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4"/>
  </p:notesMasterIdLst>
  <p:handoutMasterIdLst>
    <p:handoutMasterId r:id="rId45"/>
  </p:handoutMasterIdLst>
  <p:sldIdLst>
    <p:sldId id="257" r:id="rId2"/>
    <p:sldId id="289" r:id="rId3"/>
    <p:sldId id="269" r:id="rId4"/>
    <p:sldId id="279" r:id="rId5"/>
    <p:sldId id="290" r:id="rId6"/>
    <p:sldId id="296" r:id="rId7"/>
    <p:sldId id="270" r:id="rId8"/>
    <p:sldId id="285" r:id="rId9"/>
    <p:sldId id="300" r:id="rId10"/>
    <p:sldId id="271" r:id="rId11"/>
    <p:sldId id="298" r:id="rId12"/>
    <p:sldId id="286" r:id="rId13"/>
    <p:sldId id="327" r:id="rId14"/>
    <p:sldId id="328" r:id="rId15"/>
    <p:sldId id="309" r:id="rId16"/>
    <p:sldId id="272" r:id="rId17"/>
    <p:sldId id="295" r:id="rId18"/>
    <p:sldId id="273" r:id="rId19"/>
    <p:sldId id="297" r:id="rId20"/>
    <p:sldId id="274" r:id="rId21"/>
    <p:sldId id="299" r:id="rId22"/>
    <p:sldId id="288" r:id="rId23"/>
    <p:sldId id="275" r:id="rId24"/>
    <p:sldId id="302" r:id="rId25"/>
    <p:sldId id="291" r:id="rId26"/>
    <p:sldId id="278" r:id="rId27"/>
    <p:sldId id="277" r:id="rId28"/>
    <p:sldId id="280" r:id="rId29"/>
    <p:sldId id="281" r:id="rId30"/>
    <p:sldId id="282" r:id="rId31"/>
    <p:sldId id="284" r:id="rId32"/>
    <p:sldId id="304" r:id="rId33"/>
    <p:sldId id="306" r:id="rId34"/>
    <p:sldId id="305" r:id="rId35"/>
    <p:sldId id="325" r:id="rId36"/>
    <p:sldId id="307" r:id="rId37"/>
    <p:sldId id="324" r:id="rId38"/>
    <p:sldId id="323" r:id="rId39"/>
    <p:sldId id="326" r:id="rId40"/>
    <p:sldId id="310" r:id="rId41"/>
    <p:sldId id="311" r:id="rId42"/>
    <p:sldId id="308" r:id="rId43"/>
  </p:sldIdLst>
  <p:sldSz cx="9144000" cy="6858000" type="screen4x3"/>
  <p:notesSz cx="6881813" cy="9296400"/>
  <p:defaultTextStyle>
    <a:defPPr>
      <a:defRPr lang="en-US"/>
    </a:defPPr>
    <a:lvl1pPr algn="l" rtl="0" fontAlgn="base">
      <a:spcBef>
        <a:spcPct val="0"/>
      </a:spcBef>
      <a:spcAft>
        <a:spcPct val="0"/>
      </a:spcAft>
      <a:defRPr sz="3200" kern="1200">
        <a:solidFill>
          <a:schemeClr val="bg1"/>
        </a:solidFill>
        <a:latin typeface="Times New Roman" pitchFamily="18" charset="0"/>
        <a:ea typeface="+mn-ea"/>
        <a:cs typeface="+mn-cs"/>
      </a:defRPr>
    </a:lvl1pPr>
    <a:lvl2pPr marL="457200" algn="l" rtl="0" fontAlgn="base">
      <a:spcBef>
        <a:spcPct val="0"/>
      </a:spcBef>
      <a:spcAft>
        <a:spcPct val="0"/>
      </a:spcAft>
      <a:defRPr sz="3200" kern="1200">
        <a:solidFill>
          <a:schemeClr val="bg1"/>
        </a:solidFill>
        <a:latin typeface="Times New Roman" pitchFamily="18" charset="0"/>
        <a:ea typeface="+mn-ea"/>
        <a:cs typeface="+mn-cs"/>
      </a:defRPr>
    </a:lvl2pPr>
    <a:lvl3pPr marL="914400" algn="l" rtl="0" fontAlgn="base">
      <a:spcBef>
        <a:spcPct val="0"/>
      </a:spcBef>
      <a:spcAft>
        <a:spcPct val="0"/>
      </a:spcAft>
      <a:defRPr sz="3200" kern="1200">
        <a:solidFill>
          <a:schemeClr val="bg1"/>
        </a:solidFill>
        <a:latin typeface="Times New Roman" pitchFamily="18" charset="0"/>
        <a:ea typeface="+mn-ea"/>
        <a:cs typeface="+mn-cs"/>
      </a:defRPr>
    </a:lvl3pPr>
    <a:lvl4pPr marL="1371600" algn="l" rtl="0" fontAlgn="base">
      <a:spcBef>
        <a:spcPct val="0"/>
      </a:spcBef>
      <a:spcAft>
        <a:spcPct val="0"/>
      </a:spcAft>
      <a:defRPr sz="3200" kern="1200">
        <a:solidFill>
          <a:schemeClr val="bg1"/>
        </a:solidFill>
        <a:latin typeface="Times New Roman" pitchFamily="18" charset="0"/>
        <a:ea typeface="+mn-ea"/>
        <a:cs typeface="+mn-cs"/>
      </a:defRPr>
    </a:lvl4pPr>
    <a:lvl5pPr marL="1828800" algn="l" rtl="0" fontAlgn="base">
      <a:spcBef>
        <a:spcPct val="0"/>
      </a:spcBef>
      <a:spcAft>
        <a:spcPct val="0"/>
      </a:spcAft>
      <a:defRPr sz="3200" kern="1200">
        <a:solidFill>
          <a:schemeClr val="bg1"/>
        </a:solidFill>
        <a:latin typeface="Times New Roman" pitchFamily="18" charset="0"/>
        <a:ea typeface="+mn-ea"/>
        <a:cs typeface="+mn-cs"/>
      </a:defRPr>
    </a:lvl5pPr>
    <a:lvl6pPr marL="2286000" algn="l" defTabSz="914400" rtl="0" eaLnBrk="1" latinLnBrk="0" hangingPunct="1">
      <a:defRPr sz="3200" kern="1200">
        <a:solidFill>
          <a:schemeClr val="bg1"/>
        </a:solidFill>
        <a:latin typeface="Times New Roman" pitchFamily="18" charset="0"/>
        <a:ea typeface="+mn-ea"/>
        <a:cs typeface="+mn-cs"/>
      </a:defRPr>
    </a:lvl6pPr>
    <a:lvl7pPr marL="2743200" algn="l" defTabSz="914400" rtl="0" eaLnBrk="1" latinLnBrk="0" hangingPunct="1">
      <a:defRPr sz="3200" kern="1200">
        <a:solidFill>
          <a:schemeClr val="bg1"/>
        </a:solidFill>
        <a:latin typeface="Times New Roman" pitchFamily="18" charset="0"/>
        <a:ea typeface="+mn-ea"/>
        <a:cs typeface="+mn-cs"/>
      </a:defRPr>
    </a:lvl7pPr>
    <a:lvl8pPr marL="3200400" algn="l" defTabSz="914400" rtl="0" eaLnBrk="1" latinLnBrk="0" hangingPunct="1">
      <a:defRPr sz="3200" kern="1200">
        <a:solidFill>
          <a:schemeClr val="bg1"/>
        </a:solidFill>
        <a:latin typeface="Times New Roman" pitchFamily="18" charset="0"/>
        <a:ea typeface="+mn-ea"/>
        <a:cs typeface="+mn-cs"/>
      </a:defRPr>
    </a:lvl8pPr>
    <a:lvl9pPr marL="3657600" algn="l" defTabSz="914400" rtl="0" eaLnBrk="1" latinLnBrk="0" hangingPunct="1">
      <a:defRPr sz="3200" kern="1200">
        <a:solidFill>
          <a:schemeClr val="bg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800000"/>
    <a:srgbClr val="660033"/>
    <a:srgbClr val="006600"/>
    <a:srgbClr val="00FF00"/>
    <a:srgbClr val="000099"/>
    <a:srgbClr val="663300"/>
    <a:srgbClr val="993300"/>
    <a:srgbClr val="FFFF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581" autoAdjust="0"/>
  </p:normalViewPr>
  <p:slideViewPr>
    <p:cSldViewPr>
      <p:cViewPr>
        <p:scale>
          <a:sx n="108" d="100"/>
          <a:sy n="108" d="100"/>
        </p:scale>
        <p:origin x="-42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defRPr sz="1200">
                <a:solidFill>
                  <a:schemeClr val="tx1"/>
                </a:solidFill>
                <a:latin typeface="Times New Roman" charset="0"/>
              </a:defRPr>
            </a:lvl1pPr>
          </a:lstStyle>
          <a:p>
            <a:pPr>
              <a:defRPr/>
            </a:pPr>
            <a:endParaRPr lang="en-US"/>
          </a:p>
        </p:txBody>
      </p:sp>
      <p:sp>
        <p:nvSpPr>
          <p:cNvPr id="34819" name="Rectangle 3"/>
          <p:cNvSpPr>
            <a:spLocks noGrp="1" noChangeArrowheads="1"/>
          </p:cNvSpPr>
          <p:nvPr>
            <p:ph type="dt" sz="quarter" idx="1"/>
          </p:nvPr>
        </p:nvSpPr>
        <p:spPr bwMode="auto">
          <a:xfrm>
            <a:off x="3899694" y="0"/>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lgn="r">
              <a:defRPr sz="1200">
                <a:solidFill>
                  <a:schemeClr val="tx1"/>
                </a:solidFill>
                <a:latin typeface="Times New Roman" charset="0"/>
              </a:defRPr>
            </a:lvl1pPr>
          </a:lstStyle>
          <a:p>
            <a:pPr>
              <a:defRPr/>
            </a:pPr>
            <a:endParaRPr lang="en-US"/>
          </a:p>
        </p:txBody>
      </p:sp>
      <p:sp>
        <p:nvSpPr>
          <p:cNvPr id="34820" name="Rectangle 4"/>
          <p:cNvSpPr>
            <a:spLocks noGrp="1" noChangeArrowheads="1"/>
          </p:cNvSpPr>
          <p:nvPr>
            <p:ph type="ftr" sz="quarter" idx="2"/>
          </p:nvPr>
        </p:nvSpPr>
        <p:spPr bwMode="auto">
          <a:xfrm>
            <a:off x="0" y="8831580"/>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defRPr sz="1200">
                <a:solidFill>
                  <a:schemeClr val="tx1"/>
                </a:solidFill>
                <a:latin typeface="Times New Roman" charset="0"/>
              </a:defRPr>
            </a:lvl1pPr>
          </a:lstStyle>
          <a:p>
            <a:pPr>
              <a:defRPr/>
            </a:pPr>
            <a:endParaRPr lang="en-US"/>
          </a:p>
        </p:txBody>
      </p:sp>
      <p:sp>
        <p:nvSpPr>
          <p:cNvPr id="34821" name="Rectangle 5"/>
          <p:cNvSpPr>
            <a:spLocks noGrp="1" noChangeArrowheads="1"/>
          </p:cNvSpPr>
          <p:nvPr>
            <p:ph type="sldNum" sz="quarter" idx="3"/>
          </p:nvPr>
        </p:nvSpPr>
        <p:spPr bwMode="auto">
          <a:xfrm>
            <a:off x="3899694" y="8831580"/>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lgn="r">
              <a:defRPr sz="1200">
                <a:solidFill>
                  <a:schemeClr val="tx1"/>
                </a:solidFill>
                <a:latin typeface="Times New Roman" charset="0"/>
              </a:defRPr>
            </a:lvl1pPr>
          </a:lstStyle>
          <a:p>
            <a:pPr>
              <a:defRPr/>
            </a:pPr>
            <a:fld id="{3A8405A5-D478-486D-94C6-A86CBBCEDD41}" type="slidenum">
              <a:rPr lang="en-US"/>
              <a:pPr>
                <a:defRPr/>
              </a:pPr>
              <a:t>‹#›</a:t>
            </a:fld>
            <a:endParaRPr lang="en-US"/>
          </a:p>
        </p:txBody>
      </p:sp>
    </p:spTree>
    <p:extLst>
      <p:ext uri="{BB962C8B-B14F-4D97-AF65-F5344CB8AC3E}">
        <p14:creationId xmlns:p14="http://schemas.microsoft.com/office/powerpoint/2010/main" val="1891276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88D520D0-E5C7-4C8A-B777-35DF9EC08FB5}" type="datetimeFigureOut">
              <a:rPr lang="en-US" smtClean="0"/>
              <a:t>4/9/2018</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D198EDD1-92F5-493F-9999-44585F18E846}" type="slidenum">
              <a:rPr lang="en-US" smtClean="0"/>
              <a:t>‹#›</a:t>
            </a:fld>
            <a:endParaRPr lang="en-US"/>
          </a:p>
        </p:txBody>
      </p:sp>
    </p:spTree>
    <p:extLst>
      <p:ext uri="{BB962C8B-B14F-4D97-AF65-F5344CB8AC3E}">
        <p14:creationId xmlns:p14="http://schemas.microsoft.com/office/powerpoint/2010/main" val="2846136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8EDD1-92F5-493F-9999-44585F18E846}" type="slidenum">
              <a:rPr lang="en-US" smtClean="0"/>
              <a:t>13</a:t>
            </a:fld>
            <a:endParaRPr lang="en-US"/>
          </a:p>
        </p:txBody>
      </p:sp>
    </p:spTree>
    <p:extLst>
      <p:ext uri="{BB962C8B-B14F-4D97-AF65-F5344CB8AC3E}">
        <p14:creationId xmlns:p14="http://schemas.microsoft.com/office/powerpoint/2010/main" val="1500595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8EDD1-92F5-493F-9999-44585F18E846}" type="slidenum">
              <a:rPr lang="en-US" smtClean="0"/>
              <a:t>14</a:t>
            </a:fld>
            <a:endParaRPr lang="en-US"/>
          </a:p>
        </p:txBody>
      </p:sp>
    </p:spTree>
    <p:extLst>
      <p:ext uri="{BB962C8B-B14F-4D97-AF65-F5344CB8AC3E}">
        <p14:creationId xmlns:p14="http://schemas.microsoft.com/office/powerpoint/2010/main" val="413111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438591-8B09-4146-A6AE-1C3E97919F1E}" type="slidenum">
              <a:rPr lang="en-US"/>
              <a:pPr>
                <a:defRPr/>
              </a:pPr>
              <a:t>‹#›</a:t>
            </a:fld>
            <a:endParaRPr lang="en-US"/>
          </a:p>
        </p:txBody>
      </p:sp>
    </p:spTree>
    <p:extLst>
      <p:ext uri="{BB962C8B-B14F-4D97-AF65-F5344CB8AC3E}">
        <p14:creationId xmlns:p14="http://schemas.microsoft.com/office/powerpoint/2010/main" val="3006219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2EBE84-9752-4674-B963-F9580D17A5F8}" type="slidenum">
              <a:rPr lang="en-US"/>
              <a:pPr>
                <a:defRPr/>
              </a:pPr>
              <a:t>‹#›</a:t>
            </a:fld>
            <a:endParaRPr lang="en-US"/>
          </a:p>
        </p:txBody>
      </p:sp>
    </p:spTree>
    <p:extLst>
      <p:ext uri="{BB962C8B-B14F-4D97-AF65-F5344CB8AC3E}">
        <p14:creationId xmlns:p14="http://schemas.microsoft.com/office/powerpoint/2010/main" val="899558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7F897E-7890-4A44-9D8E-A9C2FABA264E}" type="slidenum">
              <a:rPr lang="en-US"/>
              <a:pPr>
                <a:defRPr/>
              </a:pPr>
              <a:t>‹#›</a:t>
            </a:fld>
            <a:endParaRPr lang="en-US"/>
          </a:p>
        </p:txBody>
      </p:sp>
    </p:spTree>
    <p:extLst>
      <p:ext uri="{BB962C8B-B14F-4D97-AF65-F5344CB8AC3E}">
        <p14:creationId xmlns:p14="http://schemas.microsoft.com/office/powerpoint/2010/main" val="445876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EDD86C-9781-4A61-A54F-BE18EE887EF5}" type="slidenum">
              <a:rPr lang="en-US"/>
              <a:pPr>
                <a:defRPr/>
              </a:pPr>
              <a:t>‹#›</a:t>
            </a:fld>
            <a:endParaRPr lang="en-US"/>
          </a:p>
        </p:txBody>
      </p:sp>
    </p:spTree>
    <p:extLst>
      <p:ext uri="{BB962C8B-B14F-4D97-AF65-F5344CB8AC3E}">
        <p14:creationId xmlns:p14="http://schemas.microsoft.com/office/powerpoint/2010/main" val="4180273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842CEF-F3ED-4720-87B2-0239EA7C8902}" type="slidenum">
              <a:rPr lang="en-US"/>
              <a:pPr>
                <a:defRPr/>
              </a:pPr>
              <a:t>‹#›</a:t>
            </a:fld>
            <a:endParaRPr lang="en-US"/>
          </a:p>
        </p:txBody>
      </p:sp>
    </p:spTree>
    <p:extLst>
      <p:ext uri="{BB962C8B-B14F-4D97-AF65-F5344CB8AC3E}">
        <p14:creationId xmlns:p14="http://schemas.microsoft.com/office/powerpoint/2010/main" val="343024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22DDEF-08A3-4943-8F35-A5FBC90B7FB8}" type="slidenum">
              <a:rPr lang="en-US"/>
              <a:pPr>
                <a:defRPr/>
              </a:pPr>
              <a:t>‹#›</a:t>
            </a:fld>
            <a:endParaRPr lang="en-US"/>
          </a:p>
        </p:txBody>
      </p:sp>
    </p:spTree>
    <p:extLst>
      <p:ext uri="{BB962C8B-B14F-4D97-AF65-F5344CB8AC3E}">
        <p14:creationId xmlns:p14="http://schemas.microsoft.com/office/powerpoint/2010/main" val="89172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48AC28C-E253-493C-BD10-6B6248A4C23B}" type="slidenum">
              <a:rPr lang="en-US"/>
              <a:pPr>
                <a:defRPr/>
              </a:pPr>
              <a:t>‹#›</a:t>
            </a:fld>
            <a:endParaRPr lang="en-US"/>
          </a:p>
        </p:txBody>
      </p:sp>
    </p:spTree>
    <p:extLst>
      <p:ext uri="{BB962C8B-B14F-4D97-AF65-F5344CB8AC3E}">
        <p14:creationId xmlns:p14="http://schemas.microsoft.com/office/powerpoint/2010/main" val="373029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F22A499-36EB-4390-8B10-C957DA51C9D4}" type="slidenum">
              <a:rPr lang="en-US"/>
              <a:pPr>
                <a:defRPr/>
              </a:pPr>
              <a:t>‹#›</a:t>
            </a:fld>
            <a:endParaRPr lang="en-US"/>
          </a:p>
        </p:txBody>
      </p:sp>
    </p:spTree>
    <p:extLst>
      <p:ext uri="{BB962C8B-B14F-4D97-AF65-F5344CB8AC3E}">
        <p14:creationId xmlns:p14="http://schemas.microsoft.com/office/powerpoint/2010/main" val="2422561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2C97BDB-E790-4F10-ACBF-D4EC27EA012E}" type="slidenum">
              <a:rPr lang="en-US"/>
              <a:pPr>
                <a:defRPr/>
              </a:pPr>
              <a:t>‹#›</a:t>
            </a:fld>
            <a:endParaRPr lang="en-US"/>
          </a:p>
        </p:txBody>
      </p:sp>
    </p:spTree>
    <p:extLst>
      <p:ext uri="{BB962C8B-B14F-4D97-AF65-F5344CB8AC3E}">
        <p14:creationId xmlns:p14="http://schemas.microsoft.com/office/powerpoint/2010/main" val="987944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D1CE75-A997-416F-9C48-ABDBE21D246C}" type="slidenum">
              <a:rPr lang="en-US"/>
              <a:pPr>
                <a:defRPr/>
              </a:pPr>
              <a:t>‹#›</a:t>
            </a:fld>
            <a:endParaRPr lang="en-US"/>
          </a:p>
        </p:txBody>
      </p:sp>
    </p:spTree>
    <p:extLst>
      <p:ext uri="{BB962C8B-B14F-4D97-AF65-F5344CB8AC3E}">
        <p14:creationId xmlns:p14="http://schemas.microsoft.com/office/powerpoint/2010/main" val="100366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3D5122-CC8C-464E-B19B-3137377C9CA8}" type="slidenum">
              <a:rPr lang="en-US"/>
              <a:pPr>
                <a:defRPr/>
              </a:pPr>
              <a:t>‹#›</a:t>
            </a:fld>
            <a:endParaRPr lang="en-US"/>
          </a:p>
        </p:txBody>
      </p:sp>
    </p:spTree>
    <p:extLst>
      <p:ext uri="{BB962C8B-B14F-4D97-AF65-F5344CB8AC3E}">
        <p14:creationId xmlns:p14="http://schemas.microsoft.com/office/powerpoint/2010/main" val="115864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charset="0"/>
              </a:defRPr>
            </a:lvl1pPr>
          </a:lstStyle>
          <a:p>
            <a:pPr>
              <a:defRPr/>
            </a:pPr>
            <a:fld id="{FC36D98F-E3B8-4BFD-8562-0D424E98283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762000" y="206375"/>
            <a:ext cx="800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b="1">
                <a:solidFill>
                  <a:srgbClr val="FF0000"/>
                </a:solidFill>
                <a:latin typeface="Times New Roman" pitchFamily="18" charset="0"/>
              </a:rPr>
              <a:t>Utah Division of Water Rights</a:t>
            </a:r>
          </a:p>
        </p:txBody>
      </p:sp>
      <p:sp>
        <p:nvSpPr>
          <p:cNvPr id="2051" name="Text Box 4"/>
          <p:cNvSpPr txBox="1">
            <a:spLocks noChangeArrowheads="1"/>
          </p:cNvSpPr>
          <p:nvPr/>
        </p:nvSpPr>
        <p:spPr bwMode="auto">
          <a:xfrm>
            <a:off x="4108450" y="5911850"/>
            <a:ext cx="1841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2800" b="1">
              <a:solidFill>
                <a:srgbClr val="FF0000"/>
              </a:solidFill>
              <a:latin typeface="Times New Roman" pitchFamily="18" charset="0"/>
            </a:endParaRPr>
          </a:p>
          <a:p>
            <a:pPr algn="ctr" eaLnBrk="1" hangingPunct="1">
              <a:spcBef>
                <a:spcPct val="0"/>
              </a:spcBef>
              <a:buFontTx/>
              <a:buNone/>
            </a:pPr>
            <a:endParaRPr lang="en-US" altLang="en-US" sz="2800" b="1">
              <a:solidFill>
                <a:srgbClr val="FF0000"/>
              </a:solidFill>
              <a:latin typeface="Times New Roman" pitchFamily="18" charset="0"/>
            </a:endParaRPr>
          </a:p>
        </p:txBody>
      </p:sp>
      <p:sp>
        <p:nvSpPr>
          <p:cNvPr id="2052" name="Text Box 5"/>
          <p:cNvSpPr txBox="1">
            <a:spLocks noChangeArrowheads="1"/>
          </p:cNvSpPr>
          <p:nvPr/>
        </p:nvSpPr>
        <p:spPr bwMode="auto">
          <a:xfrm>
            <a:off x="3586163" y="6035675"/>
            <a:ext cx="19542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2400" b="1">
              <a:solidFill>
                <a:srgbClr val="FFFF00"/>
              </a:solidFill>
              <a:latin typeface="Times New Roman" pitchFamily="18" charset="0"/>
            </a:endParaRPr>
          </a:p>
          <a:p>
            <a:pPr algn="ctr" eaLnBrk="1" hangingPunct="1">
              <a:spcBef>
                <a:spcPct val="0"/>
              </a:spcBef>
              <a:buFontTx/>
              <a:buNone/>
            </a:pPr>
            <a:r>
              <a:rPr lang="en-US" altLang="en-US" sz="2400" b="1">
                <a:solidFill>
                  <a:srgbClr val="FFFF00"/>
                </a:solidFill>
                <a:latin typeface="Times New Roman" pitchFamily="18" charset="0"/>
              </a:rPr>
              <a:t>June 21, 2004</a:t>
            </a:r>
          </a:p>
        </p:txBody>
      </p:sp>
      <p:pic>
        <p:nvPicPr>
          <p:cNvPr id="205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7"/>
          <p:cNvSpPr txBox="1">
            <a:spLocks/>
          </p:cNvSpPr>
          <p:nvPr/>
        </p:nvSpPr>
        <p:spPr bwMode="auto">
          <a:xfrm>
            <a:off x="1095068" y="3886200"/>
            <a:ext cx="7315200" cy="3701013"/>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buNone/>
            </a:pPr>
            <a:endParaRPr lang="en-US" sz="2000" b="1" dirty="0" smtClean="0">
              <a:solidFill>
                <a:schemeClr val="tx2"/>
              </a:solidFill>
            </a:endParaRPr>
          </a:p>
          <a:p>
            <a:pPr algn="ctr">
              <a:buNone/>
            </a:pPr>
            <a:r>
              <a:rPr lang="en-US" b="1" dirty="0" smtClean="0">
                <a:latin typeface="+mn-lt"/>
              </a:rPr>
              <a:t>RWAU </a:t>
            </a:r>
            <a:r>
              <a:rPr lang="en-US" b="1" dirty="0">
                <a:latin typeface="+mn-lt"/>
              </a:rPr>
              <a:t>Training – </a:t>
            </a:r>
            <a:r>
              <a:rPr lang="en-US" b="1" smtClean="0">
                <a:latin typeface="+mn-lt"/>
              </a:rPr>
              <a:t>April 2018</a:t>
            </a:r>
            <a:endParaRPr lang="en-US" b="1" dirty="0" smtClean="0">
              <a:latin typeface="+mn-lt"/>
            </a:endParaRPr>
          </a:p>
          <a:p>
            <a:pPr algn="ctr">
              <a:buNone/>
            </a:pPr>
            <a:endParaRPr lang="en-US" altLang="en-US" sz="1800" b="1" dirty="0">
              <a:latin typeface="Verdana" pitchFamily="34" charset="0"/>
              <a:ea typeface="ヒラギノ角ゴ Pro W3" charset="-128"/>
              <a:sym typeface="Gill Sans" charset="0"/>
            </a:endParaRPr>
          </a:p>
          <a:p>
            <a:pPr algn="ctr" eaLnBrk="1" hangingPunct="1">
              <a:spcBef>
                <a:spcPct val="50000"/>
              </a:spcBef>
              <a:buFontTx/>
              <a:buNone/>
            </a:pPr>
            <a:r>
              <a:rPr lang="en-US" altLang="en-US" sz="2400" dirty="0" smtClean="0">
                <a:latin typeface="+mn-lt"/>
                <a:ea typeface="ヒラギノ角ゴ Pro W3" charset="-128"/>
                <a:sym typeface="Gill Sans" charset="0"/>
              </a:rPr>
              <a:t>Teresa Wilhelmsen, P.E.</a:t>
            </a:r>
          </a:p>
          <a:p>
            <a:pPr algn="ctr" eaLnBrk="1" hangingPunct="1">
              <a:spcBef>
                <a:spcPct val="50000"/>
              </a:spcBef>
              <a:buFontTx/>
              <a:buNone/>
            </a:pPr>
            <a:r>
              <a:rPr lang="en-US" altLang="en-US" sz="2000" i="1" dirty="0" smtClean="0">
                <a:latin typeface="+mn-lt"/>
                <a:ea typeface="ヒラギノ角ゴ Pro W3" charset="-128"/>
                <a:sym typeface="Gill Sans" charset="0"/>
              </a:rPr>
              <a:t>Assistant State Engineer – Applications and Records</a:t>
            </a:r>
          </a:p>
          <a:p>
            <a:pPr eaLnBrk="1" hangingPunct="1">
              <a:spcBef>
                <a:spcPct val="50000"/>
              </a:spcBef>
              <a:buFontTx/>
              <a:buNone/>
            </a:pPr>
            <a:endParaRPr lang="en-US" altLang="en-US" sz="5500" dirty="0">
              <a:solidFill>
                <a:srgbClr val="000000"/>
              </a:solidFill>
              <a:latin typeface="Gill Sans" charset="0"/>
              <a:ea typeface="ヒラギノ角ゴ Pro W3" charset="-128"/>
              <a:sym typeface="Gill Sans" charset="0"/>
            </a:endParaRPr>
          </a:p>
        </p:txBody>
      </p:sp>
      <p:sp>
        <p:nvSpPr>
          <p:cNvPr id="2055" name="Text Box 8"/>
          <p:cNvSpPr txBox="1">
            <a:spLocks noChangeArrowheads="1"/>
          </p:cNvSpPr>
          <p:nvPr/>
        </p:nvSpPr>
        <p:spPr bwMode="auto">
          <a:xfrm>
            <a:off x="3989439" y="1036168"/>
            <a:ext cx="46863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4400" b="1" dirty="0" smtClean="0">
                <a:solidFill>
                  <a:schemeClr val="tx2"/>
                </a:solidFill>
                <a:latin typeface="Times New Roman" pitchFamily="18" charset="0"/>
              </a:rPr>
              <a:t>Applications: Approval Criteria &amp; Hearings</a:t>
            </a:r>
            <a:endParaRPr lang="en-US" altLang="en-US" sz="4400" b="1" dirty="0">
              <a:solidFill>
                <a:schemeClr val="tx2"/>
              </a:solidFill>
              <a:latin typeface="Times New Roman" pitchFamily="18" charset="0"/>
            </a:endParaRPr>
          </a:p>
          <a:p>
            <a:pPr eaLnBrk="1" hangingPunct="1">
              <a:spcBef>
                <a:spcPct val="50000"/>
              </a:spcBef>
              <a:buFontTx/>
              <a:buNone/>
            </a:pPr>
            <a:endParaRPr lang="en-US" altLang="en-US" b="1" dirty="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Utah Code Ann. </a:t>
            </a:r>
            <a:r>
              <a:rPr lang="en-US" sz="2400" b="1" i="1" dirty="0" smtClean="0">
                <a:solidFill>
                  <a:schemeClr val="tx2"/>
                </a:solidFill>
                <a:effectLst>
                  <a:outerShdw blurRad="38100" dist="38100" dir="2700000" algn="tl">
                    <a:srgbClr val="000000">
                      <a:alpha val="43137"/>
                    </a:srgbClr>
                  </a:outerShdw>
                </a:effectLst>
                <a:latin typeface="+mj-lt"/>
              </a:rPr>
              <a:t>§73-3-8</a:t>
            </a:r>
          </a:p>
          <a:p>
            <a:pPr marL="0" indent="0" eaLnBrk="1" hangingPunct="1">
              <a:buNone/>
            </a:pPr>
            <a:endParaRPr lang="en-US" sz="800" b="1" dirty="0">
              <a:solidFill>
                <a:schemeClr val="tx2"/>
              </a:solidFill>
              <a:effectLst>
                <a:outerShdw blurRad="38100" dist="38100" dir="2700000" algn="tl">
                  <a:srgbClr val="000000">
                    <a:alpha val="43137"/>
                  </a:srgbClr>
                </a:outerShdw>
              </a:effectLst>
              <a:latin typeface="+mj-lt"/>
            </a:endParaRP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latin typeface="+mj-lt"/>
              </a:rPr>
              <a:t>(1)(a) It shall be the </a:t>
            </a:r>
            <a:r>
              <a:rPr lang="en-US" altLang="en-US" sz="2400" b="1" i="1" u="sng" dirty="0" smtClean="0">
                <a:solidFill>
                  <a:schemeClr val="tx2"/>
                </a:solidFill>
                <a:latin typeface="+mj-lt"/>
              </a:rPr>
              <a:t>duty of the State Engineer to approve </a:t>
            </a:r>
            <a:r>
              <a:rPr lang="en-US" altLang="en-US" sz="2400" b="1" i="1" dirty="0" smtClean="0">
                <a:solidFill>
                  <a:schemeClr val="tx2"/>
                </a:solidFill>
                <a:latin typeface="+mj-lt"/>
              </a:rPr>
              <a:t>an application if there is reason to believe:	</a:t>
            </a:r>
          </a:p>
          <a:p>
            <a:pPr marL="0" indent="0" eaLnBrk="1" hangingPunct="1">
              <a:buNone/>
            </a:pPr>
            <a:endParaRPr lang="en-US" altLang="en-US" sz="800" b="1" i="1" dirty="0">
              <a:solidFill>
                <a:schemeClr val="tx2"/>
              </a:solidFill>
              <a:latin typeface="+mj-lt"/>
            </a:endParaRPr>
          </a:p>
          <a:p>
            <a:pPr marL="344488" indent="569913" eaLnBrk="1" hangingPunct="1">
              <a:buNone/>
            </a:pPr>
            <a:r>
              <a:rPr lang="en-US" altLang="en-US" sz="2400" b="1" i="1" dirty="0" smtClean="0">
                <a:solidFill>
                  <a:schemeClr val="tx2"/>
                </a:solidFill>
                <a:latin typeface="+mj-lt"/>
              </a:rPr>
              <a:t>	</a:t>
            </a:r>
            <a:r>
              <a:rPr lang="en-US" altLang="en-US" sz="2200" b="1" i="1" dirty="0" smtClean="0">
                <a:solidFill>
                  <a:schemeClr val="tx2"/>
                </a:solidFill>
                <a:latin typeface="+mj-lt"/>
              </a:rPr>
              <a:t>(ii)  the proposed use </a:t>
            </a:r>
            <a:r>
              <a:rPr lang="en-US" altLang="en-US" sz="2200" b="1" i="1" u="sng" dirty="0" smtClean="0">
                <a:solidFill>
                  <a:schemeClr val="tx2"/>
                </a:solidFill>
                <a:latin typeface="+mj-lt"/>
              </a:rPr>
              <a:t>will not impair existing rights or interfere with the more beneficial use of the water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5490" y="4532671"/>
            <a:ext cx="3102078" cy="2039851"/>
          </a:xfrm>
          <a:prstGeom prst="rect">
            <a:avLst/>
          </a:prstGeom>
        </p:spPr>
      </p:pic>
    </p:spTree>
    <p:extLst>
      <p:ext uri="{BB962C8B-B14F-4D97-AF65-F5344CB8AC3E}">
        <p14:creationId xmlns:p14="http://schemas.microsoft.com/office/powerpoint/2010/main" val="11570501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latin typeface="+mj-lt"/>
              </a:rPr>
              <a:t>	</a:t>
            </a:r>
            <a:r>
              <a:rPr lang="en-US" altLang="en-US" sz="2200" b="1" i="1" dirty="0" smtClean="0">
                <a:solidFill>
                  <a:schemeClr val="tx2"/>
                </a:solidFill>
                <a:latin typeface="+mj-lt"/>
              </a:rPr>
              <a:t>(ii) </a:t>
            </a:r>
            <a:r>
              <a:rPr lang="en-US" altLang="en-US" sz="2200" b="1" i="1" u="sng" dirty="0" smtClean="0">
                <a:solidFill>
                  <a:schemeClr val="tx2"/>
                </a:solidFill>
                <a:latin typeface="+mj-lt"/>
              </a:rPr>
              <a:t>will not impair existing rights or interfere with the more beneficial use of the water</a:t>
            </a:r>
          </a:p>
          <a:p>
            <a:pPr marL="0" indent="0" eaLnBrk="1" hangingPunct="1">
              <a:buNone/>
            </a:pPr>
            <a:endParaRPr lang="en-US" altLang="en-US" sz="2200" b="1" i="1" u="sng" dirty="0">
              <a:solidFill>
                <a:schemeClr val="tx2"/>
              </a:solidFill>
              <a:latin typeface="+mj-lt"/>
            </a:endParaRPr>
          </a:p>
          <a:p>
            <a:pPr marL="0" indent="0" eaLnBrk="1" hangingPunct="1">
              <a:buNone/>
            </a:pPr>
            <a:r>
              <a:rPr lang="en-US" altLang="en-US" sz="2000" b="1" i="1" dirty="0" smtClean="0">
                <a:solidFill>
                  <a:schemeClr val="tx2"/>
                </a:solidFill>
              </a:rPr>
              <a:t>For </a:t>
            </a:r>
            <a:r>
              <a:rPr lang="en-US" altLang="en-US" sz="2000" b="1" i="1" u="sng" dirty="0" smtClean="0">
                <a:solidFill>
                  <a:schemeClr val="tx2"/>
                </a:solidFill>
                <a:effectLst>
                  <a:outerShdw blurRad="38100" dist="38100" dir="2700000" algn="tl">
                    <a:srgbClr val="000000">
                      <a:alpha val="43137"/>
                    </a:srgbClr>
                  </a:outerShdw>
                </a:effectLst>
              </a:rPr>
              <a:t>Temporary Change Applications (May 12, 2015)</a:t>
            </a:r>
            <a:r>
              <a:rPr lang="en-US" altLang="en-US" sz="2000" b="1" i="1" dirty="0" smtClean="0">
                <a:solidFill>
                  <a:schemeClr val="tx2"/>
                </a:solidFill>
              </a:rPr>
              <a:t>:</a:t>
            </a:r>
          </a:p>
          <a:p>
            <a:pPr marL="0" indent="0" eaLnBrk="1" hangingPunct="1">
              <a:buNone/>
            </a:pPr>
            <a:endParaRPr lang="en-US" altLang="en-US" sz="2000" b="1" i="1" dirty="0" smtClean="0">
              <a:solidFill>
                <a:schemeClr val="tx2"/>
              </a:solidFill>
            </a:endParaRPr>
          </a:p>
          <a:p>
            <a:pPr marL="0" indent="0" eaLnBrk="1" hangingPunct="1">
              <a:buNone/>
            </a:pPr>
            <a:r>
              <a:rPr lang="en-US" altLang="en-US" sz="2000" b="1" i="1" dirty="0" smtClean="0">
                <a:solidFill>
                  <a:schemeClr val="tx2"/>
                </a:solidFill>
              </a:rPr>
              <a:t>	- Not Advertised / No Hearings - </a:t>
            </a:r>
          </a:p>
          <a:p>
            <a:pPr marL="0" indent="0" eaLnBrk="1" hangingPunct="1">
              <a:buNone/>
            </a:pPr>
            <a:endParaRPr lang="en-US" altLang="en-US" sz="2000" b="1" i="1" dirty="0" smtClean="0">
              <a:solidFill>
                <a:schemeClr val="tx2"/>
              </a:solidFill>
            </a:endParaRPr>
          </a:p>
          <a:p>
            <a:pPr marL="0" indent="0" eaLnBrk="1" hangingPunct="1">
              <a:buNone/>
            </a:pPr>
            <a:r>
              <a:rPr lang="en-US" altLang="en-US" sz="2000" b="1" i="1" dirty="0">
                <a:solidFill>
                  <a:schemeClr val="tx2"/>
                </a:solidFill>
              </a:rPr>
              <a:t>Utah Code Ann. </a:t>
            </a:r>
            <a:r>
              <a:rPr lang="en-US" sz="2000" b="1" i="1" dirty="0">
                <a:solidFill>
                  <a:schemeClr val="tx2"/>
                </a:solidFill>
              </a:rPr>
              <a:t>§</a:t>
            </a:r>
            <a:r>
              <a:rPr lang="en-US" sz="2000" b="1" i="1" dirty="0" smtClean="0">
                <a:solidFill>
                  <a:schemeClr val="tx2"/>
                </a:solidFill>
              </a:rPr>
              <a:t>73-3-8(4)(b)</a:t>
            </a:r>
          </a:p>
          <a:p>
            <a:pPr marL="0" indent="0" eaLnBrk="1" hangingPunct="1">
              <a:buNone/>
            </a:pPr>
            <a:r>
              <a:rPr lang="en-US" sz="2000" b="1" i="1" dirty="0">
                <a:solidFill>
                  <a:schemeClr val="tx2"/>
                </a:solidFill>
              </a:rPr>
              <a:t>	</a:t>
            </a:r>
            <a:r>
              <a:rPr lang="en-US" sz="2000" b="1" i="1" dirty="0" smtClean="0">
                <a:solidFill>
                  <a:schemeClr val="tx2"/>
                </a:solidFill>
              </a:rPr>
              <a:t>(</a:t>
            </a:r>
            <a:r>
              <a:rPr lang="en-US" sz="2000" b="1" i="1" dirty="0" err="1" smtClean="0">
                <a:solidFill>
                  <a:schemeClr val="tx2"/>
                </a:solidFill>
              </a:rPr>
              <a:t>i</a:t>
            </a:r>
            <a:r>
              <a:rPr lang="en-US" sz="2000" b="1" i="1" dirty="0" smtClean="0">
                <a:solidFill>
                  <a:schemeClr val="tx2"/>
                </a:solidFill>
              </a:rPr>
              <a:t>) approve if reason to believe it will not impair</a:t>
            </a:r>
            <a:r>
              <a:rPr lang="en-US" sz="2000" b="1" i="1" u="sng" dirty="0" smtClean="0">
                <a:solidFill>
                  <a:schemeClr val="tx2"/>
                </a:solidFill>
              </a:rPr>
              <a:t> </a:t>
            </a:r>
          </a:p>
          <a:p>
            <a:pPr marL="0" indent="0" eaLnBrk="1" hangingPunct="1">
              <a:buNone/>
            </a:pPr>
            <a:r>
              <a:rPr lang="en-US" sz="2000" b="1" i="1" dirty="0" smtClean="0">
                <a:solidFill>
                  <a:schemeClr val="tx2"/>
                </a:solidFill>
              </a:rPr>
              <a:t>	(ii) deny if reason to believe it will impair</a:t>
            </a:r>
            <a:endParaRPr lang="en-US" sz="2000" b="1" i="1" dirty="0">
              <a:solidFill>
                <a:schemeClr val="tx2"/>
              </a:solidFill>
            </a:endParaRPr>
          </a:p>
          <a:p>
            <a:pPr marL="0" indent="0" eaLnBrk="1" hangingPunct="1">
              <a:buNone/>
            </a:pPr>
            <a:endParaRPr lang="en-US" altLang="en-US" sz="2000" b="1" i="1" dirty="0" smtClean="0">
              <a:solidFill>
                <a:schemeClr val="tx2"/>
              </a:solidFill>
            </a:endParaRPr>
          </a:p>
          <a:p>
            <a:pPr marL="0" indent="0" eaLnBrk="1" hangingPunct="1">
              <a:buNone/>
            </a:pPr>
            <a:endParaRPr lang="en-US" sz="2000" b="1" dirty="0">
              <a:solidFill>
                <a:schemeClr val="tx2"/>
              </a:solidFill>
              <a:effectLst>
                <a:outerShdw blurRad="38100" dist="38100" dir="2700000" algn="tl">
                  <a:srgbClr val="000000">
                    <a:alpha val="43137"/>
                  </a:srgbClr>
                </a:outerShdw>
              </a:effectLst>
            </a:endParaRPr>
          </a:p>
          <a:p>
            <a:pPr marL="0" indent="0" eaLnBrk="1" hangingPunct="1">
              <a:buNone/>
            </a:pPr>
            <a:endParaRPr lang="en-US" altLang="en-US" sz="2200" b="1" i="1"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0" y="2667000"/>
            <a:ext cx="1295400" cy="1335630"/>
          </a:xfrm>
          <a:prstGeom prst="rect">
            <a:avLst/>
          </a:prstGeom>
        </p:spPr>
      </p:pic>
    </p:spTree>
    <p:extLst>
      <p:ext uri="{BB962C8B-B14F-4D97-AF65-F5344CB8AC3E}">
        <p14:creationId xmlns:p14="http://schemas.microsoft.com/office/powerpoint/2010/main" val="31887016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914400"/>
            <a:ext cx="8229600" cy="5410200"/>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latin typeface="+mj-lt"/>
              </a:rPr>
              <a:t>	</a:t>
            </a:r>
            <a:r>
              <a:rPr lang="en-US" altLang="en-US" sz="2000" b="1" i="1" dirty="0" smtClean="0">
                <a:solidFill>
                  <a:schemeClr val="tx2"/>
                </a:solidFill>
                <a:latin typeface="+mj-lt"/>
              </a:rPr>
              <a:t>(ii) </a:t>
            </a:r>
            <a:r>
              <a:rPr lang="en-US" altLang="en-US" sz="2000" b="1" i="1" u="sng" dirty="0" smtClean="0">
                <a:solidFill>
                  <a:schemeClr val="tx2"/>
                </a:solidFill>
                <a:latin typeface="+mj-lt"/>
              </a:rPr>
              <a:t>will not impair existing rights or interfere with the more beneficial use of the water</a:t>
            </a:r>
          </a:p>
          <a:p>
            <a:pPr marL="0" indent="0" eaLnBrk="1" hangingPunct="1">
              <a:buNone/>
            </a:pPr>
            <a:endParaRPr lang="en-US" altLang="en-US" sz="2000" b="1" i="1" dirty="0" smtClean="0">
              <a:solidFill>
                <a:schemeClr val="tx2"/>
              </a:solidFill>
            </a:endParaRPr>
          </a:p>
          <a:p>
            <a:pPr marL="0" indent="0" eaLnBrk="1" hangingPunct="1">
              <a:buNone/>
            </a:pPr>
            <a:r>
              <a:rPr lang="en-US" altLang="en-US" sz="2000" b="1" i="1" dirty="0" smtClean="0">
                <a:solidFill>
                  <a:schemeClr val="tx2"/>
                </a:solidFill>
              </a:rPr>
              <a:t>For </a:t>
            </a:r>
            <a:r>
              <a:rPr lang="en-US" altLang="en-US" sz="2000" b="1" i="1" u="sng" dirty="0" smtClean="0">
                <a:solidFill>
                  <a:schemeClr val="tx2"/>
                </a:solidFill>
                <a:effectLst>
                  <a:outerShdw blurRad="38100" dist="38100" dir="2700000" algn="tl">
                    <a:srgbClr val="000000">
                      <a:alpha val="43137"/>
                    </a:srgbClr>
                  </a:outerShdw>
                </a:effectLst>
              </a:rPr>
              <a:t>Permanent Change Applications</a:t>
            </a:r>
            <a:r>
              <a:rPr lang="en-US" altLang="en-US" sz="2000" b="1" i="1" dirty="0" smtClean="0">
                <a:solidFill>
                  <a:schemeClr val="tx2"/>
                </a:solidFill>
              </a:rPr>
              <a:t>:</a:t>
            </a:r>
          </a:p>
          <a:p>
            <a:pPr marL="0" indent="0" eaLnBrk="1" hangingPunct="1">
              <a:buNone/>
            </a:pPr>
            <a:endParaRPr lang="en-US" altLang="en-US" sz="2000" b="1" i="1" dirty="0" smtClean="0">
              <a:solidFill>
                <a:schemeClr val="tx2"/>
              </a:solidFill>
            </a:endParaRPr>
          </a:p>
          <a:p>
            <a:pPr marL="0" indent="0" eaLnBrk="1" hangingPunct="1">
              <a:buNone/>
            </a:pPr>
            <a:r>
              <a:rPr lang="en-US" altLang="en-US" sz="2000" b="1" i="1" dirty="0" smtClean="0">
                <a:solidFill>
                  <a:schemeClr val="tx2"/>
                </a:solidFill>
              </a:rPr>
              <a:t>Utah </a:t>
            </a:r>
            <a:r>
              <a:rPr lang="en-US" altLang="en-US" sz="2000" b="1" i="1" dirty="0">
                <a:solidFill>
                  <a:schemeClr val="tx2"/>
                </a:solidFill>
              </a:rPr>
              <a:t>Code Ann. </a:t>
            </a:r>
            <a:r>
              <a:rPr lang="en-US" sz="2000" b="1" i="1" dirty="0">
                <a:solidFill>
                  <a:schemeClr val="tx2"/>
                </a:solidFill>
              </a:rPr>
              <a:t>§</a:t>
            </a:r>
            <a:r>
              <a:rPr lang="en-US" sz="2000" b="1" i="1" dirty="0" smtClean="0">
                <a:solidFill>
                  <a:schemeClr val="tx2"/>
                </a:solidFill>
              </a:rPr>
              <a:t>73-3-3(3)(a)</a:t>
            </a:r>
          </a:p>
          <a:p>
            <a:pPr marL="0" indent="0" eaLnBrk="1" hangingPunct="1">
              <a:buNone/>
            </a:pPr>
            <a:r>
              <a:rPr lang="en-US" sz="2000" b="1" i="1" dirty="0">
                <a:solidFill>
                  <a:schemeClr val="tx2"/>
                </a:solidFill>
              </a:rPr>
              <a:t>	</a:t>
            </a:r>
            <a:r>
              <a:rPr lang="en-US" sz="1800" b="1" i="1" dirty="0" smtClean="0">
                <a:solidFill>
                  <a:schemeClr val="tx2"/>
                </a:solidFill>
              </a:rPr>
              <a:t>(ii) except as provided in 73-3-30, the change does not impair an existing right </a:t>
            </a:r>
            <a:r>
              <a:rPr lang="en-US" sz="1800" b="1" i="1" u="sng" dirty="0" smtClean="0">
                <a:solidFill>
                  <a:schemeClr val="tx2"/>
                </a:solidFill>
              </a:rPr>
              <a:t>without just compensation or adequate mitigation </a:t>
            </a:r>
            <a:endParaRPr lang="en-US" sz="1800" b="1" i="1" u="sng" dirty="0">
              <a:solidFill>
                <a:schemeClr val="tx2"/>
              </a:solidFill>
            </a:endParaRPr>
          </a:p>
          <a:p>
            <a:pPr marL="0" indent="0" eaLnBrk="1" hangingPunct="1">
              <a:buNone/>
            </a:pPr>
            <a:endParaRPr lang="en-US" altLang="en-US" sz="2000" b="1" i="1" dirty="0" smtClean="0">
              <a:solidFill>
                <a:schemeClr val="tx2"/>
              </a:solidFill>
            </a:endParaRPr>
          </a:p>
          <a:p>
            <a:pPr marL="0" indent="0" eaLnBrk="1" hangingPunct="1">
              <a:buNone/>
            </a:pPr>
            <a:r>
              <a:rPr lang="en-US" altLang="en-US" sz="2000" b="1" i="1" dirty="0" smtClean="0">
                <a:solidFill>
                  <a:schemeClr val="tx2"/>
                </a:solidFill>
              </a:rPr>
              <a:t>Utah </a:t>
            </a:r>
            <a:r>
              <a:rPr lang="en-US" altLang="en-US" sz="2000" b="1" i="1" dirty="0">
                <a:solidFill>
                  <a:schemeClr val="tx2"/>
                </a:solidFill>
              </a:rPr>
              <a:t>Code Ann. </a:t>
            </a:r>
            <a:r>
              <a:rPr lang="en-US" sz="2000" b="1" i="1" dirty="0">
                <a:solidFill>
                  <a:schemeClr val="tx2"/>
                </a:solidFill>
              </a:rPr>
              <a:t>§</a:t>
            </a:r>
            <a:r>
              <a:rPr lang="en-US" sz="2000" b="1" i="1" dirty="0" smtClean="0">
                <a:solidFill>
                  <a:schemeClr val="tx2"/>
                </a:solidFill>
              </a:rPr>
              <a:t>73-3-3(5) (</a:t>
            </a:r>
            <a:r>
              <a:rPr lang="en-US" sz="2000" b="1" i="1" dirty="0" smtClean="0">
                <a:solidFill>
                  <a:schemeClr val="tx2"/>
                </a:solidFill>
                <a:effectLst>
                  <a:outerShdw blurRad="38100" dist="38100" dir="2700000" algn="tl">
                    <a:srgbClr val="000000">
                      <a:alpha val="43137"/>
                    </a:srgbClr>
                  </a:outerShdw>
                </a:effectLst>
              </a:rPr>
              <a:t>2015</a:t>
            </a:r>
            <a:r>
              <a:rPr lang="en-US" sz="2000" b="1" i="1" dirty="0" smtClean="0">
                <a:solidFill>
                  <a:schemeClr val="tx2"/>
                </a:solidFill>
              </a:rPr>
              <a:t>)</a:t>
            </a:r>
          </a:p>
          <a:p>
            <a:pPr marL="0" indent="0" eaLnBrk="1" hangingPunct="1">
              <a:buNone/>
            </a:pPr>
            <a:r>
              <a:rPr lang="en-US" sz="2000" b="1" i="1" dirty="0" smtClean="0">
                <a:solidFill>
                  <a:schemeClr val="tx2"/>
                </a:solidFill>
              </a:rPr>
              <a:t>	</a:t>
            </a:r>
            <a:r>
              <a:rPr lang="en-US" sz="1800" b="1" i="1" dirty="0" smtClean="0">
                <a:solidFill>
                  <a:schemeClr val="tx2"/>
                </a:solidFill>
              </a:rPr>
              <a:t>(a) That the change will not cause a specific right to experience quantity 	      impairment, or</a:t>
            </a:r>
          </a:p>
          <a:p>
            <a:pPr marL="0" indent="0" eaLnBrk="1" hangingPunct="1">
              <a:buNone/>
            </a:pPr>
            <a:r>
              <a:rPr lang="en-US" sz="1800" b="1" i="1" dirty="0">
                <a:solidFill>
                  <a:schemeClr val="tx2"/>
                </a:solidFill>
              </a:rPr>
              <a:t>	</a:t>
            </a:r>
            <a:r>
              <a:rPr lang="en-US" sz="1800" b="1" i="1" dirty="0" smtClean="0">
                <a:solidFill>
                  <a:schemeClr val="tx2"/>
                </a:solidFill>
              </a:rPr>
              <a:t>(b</a:t>
            </a:r>
            <a:r>
              <a:rPr lang="en-US" sz="1800" b="1" i="1" dirty="0">
                <a:solidFill>
                  <a:schemeClr val="tx2"/>
                </a:solidFill>
              </a:rPr>
              <a:t>) </a:t>
            </a:r>
            <a:r>
              <a:rPr lang="en-US" sz="1800" b="1" i="1" u="sng" dirty="0">
                <a:solidFill>
                  <a:schemeClr val="tx2"/>
                </a:solidFill>
              </a:rPr>
              <a:t>Rebutting the presumption of quantity impairment </a:t>
            </a:r>
            <a:r>
              <a:rPr lang="en-US" sz="1800" b="1" i="1" dirty="0">
                <a:solidFill>
                  <a:schemeClr val="tx2"/>
                </a:solidFill>
              </a:rPr>
              <a:t>described in </a:t>
            </a:r>
            <a:r>
              <a:rPr lang="en-US" sz="1800" b="1" i="1" dirty="0" smtClean="0">
                <a:solidFill>
                  <a:schemeClr val="tx2"/>
                </a:solidFill>
              </a:rPr>
              <a:t>               </a:t>
            </a:r>
          </a:p>
          <a:p>
            <a:pPr marL="0" indent="0" eaLnBrk="1" hangingPunct="1">
              <a:buNone/>
            </a:pPr>
            <a:r>
              <a:rPr lang="en-US" sz="1800" b="1" i="1" dirty="0">
                <a:solidFill>
                  <a:schemeClr val="tx2"/>
                </a:solidFill>
              </a:rPr>
              <a:t> </a:t>
            </a:r>
            <a:r>
              <a:rPr lang="en-US" sz="1800" b="1" i="1" dirty="0" smtClean="0">
                <a:solidFill>
                  <a:schemeClr val="tx2"/>
                </a:solidFill>
              </a:rPr>
              <a:t>                     Subsection </a:t>
            </a:r>
            <a:r>
              <a:rPr lang="en-US" sz="1800" b="1" i="1" dirty="0">
                <a:solidFill>
                  <a:schemeClr val="tx2"/>
                </a:solidFill>
              </a:rPr>
              <a:t>73-3-8(6)(c).</a:t>
            </a:r>
            <a:endParaRPr lang="en-US" sz="1800" b="1" dirty="0">
              <a:solidFill>
                <a:schemeClr val="tx2"/>
              </a:solidFill>
              <a:effectLst>
                <a:outerShdw blurRad="38100" dist="38100" dir="2700000" algn="tl">
                  <a:srgbClr val="000000">
                    <a:alpha val="43137"/>
                  </a:srgbClr>
                </a:outerShdw>
              </a:effectLst>
            </a:endParaRPr>
          </a:p>
          <a:p>
            <a:pPr marL="0" indent="0" eaLnBrk="1" hangingPunct="1">
              <a:buNone/>
            </a:pPr>
            <a:endParaRPr lang="en-US" altLang="en-US" sz="1800" b="1" i="1"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0" y="2667000"/>
            <a:ext cx="1295400" cy="1335630"/>
          </a:xfrm>
          <a:prstGeom prst="rect">
            <a:avLst/>
          </a:prstGeom>
        </p:spPr>
      </p:pic>
    </p:spTree>
    <p:extLst>
      <p:ext uri="{BB962C8B-B14F-4D97-AF65-F5344CB8AC3E}">
        <p14:creationId xmlns:p14="http://schemas.microsoft.com/office/powerpoint/2010/main" val="3256004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5181600"/>
          </a:xfrm>
        </p:spPr>
        <p:txBody>
          <a:bodyPr anchor="t"/>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STATUTORY CRITERIA:</a:t>
            </a:r>
          </a:p>
          <a:p>
            <a:pPr marL="0" indent="0" eaLnBrk="1" hangingPunct="1">
              <a:buNone/>
            </a:pPr>
            <a:r>
              <a:rPr lang="en-US" altLang="en-US" sz="2400" b="1" i="1" dirty="0">
                <a:solidFill>
                  <a:schemeClr val="tx2"/>
                </a:solidFill>
                <a:effectLst>
                  <a:outerShdw blurRad="38100" dist="38100" dir="2700000" algn="tl">
                    <a:srgbClr val="000000">
                      <a:alpha val="43137"/>
                    </a:srgbClr>
                  </a:outerShdw>
                </a:effectLst>
                <a:latin typeface="+mj-lt"/>
              </a:rPr>
              <a:t>	</a:t>
            </a:r>
            <a:endParaRPr lang="en-US" altLang="en-US" sz="2400" b="1" i="1" dirty="0" smtClean="0">
              <a:solidFill>
                <a:schemeClr val="tx2"/>
              </a:solidFill>
              <a:effectLst>
                <a:outerShdw blurRad="38100" dist="38100" dir="2700000" algn="tl">
                  <a:srgbClr val="000000">
                    <a:alpha val="43137"/>
                  </a:srgbClr>
                </a:outerShdw>
              </a:effectLst>
              <a:latin typeface="+mj-lt"/>
            </a:endParaRPr>
          </a:p>
          <a:p>
            <a:pPr marL="0" indent="0" eaLnBrk="1" hangingPunct="1">
              <a:buNone/>
            </a:pPr>
            <a:r>
              <a:rPr lang="en-US" altLang="en-US" sz="2400" b="1" i="1" dirty="0">
                <a:solidFill>
                  <a:schemeClr val="tx2"/>
                </a:solidFill>
                <a:effectLst>
                  <a:outerShdw blurRad="38100" dist="38100" dir="2700000" algn="tl">
                    <a:srgbClr val="000000">
                      <a:alpha val="43137"/>
                    </a:srgbClr>
                  </a:outerShdw>
                </a:effectLst>
                <a:latin typeface="+mj-lt"/>
              </a:rPr>
              <a:t>	</a:t>
            </a:r>
            <a:endParaRPr lang="en-US" sz="2000" b="1" i="1" dirty="0">
              <a:solidFill>
                <a:schemeClr val="tx2"/>
              </a:solidFill>
            </a:endParaRPr>
          </a:p>
          <a:p>
            <a:pPr marL="914400" lvl="2" indent="0" eaLnBrk="1" hangingPunct="1">
              <a:buNone/>
            </a:pPr>
            <a:endParaRPr lang="en-US" sz="2000" b="1" i="1" dirty="0" smtClean="0">
              <a:solidFill>
                <a:schemeClr val="tx2"/>
              </a:solidFill>
            </a:endParaRPr>
          </a:p>
          <a:p>
            <a:pPr marL="914400" lvl="2" indent="0" eaLnBrk="1" hangingPunct="1">
              <a:buNone/>
            </a:pPr>
            <a:endParaRPr lang="en-US" sz="2000" b="1" i="1" dirty="0">
              <a:solidFill>
                <a:schemeClr val="tx2"/>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
        <p:nvSpPr>
          <p:cNvPr id="2" name="Oval 1"/>
          <p:cNvSpPr/>
          <p:nvPr/>
        </p:nvSpPr>
        <p:spPr>
          <a:xfrm>
            <a:off x="2819400" y="2057400"/>
            <a:ext cx="3188758" cy="175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Applicant’s burden</a:t>
            </a:r>
          </a:p>
          <a:p>
            <a:pPr algn="ctr"/>
            <a:r>
              <a:rPr lang="en-US" sz="2000" dirty="0" smtClean="0"/>
              <a:t>Produce evidence</a:t>
            </a:r>
          </a:p>
          <a:p>
            <a:pPr algn="ctr"/>
            <a:r>
              <a:rPr lang="en-US" sz="2000" dirty="0" smtClean="0"/>
              <a:t>Reasonable belief</a:t>
            </a:r>
            <a:endParaRPr lang="en-US" sz="2000" dirty="0"/>
          </a:p>
        </p:txBody>
      </p:sp>
      <p:sp>
        <p:nvSpPr>
          <p:cNvPr id="3" name="Down Arrow 2"/>
          <p:cNvSpPr/>
          <p:nvPr/>
        </p:nvSpPr>
        <p:spPr>
          <a:xfrm rot="2094930">
            <a:off x="2546879" y="3817782"/>
            <a:ext cx="1295400" cy="1007579"/>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Down Arrow 5"/>
          <p:cNvSpPr/>
          <p:nvPr/>
        </p:nvSpPr>
        <p:spPr>
          <a:xfrm rot="19893225">
            <a:off x="4879118" y="3900098"/>
            <a:ext cx="1408882" cy="1006726"/>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ounded Rectangle 7"/>
          <p:cNvSpPr/>
          <p:nvPr/>
        </p:nvSpPr>
        <p:spPr>
          <a:xfrm>
            <a:off x="1219200" y="5181600"/>
            <a:ext cx="259080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smtClean="0"/>
              <a:t>Quantity</a:t>
            </a:r>
          </a:p>
          <a:p>
            <a:pPr algn="ctr"/>
            <a:r>
              <a:rPr lang="en-US" sz="1600" dirty="0" smtClean="0"/>
              <a:t>Impairment</a:t>
            </a:r>
            <a:endParaRPr lang="en-US" sz="1600" dirty="0"/>
          </a:p>
        </p:txBody>
      </p:sp>
      <p:sp>
        <p:nvSpPr>
          <p:cNvPr id="10" name="Rounded Rectangle 9"/>
          <p:cNvSpPr/>
          <p:nvPr/>
        </p:nvSpPr>
        <p:spPr>
          <a:xfrm>
            <a:off x="5248835" y="5181600"/>
            <a:ext cx="2599765"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smtClean="0"/>
              <a:t>Rebuttable presumption of quantity impairment</a:t>
            </a:r>
            <a:endParaRPr lang="en-US" sz="1600" dirty="0"/>
          </a:p>
        </p:txBody>
      </p:sp>
    </p:spTree>
    <p:extLst>
      <p:ext uri="{BB962C8B-B14F-4D97-AF65-F5344CB8AC3E}">
        <p14:creationId xmlns:p14="http://schemas.microsoft.com/office/powerpoint/2010/main" val="4482121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5181600"/>
          </a:xfrm>
        </p:spPr>
        <p:txBody>
          <a:bodyPr anchor="t"/>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STATUTORY CRITERIA:</a:t>
            </a:r>
          </a:p>
          <a:p>
            <a:pPr marL="0" indent="0" eaLnBrk="1" hangingPunct="1">
              <a:buNone/>
            </a:pPr>
            <a:r>
              <a:rPr lang="en-US" altLang="en-US" sz="2400" b="1" i="1" dirty="0">
                <a:solidFill>
                  <a:schemeClr val="tx2"/>
                </a:solidFill>
                <a:effectLst>
                  <a:outerShdw blurRad="38100" dist="38100" dir="2700000" algn="tl">
                    <a:srgbClr val="000000">
                      <a:alpha val="43137"/>
                    </a:srgbClr>
                  </a:outerShdw>
                </a:effectLst>
                <a:latin typeface="+mj-lt"/>
              </a:rPr>
              <a:t>	</a:t>
            </a:r>
            <a:endParaRPr lang="en-US" altLang="en-US" sz="2400" b="1" i="1" dirty="0" smtClean="0">
              <a:solidFill>
                <a:schemeClr val="tx2"/>
              </a:solidFill>
              <a:effectLst>
                <a:outerShdw blurRad="38100" dist="38100" dir="2700000" algn="tl">
                  <a:srgbClr val="000000">
                    <a:alpha val="43137"/>
                  </a:srgbClr>
                </a:outerShdw>
              </a:effectLst>
              <a:latin typeface="+mj-lt"/>
            </a:endParaRPr>
          </a:p>
          <a:p>
            <a:pPr marL="0" indent="0" eaLnBrk="1" hangingPunct="1">
              <a:buNone/>
            </a:pPr>
            <a:r>
              <a:rPr lang="en-US" altLang="en-US" sz="2400" b="1" i="1" dirty="0">
                <a:solidFill>
                  <a:schemeClr val="tx2"/>
                </a:solidFill>
                <a:effectLst>
                  <a:outerShdw blurRad="38100" dist="38100" dir="2700000" algn="tl">
                    <a:srgbClr val="000000">
                      <a:alpha val="43137"/>
                    </a:srgbClr>
                  </a:outerShdw>
                </a:effectLst>
                <a:latin typeface="+mj-lt"/>
              </a:rPr>
              <a:t>	</a:t>
            </a:r>
            <a:r>
              <a:rPr lang="en-US" altLang="en-US" sz="2800" b="1" i="1" dirty="0" smtClean="0">
                <a:solidFill>
                  <a:schemeClr val="tx2"/>
                </a:solidFill>
                <a:effectLst>
                  <a:outerShdw blurRad="38100" dist="38100" dir="2700000" algn="tl">
                    <a:srgbClr val="000000">
                      <a:alpha val="43137"/>
                    </a:srgbClr>
                  </a:outerShdw>
                </a:effectLst>
              </a:rPr>
              <a:t>Utah </a:t>
            </a:r>
            <a:r>
              <a:rPr lang="en-US" altLang="en-US" sz="2800" b="1" i="1" dirty="0">
                <a:solidFill>
                  <a:schemeClr val="tx2"/>
                </a:solidFill>
                <a:effectLst>
                  <a:outerShdw blurRad="38100" dist="38100" dir="2700000" algn="tl">
                    <a:srgbClr val="000000">
                      <a:alpha val="43137"/>
                    </a:srgbClr>
                  </a:outerShdw>
                </a:effectLst>
              </a:rPr>
              <a:t>Code </a:t>
            </a:r>
            <a:r>
              <a:rPr lang="en-US" sz="2800" b="1" i="1" dirty="0" smtClean="0">
                <a:solidFill>
                  <a:schemeClr val="tx2"/>
                </a:solidFill>
                <a:effectLst>
                  <a:outerShdw blurRad="38100" dist="38100" dir="2700000" algn="tl">
                    <a:srgbClr val="000000">
                      <a:alpha val="43137"/>
                    </a:srgbClr>
                  </a:outerShdw>
                </a:effectLst>
              </a:rPr>
              <a:t>§73-3-8(6)(a)</a:t>
            </a:r>
          </a:p>
          <a:p>
            <a:pPr marL="914400" lvl="2" indent="0" eaLnBrk="1" hangingPunct="1">
              <a:buNone/>
            </a:pPr>
            <a:endParaRPr lang="en-US" sz="2000" b="1" i="1" dirty="0">
              <a:solidFill>
                <a:schemeClr val="tx2"/>
              </a:solidFill>
            </a:endParaRPr>
          </a:p>
          <a:p>
            <a:pPr marL="914400" lvl="2" indent="0" eaLnBrk="1" hangingPunct="1">
              <a:buNone/>
            </a:pPr>
            <a:endParaRPr lang="en-US" sz="2000" b="1" i="1" dirty="0" smtClean="0">
              <a:solidFill>
                <a:schemeClr val="tx2"/>
              </a:solidFill>
            </a:endParaRPr>
          </a:p>
          <a:p>
            <a:pPr marL="914400" lvl="2" indent="0" eaLnBrk="1" hangingPunct="1">
              <a:buNone/>
            </a:pPr>
            <a:endParaRPr lang="en-US" sz="2000" b="1" i="1" dirty="0">
              <a:solidFill>
                <a:schemeClr val="tx2"/>
              </a:solidFill>
            </a:endParaRPr>
          </a:p>
          <a:p>
            <a:pPr marL="914400" lvl="2" indent="0" eaLnBrk="1" hangingPunct="1">
              <a:buNone/>
            </a:pPr>
            <a:r>
              <a:rPr lang="en-US" sz="2000" b="1" i="1" dirty="0" smtClean="0">
                <a:solidFill>
                  <a:schemeClr val="tx2"/>
                </a:solidFill>
              </a:rPr>
              <a:t>The State Engineer </a:t>
            </a:r>
            <a:r>
              <a:rPr lang="en-US" sz="2000" b="1" i="1" u="sng" dirty="0" smtClean="0">
                <a:solidFill>
                  <a:schemeClr val="tx2"/>
                </a:solidFill>
              </a:rPr>
              <a:t>shall reject </a:t>
            </a:r>
            <a:r>
              <a:rPr lang="en-US" sz="2000" b="1" i="1" dirty="0" smtClean="0">
                <a:solidFill>
                  <a:schemeClr val="tx2"/>
                </a:solidFill>
              </a:rPr>
              <a:t>a permanent change application if the person proposing to make the change is unable to meet the burden described in Subsection 73-3-3(5).</a:t>
            </a:r>
          </a:p>
          <a:p>
            <a:pPr marL="914400" lvl="2" indent="0" eaLnBrk="1" hangingPunct="1">
              <a:buNone/>
            </a:pPr>
            <a:endParaRPr lang="en-US" sz="2000" b="1" i="1" dirty="0">
              <a:solidFill>
                <a:schemeClr val="tx2"/>
              </a:solidFill>
            </a:endParaRPr>
          </a:p>
          <a:p>
            <a:pPr marL="914400" lvl="2" indent="0" eaLnBrk="1" hangingPunct="1">
              <a:buNone/>
            </a:pPr>
            <a:r>
              <a:rPr lang="en-US" sz="1600" b="1" i="1" dirty="0" smtClean="0">
                <a:solidFill>
                  <a:schemeClr val="tx2"/>
                </a:solidFill>
              </a:rPr>
              <a:t>(The applicant has the burden of producing evidence…rebutting the presumption of quantity impairment)</a:t>
            </a:r>
            <a:endParaRPr lang="en-US" altLang="en-US" sz="1600" b="1" i="1" dirty="0" smtClean="0">
              <a:solidFill>
                <a:schemeClr val="tx2"/>
              </a:solidFill>
              <a:latin typeface="+mj-l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000" y="2590800"/>
            <a:ext cx="2309446" cy="1335630"/>
          </a:xfrm>
          <a:prstGeom prst="rect">
            <a:avLst/>
          </a:prstGeom>
        </p:spPr>
      </p:pic>
    </p:spTree>
    <p:extLst>
      <p:ext uri="{BB962C8B-B14F-4D97-AF65-F5344CB8AC3E}">
        <p14:creationId xmlns:p14="http://schemas.microsoft.com/office/powerpoint/2010/main" val="38075558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a:solidFill>
                  <a:schemeClr val="tx2"/>
                </a:solidFill>
                <a:effectLst>
                  <a:outerShdw blurRad="38100" dist="38100" dir="2700000" algn="tl">
                    <a:srgbClr val="000000">
                      <a:alpha val="43137"/>
                    </a:srgbClr>
                  </a:outerShdw>
                </a:effectLst>
                <a:latin typeface="+mj-lt"/>
              </a:rPr>
              <a:t>	</a:t>
            </a:r>
            <a:r>
              <a:rPr lang="en-US" altLang="en-US" sz="2000" b="1" i="1" dirty="0" smtClean="0">
                <a:solidFill>
                  <a:schemeClr val="tx2"/>
                </a:solidFill>
              </a:rPr>
              <a:t>For </a:t>
            </a:r>
            <a:r>
              <a:rPr lang="en-US" altLang="en-US" sz="2000" b="1" i="1" u="sng" dirty="0" smtClean="0">
                <a:solidFill>
                  <a:schemeClr val="tx2"/>
                </a:solidFill>
                <a:effectLst>
                  <a:outerShdw blurRad="38100" dist="38100" dir="2700000" algn="tl">
                    <a:srgbClr val="000000">
                      <a:alpha val="43137"/>
                    </a:srgbClr>
                  </a:outerShdw>
                </a:effectLst>
              </a:rPr>
              <a:t>Exchange Applications</a:t>
            </a:r>
            <a:r>
              <a:rPr lang="en-US" altLang="en-US" sz="2000" b="1" i="1" dirty="0" smtClean="0">
                <a:solidFill>
                  <a:schemeClr val="tx2"/>
                </a:solidFill>
              </a:rPr>
              <a:t>:</a:t>
            </a:r>
          </a:p>
          <a:p>
            <a:pPr marL="0" indent="0" eaLnBrk="1" hangingPunct="1">
              <a:buNone/>
            </a:pPr>
            <a:r>
              <a:rPr lang="en-US" altLang="en-US" sz="2000" b="1" i="1" dirty="0" smtClean="0">
                <a:solidFill>
                  <a:schemeClr val="tx2"/>
                </a:solidFill>
              </a:rPr>
              <a:t>Utah </a:t>
            </a:r>
            <a:r>
              <a:rPr lang="en-US" altLang="en-US" sz="2000" b="1" i="1" dirty="0">
                <a:solidFill>
                  <a:schemeClr val="tx2"/>
                </a:solidFill>
              </a:rPr>
              <a:t>Code Ann. </a:t>
            </a:r>
            <a:r>
              <a:rPr lang="en-US" sz="2000" b="1" i="1" dirty="0" smtClean="0">
                <a:solidFill>
                  <a:schemeClr val="tx2"/>
                </a:solidFill>
              </a:rPr>
              <a:t>§73-3-20</a:t>
            </a:r>
          </a:p>
          <a:p>
            <a:pPr marL="0" indent="0" eaLnBrk="1" hangingPunct="1">
              <a:buNone/>
            </a:pPr>
            <a:endParaRPr lang="en-US" sz="2000" b="1" i="1" dirty="0">
              <a:solidFill>
                <a:schemeClr val="tx2"/>
              </a:solidFill>
            </a:endParaRPr>
          </a:p>
          <a:p>
            <a:pPr marL="0" indent="0" eaLnBrk="1" hangingPunct="1">
              <a:buNone/>
            </a:pPr>
            <a:r>
              <a:rPr lang="en-US" sz="2000" b="1" i="1" dirty="0" smtClean="0">
                <a:solidFill>
                  <a:schemeClr val="tx2"/>
                </a:solidFill>
              </a:rPr>
              <a:t>	(1)  …the original water in such stream, body of water, or reservoir must not be deteriorated in quality or diminished in quantity</a:t>
            </a:r>
          </a:p>
          <a:p>
            <a:pPr marL="0" indent="0" eaLnBrk="1" hangingPunct="1">
              <a:buNone/>
            </a:pPr>
            <a:endParaRPr lang="en-US" sz="2000" b="1" i="1" dirty="0">
              <a:solidFill>
                <a:schemeClr val="tx2"/>
              </a:solidFill>
            </a:endParaRPr>
          </a:p>
          <a:p>
            <a:pPr marL="0" indent="0" eaLnBrk="1" hangingPunct="1">
              <a:buNone/>
            </a:pPr>
            <a:r>
              <a:rPr lang="en-US" sz="2000" b="1" i="1" dirty="0" smtClean="0">
                <a:solidFill>
                  <a:schemeClr val="tx2"/>
                </a:solidFill>
              </a:rPr>
              <a:t>	(2)(a)(iii)(B) …has a </a:t>
            </a:r>
            <a:r>
              <a:rPr lang="en-US" sz="2000" b="1" i="1" u="sng" dirty="0" smtClean="0">
                <a:solidFill>
                  <a:schemeClr val="tx2"/>
                </a:solidFill>
              </a:rPr>
              <a:t>legal interest </a:t>
            </a:r>
            <a:r>
              <a:rPr lang="en-US" sz="2000" b="1" i="1" dirty="0" smtClean="0">
                <a:solidFill>
                  <a:schemeClr val="tx2"/>
                </a:solidFill>
              </a:rPr>
              <a:t>in the underlying water right used as the basis for the exchange</a:t>
            </a:r>
          </a:p>
          <a:p>
            <a:pPr marL="0" indent="0" eaLnBrk="1" hangingPunct="1">
              <a:buNone/>
            </a:pPr>
            <a:endParaRPr lang="en-US" sz="2000" b="1" i="1" dirty="0">
              <a:solidFill>
                <a:schemeClr val="tx2"/>
              </a:solidFill>
            </a:endParaRPr>
          </a:p>
          <a:p>
            <a:pPr marL="912813" eaLnBrk="1" hangingPunct="1">
              <a:buFont typeface="Wingdings" panose="05000000000000000000" pitchFamily="2" charset="2"/>
              <a:buChar char="Ø"/>
            </a:pPr>
            <a:r>
              <a:rPr lang="en-US" sz="2000" b="1" i="1" dirty="0" smtClean="0">
                <a:solidFill>
                  <a:schemeClr val="tx2"/>
                </a:solidFill>
              </a:rPr>
              <a:t>Often Accomplished via </a:t>
            </a:r>
            <a:r>
              <a:rPr lang="en-US" sz="2000" b="1" i="1" u="sng" dirty="0" smtClean="0">
                <a:solidFill>
                  <a:schemeClr val="tx2"/>
                </a:solidFill>
              </a:rPr>
              <a:t>Contract</a:t>
            </a:r>
            <a:r>
              <a:rPr lang="en-US" sz="2000" b="1" i="1" dirty="0" smtClean="0">
                <a:solidFill>
                  <a:schemeClr val="tx2"/>
                </a:solidFill>
              </a:rPr>
              <a:t> with the Water Right Owner</a:t>
            </a:r>
          </a:p>
          <a:p>
            <a:pPr marL="0" indent="0" eaLnBrk="1" hangingPunct="1">
              <a:buNone/>
              <a:tabLst>
                <a:tab pos="166688" algn="l"/>
              </a:tabLst>
            </a:pPr>
            <a:r>
              <a:rPr lang="en-US" sz="2000" b="1" i="1" dirty="0" smtClean="0">
                <a:solidFill>
                  <a:schemeClr val="tx2"/>
                </a:solidFill>
              </a:rPr>
              <a:t>	</a:t>
            </a:r>
            <a:endParaRPr lang="en-US" altLang="en-US" sz="2200" b="1" i="1"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1371600"/>
            <a:ext cx="1533525" cy="1581150"/>
          </a:xfrm>
          <a:prstGeom prst="rect">
            <a:avLst/>
          </a:prstGeom>
        </p:spPr>
      </p:pic>
    </p:spTree>
    <p:extLst>
      <p:ext uri="{BB962C8B-B14F-4D97-AF65-F5344CB8AC3E}">
        <p14:creationId xmlns:p14="http://schemas.microsoft.com/office/powerpoint/2010/main" val="30188236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Utah Code Ann. </a:t>
            </a:r>
            <a:r>
              <a:rPr lang="en-US" sz="2400" b="1" i="1" dirty="0" smtClean="0">
                <a:solidFill>
                  <a:schemeClr val="tx2"/>
                </a:solidFill>
                <a:effectLst>
                  <a:outerShdw blurRad="38100" dist="38100" dir="2700000" algn="tl">
                    <a:srgbClr val="000000">
                      <a:alpha val="43137"/>
                    </a:srgbClr>
                  </a:outerShdw>
                </a:effectLst>
                <a:latin typeface="+mj-lt"/>
              </a:rPr>
              <a:t>§73-3-8</a:t>
            </a:r>
            <a:endParaRPr lang="en-US" sz="2400" b="1" dirty="0">
              <a:solidFill>
                <a:schemeClr val="tx2"/>
              </a:solidFill>
              <a:effectLst>
                <a:outerShdw blurRad="38100" dist="38100" dir="2700000" algn="tl">
                  <a:srgbClr val="000000">
                    <a:alpha val="43137"/>
                  </a:srgbClr>
                </a:outerShdw>
              </a:effectLst>
              <a:latin typeface="+mj-lt"/>
            </a:endParaRP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a:t>
            </a:r>
          </a:p>
          <a:p>
            <a:pPr marL="0" indent="0" eaLnBrk="1" hangingPunct="1">
              <a:buNone/>
            </a:pPr>
            <a:r>
              <a:rPr lang="en-US" altLang="en-US" sz="2400" b="1" i="1" dirty="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latin typeface="+mj-lt"/>
              </a:rPr>
              <a:t>(1)(a) It shall be the </a:t>
            </a:r>
            <a:r>
              <a:rPr lang="en-US" altLang="en-US" sz="2400" b="1" i="1" u="sng" dirty="0" smtClean="0">
                <a:solidFill>
                  <a:schemeClr val="tx2"/>
                </a:solidFill>
                <a:latin typeface="+mj-lt"/>
              </a:rPr>
              <a:t>duty of the State Engineer to approve </a:t>
            </a:r>
            <a:r>
              <a:rPr lang="en-US" altLang="en-US" sz="2400" b="1" i="1" dirty="0" smtClean="0">
                <a:solidFill>
                  <a:schemeClr val="tx2"/>
                </a:solidFill>
                <a:latin typeface="+mj-lt"/>
              </a:rPr>
              <a:t>an application if there is reason to believe:	</a:t>
            </a:r>
          </a:p>
          <a:p>
            <a:pPr marL="0" indent="0" eaLnBrk="1" hangingPunct="1">
              <a:buNone/>
            </a:pPr>
            <a:endParaRPr lang="en-US" altLang="en-US" sz="2400" b="1" i="1" dirty="0">
              <a:solidFill>
                <a:schemeClr val="tx2"/>
              </a:solidFill>
              <a:latin typeface="+mj-lt"/>
            </a:endParaRPr>
          </a:p>
          <a:p>
            <a:pPr marL="1376363" indent="-1376363" eaLnBrk="1" hangingPunct="1">
              <a:buNone/>
            </a:pPr>
            <a:r>
              <a:rPr lang="en-US" altLang="en-US" sz="2400" b="1" i="1" dirty="0" smtClean="0">
                <a:solidFill>
                  <a:schemeClr val="tx2"/>
                </a:solidFill>
                <a:latin typeface="+mj-lt"/>
              </a:rPr>
              <a:t>	</a:t>
            </a:r>
            <a:r>
              <a:rPr lang="en-US" altLang="en-US" sz="2200" b="1" i="1" dirty="0" smtClean="0">
                <a:solidFill>
                  <a:schemeClr val="tx2"/>
                </a:solidFill>
                <a:latin typeface="+mj-lt"/>
              </a:rPr>
              <a:t>(iii)  the proposed plan is </a:t>
            </a:r>
            <a:r>
              <a:rPr lang="en-US" altLang="en-US" sz="2200" b="1" i="1" u="sng" dirty="0" smtClean="0">
                <a:solidFill>
                  <a:schemeClr val="tx2"/>
                </a:solidFill>
                <a:latin typeface="+mj-lt"/>
              </a:rPr>
              <a:t>physically and economically feasible</a:t>
            </a:r>
            <a:r>
              <a:rPr lang="en-US" altLang="en-US" sz="2200" b="1" i="1" dirty="0" smtClean="0">
                <a:solidFill>
                  <a:schemeClr val="tx2"/>
                </a:solidFill>
                <a:latin typeface="+mj-lt"/>
              </a:rPr>
              <a:t>, unless the application is filed by the U.S. Bureau of Reclamation, and would </a:t>
            </a:r>
            <a:r>
              <a:rPr lang="en-US" altLang="en-US" sz="2200" b="1" i="1" u="sng" dirty="0" smtClean="0">
                <a:solidFill>
                  <a:schemeClr val="tx2"/>
                </a:solidFill>
                <a:latin typeface="+mj-lt"/>
              </a:rPr>
              <a:t>not prove detrimental to the public welfare</a:t>
            </a:r>
            <a:r>
              <a:rPr lang="en-US" altLang="en-US" sz="2200" b="1" i="1" dirty="0" smtClean="0">
                <a:solidFill>
                  <a:schemeClr val="tx2"/>
                </a:solidFill>
                <a:latin typeface="+mj-lt"/>
              </a:rPr>
              <a:t> </a:t>
            </a:r>
            <a:endParaRPr lang="en-US" altLang="en-US" sz="2200" b="1" i="1" u="sng"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Tree>
    <p:extLst>
      <p:ext uri="{BB962C8B-B14F-4D97-AF65-F5344CB8AC3E}">
        <p14:creationId xmlns:p14="http://schemas.microsoft.com/office/powerpoint/2010/main" val="34553885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Utah Code Ann. </a:t>
            </a:r>
            <a:r>
              <a:rPr lang="en-US" sz="2400" b="1" i="1" dirty="0" smtClean="0">
                <a:solidFill>
                  <a:schemeClr val="tx2"/>
                </a:solidFill>
                <a:effectLst>
                  <a:outerShdw blurRad="38100" dist="38100" dir="2700000" algn="tl">
                    <a:srgbClr val="000000">
                      <a:alpha val="43137"/>
                    </a:srgbClr>
                  </a:outerShdw>
                </a:effectLst>
                <a:latin typeface="+mj-lt"/>
              </a:rPr>
              <a:t>§73-3-8</a:t>
            </a:r>
          </a:p>
          <a:p>
            <a:pPr marL="0" indent="0" eaLnBrk="1" hangingPunct="1">
              <a:buNone/>
            </a:pPr>
            <a:endParaRPr lang="en-US" sz="1400" b="1" dirty="0">
              <a:solidFill>
                <a:schemeClr val="tx2"/>
              </a:solidFill>
              <a:effectLst>
                <a:outerShdw blurRad="38100" dist="38100" dir="2700000" algn="tl">
                  <a:srgbClr val="000000">
                    <a:alpha val="43137"/>
                  </a:srgbClr>
                </a:outerShdw>
              </a:effectLst>
              <a:latin typeface="+mj-lt"/>
            </a:endParaRPr>
          </a:p>
          <a:p>
            <a:pPr marL="1376363" indent="-1376363" eaLnBrk="1" hangingPunct="1">
              <a:buNone/>
            </a:pPr>
            <a:r>
              <a:rPr lang="en-US" altLang="en-US" sz="2200" b="1" i="1" dirty="0" smtClean="0">
                <a:solidFill>
                  <a:schemeClr val="tx2"/>
                </a:solidFill>
                <a:latin typeface="+mj-lt"/>
              </a:rPr>
              <a:t>	…proposed plan is </a:t>
            </a:r>
            <a:r>
              <a:rPr lang="en-US" altLang="en-US" sz="2200" b="1" i="1" u="sng" dirty="0" smtClean="0">
                <a:solidFill>
                  <a:schemeClr val="tx2"/>
                </a:solidFill>
                <a:latin typeface="+mj-lt"/>
              </a:rPr>
              <a:t>physically and economically feasible</a:t>
            </a:r>
            <a:r>
              <a:rPr lang="en-US" altLang="en-US" sz="2200" b="1" i="1" dirty="0" smtClean="0">
                <a:solidFill>
                  <a:schemeClr val="tx2"/>
                </a:solidFill>
                <a:latin typeface="+mj-lt"/>
              </a:rPr>
              <a:t>, </a:t>
            </a:r>
          </a:p>
          <a:p>
            <a:pPr marL="1376363" indent="-1376363" eaLnBrk="1" hangingPunct="1">
              <a:buNone/>
            </a:pPr>
            <a:endParaRPr lang="en-US" altLang="en-US" sz="2200" b="1" i="1" u="sng" dirty="0">
              <a:solidFill>
                <a:schemeClr val="tx2"/>
              </a:solidFill>
              <a:latin typeface="+mj-lt"/>
            </a:endParaRPr>
          </a:p>
          <a:p>
            <a:pPr marL="912813" indent="-568325" eaLnBrk="1" hangingPunct="1">
              <a:buFont typeface="Wingdings" panose="05000000000000000000" pitchFamily="2" charset="2"/>
              <a:buChar char="Ø"/>
            </a:pPr>
            <a:r>
              <a:rPr lang="en-US" altLang="en-US" sz="2200" b="1" i="1" dirty="0" smtClean="0">
                <a:solidFill>
                  <a:schemeClr val="tx2"/>
                </a:solidFill>
                <a:latin typeface="+mj-lt"/>
              </a:rPr>
              <a:t>Does not require final design, only, that the plan be physically feasible</a:t>
            </a:r>
          </a:p>
          <a:p>
            <a:pPr marL="912813" indent="-568325" eaLnBrk="1" hangingPunct="1">
              <a:buFont typeface="Wingdings" panose="05000000000000000000" pitchFamily="2" charset="2"/>
              <a:buChar char="Ø"/>
            </a:pPr>
            <a:endParaRPr lang="en-US" altLang="en-US" sz="1000" b="1" i="1" dirty="0" smtClean="0">
              <a:solidFill>
                <a:schemeClr val="tx2"/>
              </a:solidFill>
              <a:latin typeface="+mj-lt"/>
            </a:endParaRPr>
          </a:p>
          <a:p>
            <a:pPr marL="912813" indent="-568325" eaLnBrk="1" hangingPunct="1">
              <a:buFont typeface="Wingdings" panose="05000000000000000000" pitchFamily="2" charset="2"/>
              <a:buChar char="Ø"/>
            </a:pPr>
            <a:r>
              <a:rPr lang="en-US" altLang="en-US" sz="2200" b="1" i="1" dirty="0" smtClean="0">
                <a:solidFill>
                  <a:schemeClr val="tx2"/>
                </a:solidFill>
                <a:latin typeface="+mj-lt"/>
              </a:rPr>
              <a:t>Does not require the applicants to prove their entire project will be economically feasible by expending all of the require monies at this stage of the process…merely a reasonable probability that the project can be built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9301" y="1600200"/>
            <a:ext cx="2158861" cy="990600"/>
          </a:xfrm>
          <a:prstGeom prst="rect">
            <a:avLst/>
          </a:prstGeom>
        </p:spPr>
      </p:pic>
    </p:spTree>
    <p:extLst>
      <p:ext uri="{BB962C8B-B14F-4D97-AF65-F5344CB8AC3E}">
        <p14:creationId xmlns:p14="http://schemas.microsoft.com/office/powerpoint/2010/main" val="37963724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Utah Code Ann. </a:t>
            </a:r>
            <a:r>
              <a:rPr lang="en-US" sz="2400" b="1" i="1" dirty="0" smtClean="0">
                <a:solidFill>
                  <a:schemeClr val="tx2"/>
                </a:solidFill>
                <a:effectLst>
                  <a:outerShdw blurRad="38100" dist="38100" dir="2700000" algn="tl">
                    <a:srgbClr val="000000">
                      <a:alpha val="43137"/>
                    </a:srgbClr>
                  </a:outerShdw>
                </a:effectLst>
                <a:latin typeface="+mj-lt"/>
              </a:rPr>
              <a:t>§73-3-8</a:t>
            </a:r>
            <a:endParaRPr lang="en-US" sz="2400" b="1" dirty="0">
              <a:solidFill>
                <a:schemeClr val="tx2"/>
              </a:solidFill>
              <a:effectLst>
                <a:outerShdw blurRad="38100" dist="38100" dir="2700000" algn="tl">
                  <a:srgbClr val="000000">
                    <a:alpha val="43137"/>
                  </a:srgbClr>
                </a:outerShdw>
              </a:effectLst>
              <a:latin typeface="+mj-lt"/>
            </a:endParaRP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a:t>
            </a:r>
          </a:p>
          <a:p>
            <a:pPr marL="0" indent="0" eaLnBrk="1" hangingPunct="1">
              <a:buNone/>
            </a:pPr>
            <a:r>
              <a:rPr lang="en-US" altLang="en-US" sz="2400" b="1" i="1" dirty="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latin typeface="+mj-lt"/>
              </a:rPr>
              <a:t>(1)(a) It shall be the </a:t>
            </a:r>
            <a:r>
              <a:rPr lang="en-US" altLang="en-US" sz="2400" b="1" i="1" u="sng" dirty="0" smtClean="0">
                <a:solidFill>
                  <a:schemeClr val="tx2"/>
                </a:solidFill>
                <a:latin typeface="+mj-lt"/>
              </a:rPr>
              <a:t>duty of the State Engineer to approve </a:t>
            </a:r>
            <a:r>
              <a:rPr lang="en-US" altLang="en-US" sz="2400" b="1" i="1" dirty="0" smtClean="0">
                <a:solidFill>
                  <a:schemeClr val="tx2"/>
                </a:solidFill>
                <a:latin typeface="+mj-lt"/>
              </a:rPr>
              <a:t>an application if there is reason to believe:	</a:t>
            </a:r>
          </a:p>
          <a:p>
            <a:pPr marL="0" indent="0" eaLnBrk="1" hangingPunct="1">
              <a:buNone/>
            </a:pPr>
            <a:endParaRPr lang="en-US" altLang="en-US" sz="2400" b="1" i="1" dirty="0">
              <a:solidFill>
                <a:schemeClr val="tx2"/>
              </a:solidFill>
              <a:latin typeface="+mj-lt"/>
            </a:endParaRPr>
          </a:p>
          <a:p>
            <a:pPr marL="1376363" indent="-1376363" eaLnBrk="1" hangingPunct="1">
              <a:buNone/>
            </a:pPr>
            <a:r>
              <a:rPr lang="en-US" altLang="en-US" sz="2400" b="1" i="1" dirty="0" smtClean="0">
                <a:solidFill>
                  <a:schemeClr val="tx2"/>
                </a:solidFill>
                <a:latin typeface="+mj-lt"/>
              </a:rPr>
              <a:t>	</a:t>
            </a:r>
            <a:r>
              <a:rPr lang="en-US" altLang="en-US" sz="2200" b="1" i="1" dirty="0" smtClean="0">
                <a:solidFill>
                  <a:schemeClr val="tx2"/>
                </a:solidFill>
                <a:latin typeface="+mj-lt"/>
              </a:rPr>
              <a:t>(iv)  the applicant has the </a:t>
            </a:r>
            <a:r>
              <a:rPr lang="en-US" altLang="en-US" sz="2200" b="1" i="1" u="sng" dirty="0" smtClean="0">
                <a:solidFill>
                  <a:schemeClr val="tx2"/>
                </a:solidFill>
                <a:latin typeface="+mj-lt"/>
              </a:rPr>
              <a:t>financial ability to complete the proposed works</a:t>
            </a:r>
            <a:r>
              <a:rPr lang="en-US" altLang="en-US" sz="2200" b="1" i="1" dirty="0" smtClean="0">
                <a:solidFill>
                  <a:schemeClr val="tx2"/>
                </a:solidFill>
                <a:latin typeface="+mj-lt"/>
              </a:rPr>
              <a:t> </a:t>
            </a:r>
            <a:endParaRPr lang="en-US" altLang="en-US" sz="2200" b="1" i="1" u="sng"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Tree>
    <p:extLst>
      <p:ext uri="{BB962C8B-B14F-4D97-AF65-F5344CB8AC3E}">
        <p14:creationId xmlns:p14="http://schemas.microsoft.com/office/powerpoint/2010/main" val="15122179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Utah Code Ann. </a:t>
            </a:r>
            <a:r>
              <a:rPr lang="en-US" sz="2400" b="1" i="1" dirty="0" smtClean="0">
                <a:solidFill>
                  <a:schemeClr val="tx2"/>
                </a:solidFill>
                <a:effectLst>
                  <a:outerShdw blurRad="38100" dist="38100" dir="2700000" algn="tl">
                    <a:srgbClr val="000000">
                      <a:alpha val="43137"/>
                    </a:srgbClr>
                  </a:outerShdw>
                </a:effectLst>
                <a:latin typeface="+mj-lt"/>
              </a:rPr>
              <a:t>§73-3-11</a:t>
            </a:r>
            <a:endParaRPr lang="en-US" sz="2400" b="1" dirty="0">
              <a:solidFill>
                <a:schemeClr val="tx2"/>
              </a:solidFill>
              <a:effectLst>
                <a:outerShdw blurRad="38100" dist="38100" dir="2700000" algn="tl">
                  <a:srgbClr val="000000">
                    <a:alpha val="43137"/>
                  </a:srgbClr>
                </a:outerShdw>
              </a:effectLst>
              <a:latin typeface="+mj-lt"/>
            </a:endParaRP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a:t>
            </a:r>
          </a:p>
          <a:p>
            <a:pPr marL="0" indent="0" eaLnBrk="1" hangingPunct="1">
              <a:buNone/>
            </a:pPr>
            <a:r>
              <a:rPr lang="en-US" altLang="en-US" sz="2400" b="1" i="1" dirty="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latin typeface="+mj-lt"/>
              </a:rPr>
              <a:t>Statement of Financial Ability of Applicants</a:t>
            </a:r>
          </a:p>
          <a:p>
            <a:pPr marL="0" indent="0" eaLnBrk="1" hangingPunct="1">
              <a:buNone/>
            </a:pPr>
            <a:r>
              <a:rPr lang="en-US" altLang="en-US" sz="2400" b="1" i="1" dirty="0" smtClean="0">
                <a:solidFill>
                  <a:schemeClr val="tx2"/>
                </a:solidFill>
                <a:latin typeface="+mj-lt"/>
              </a:rPr>
              <a:t>      (for an incorporated company):</a:t>
            </a:r>
          </a:p>
          <a:p>
            <a:pPr marL="0" indent="0" eaLnBrk="1" hangingPunct="1">
              <a:buNone/>
            </a:pPr>
            <a:endParaRPr lang="en-US" altLang="en-US" sz="800" b="1" i="1" dirty="0" smtClean="0">
              <a:solidFill>
                <a:schemeClr val="tx2"/>
              </a:solidFill>
              <a:latin typeface="+mj-lt"/>
            </a:endParaRPr>
          </a:p>
          <a:p>
            <a:pPr marL="912813" eaLnBrk="1" hangingPunct="1">
              <a:buFont typeface="Wingdings" panose="05000000000000000000" pitchFamily="2" charset="2"/>
              <a:buChar char="Ø"/>
            </a:pPr>
            <a:r>
              <a:rPr lang="en-US" altLang="en-US" sz="2400" b="1" i="1" dirty="0" smtClean="0">
                <a:solidFill>
                  <a:schemeClr val="tx2"/>
                </a:solidFill>
                <a:latin typeface="+mj-lt"/>
              </a:rPr>
              <a:t>Articles of Incorporation</a:t>
            </a:r>
          </a:p>
          <a:p>
            <a:pPr marL="912813" eaLnBrk="1" hangingPunct="1">
              <a:buFont typeface="Wingdings" panose="05000000000000000000" pitchFamily="2" charset="2"/>
              <a:buChar char="Ø"/>
            </a:pPr>
            <a:endParaRPr lang="en-US" altLang="en-US" sz="800" b="1" i="1" dirty="0" smtClean="0">
              <a:solidFill>
                <a:schemeClr val="tx2"/>
              </a:solidFill>
              <a:latin typeface="+mj-lt"/>
            </a:endParaRPr>
          </a:p>
          <a:p>
            <a:pPr marL="912813" eaLnBrk="1" hangingPunct="1">
              <a:buFont typeface="Wingdings" panose="05000000000000000000" pitchFamily="2" charset="2"/>
              <a:buChar char="Ø"/>
            </a:pPr>
            <a:r>
              <a:rPr lang="en-US" altLang="en-US" sz="2400" b="1" i="1" dirty="0" smtClean="0">
                <a:solidFill>
                  <a:schemeClr val="tx2"/>
                </a:solidFill>
                <a:latin typeface="+mj-lt"/>
              </a:rPr>
              <a:t>Names and Places of Residence of its Directors and Officers</a:t>
            </a:r>
          </a:p>
          <a:p>
            <a:pPr marL="912813" eaLnBrk="1" hangingPunct="1">
              <a:buFont typeface="Wingdings" panose="05000000000000000000" pitchFamily="2" charset="2"/>
              <a:buChar char="Ø"/>
            </a:pPr>
            <a:endParaRPr lang="en-US" altLang="en-US" sz="800" b="1" i="1" dirty="0" smtClean="0">
              <a:solidFill>
                <a:schemeClr val="tx2"/>
              </a:solidFill>
              <a:latin typeface="+mj-lt"/>
            </a:endParaRPr>
          </a:p>
          <a:p>
            <a:pPr marL="912813" eaLnBrk="1" hangingPunct="1">
              <a:buFont typeface="Wingdings" panose="05000000000000000000" pitchFamily="2" charset="2"/>
              <a:buChar char="Ø"/>
            </a:pPr>
            <a:r>
              <a:rPr lang="en-US" altLang="en-US" sz="2400" b="1" i="1" dirty="0" smtClean="0">
                <a:solidFill>
                  <a:schemeClr val="tx2"/>
                </a:solidFill>
                <a:latin typeface="+mj-lt"/>
              </a:rPr>
              <a:t>Amount of authorized and paid-up capital</a:t>
            </a:r>
          </a:p>
          <a:p>
            <a:pPr eaLnBrk="1" hangingPunct="1">
              <a:buFont typeface="Wingdings" panose="05000000000000000000" pitchFamily="2" charset="2"/>
              <a:buChar char="Ø"/>
            </a:pPr>
            <a:endParaRPr lang="en-US" altLang="en-US" sz="2200" b="1" i="1" u="sng"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1600200"/>
            <a:ext cx="2158861" cy="990600"/>
          </a:xfrm>
          <a:prstGeom prst="rect">
            <a:avLst/>
          </a:prstGeom>
        </p:spPr>
      </p:pic>
    </p:spTree>
    <p:extLst>
      <p:ext uri="{BB962C8B-B14F-4D97-AF65-F5344CB8AC3E}">
        <p14:creationId xmlns:p14="http://schemas.microsoft.com/office/powerpoint/2010/main" val="3315810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2" name="Content Placeholder 1"/>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60388" y="169606"/>
            <a:ext cx="8808474" cy="6576218"/>
          </a:xfrm>
        </p:spPr>
      </p:pic>
      <p:sp>
        <p:nvSpPr>
          <p:cNvPr id="3" name="Rectangle 2"/>
          <p:cNvSpPr/>
          <p:nvPr/>
        </p:nvSpPr>
        <p:spPr>
          <a:xfrm>
            <a:off x="4267200" y="4800600"/>
            <a:ext cx="4406784" cy="769441"/>
          </a:xfrm>
          <a:prstGeom prst="rect">
            <a:avLst/>
          </a:prstGeom>
          <a:effectLst/>
        </p:spPr>
        <p:txBody>
          <a:bodyPr wrap="none">
            <a:spAutoFit/>
          </a:bodyPr>
          <a:lstStyle/>
          <a:p>
            <a:r>
              <a:rPr lang="en-US" altLang="en-US" sz="4400" b="1" dirty="0">
                <a:solidFill>
                  <a:schemeClr val="bg2"/>
                </a:solidFill>
                <a:effectLst>
                  <a:outerShdw blurRad="38100" dist="38100" dir="2700000" algn="tl">
                    <a:srgbClr val="000000">
                      <a:alpha val="43137"/>
                    </a:srgbClr>
                  </a:outerShdw>
                  <a:reflection blurRad="6350" stA="55000" endA="50" endPos="85000" dist="29997" dir="5400000" sy="-100000" algn="bl" rotWithShape="0"/>
                </a:effectLst>
              </a:rPr>
              <a:t>APPLICATIONS</a:t>
            </a:r>
            <a:endParaRPr lang="en-US" sz="4400" dirty="0">
              <a:solidFill>
                <a:schemeClr val="bg2"/>
              </a:solidFill>
              <a:effectLst>
                <a:outerShdw blurRad="38100" dist="38100" dir="2700000" algn="tl">
                  <a:srgbClr val="000000">
                    <a:alpha val="43137"/>
                  </a:srgbClr>
                </a:outerShdw>
                <a:reflection blurRad="6350" stA="55000" endA="50" endPos="85000" dist="29997" dir="5400000" sy="-100000" algn="bl" rotWithShape="0"/>
              </a:effectLst>
            </a:endParaRPr>
          </a:p>
        </p:txBody>
      </p:sp>
    </p:spTree>
    <p:extLst>
      <p:ext uri="{BB962C8B-B14F-4D97-AF65-F5344CB8AC3E}">
        <p14:creationId xmlns:p14="http://schemas.microsoft.com/office/powerpoint/2010/main" val="40401752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Utah Code Ann. </a:t>
            </a:r>
            <a:r>
              <a:rPr lang="en-US" sz="2400" b="1" i="1" dirty="0" smtClean="0">
                <a:solidFill>
                  <a:schemeClr val="tx2"/>
                </a:solidFill>
                <a:effectLst>
                  <a:outerShdw blurRad="38100" dist="38100" dir="2700000" algn="tl">
                    <a:srgbClr val="000000">
                      <a:alpha val="43137"/>
                    </a:srgbClr>
                  </a:outerShdw>
                </a:effectLst>
                <a:latin typeface="+mj-lt"/>
              </a:rPr>
              <a:t>§73-3-8</a:t>
            </a:r>
            <a:endParaRPr lang="en-US" sz="2400" b="1" dirty="0">
              <a:solidFill>
                <a:schemeClr val="tx2"/>
              </a:solidFill>
              <a:effectLst>
                <a:outerShdw blurRad="38100" dist="38100" dir="2700000" algn="tl">
                  <a:srgbClr val="000000">
                    <a:alpha val="43137"/>
                  </a:srgbClr>
                </a:outerShdw>
              </a:effectLst>
              <a:latin typeface="+mj-lt"/>
            </a:endParaRP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a:t>
            </a:r>
          </a:p>
          <a:p>
            <a:pPr marL="0" indent="0" eaLnBrk="1" hangingPunct="1">
              <a:buNone/>
            </a:pPr>
            <a:r>
              <a:rPr lang="en-US" altLang="en-US" sz="2400" b="1" i="1" dirty="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latin typeface="+mj-lt"/>
              </a:rPr>
              <a:t>(1)(a) It shall be the </a:t>
            </a:r>
            <a:r>
              <a:rPr lang="en-US" altLang="en-US" sz="2400" b="1" i="1" u="sng" dirty="0" smtClean="0">
                <a:solidFill>
                  <a:schemeClr val="tx2"/>
                </a:solidFill>
                <a:latin typeface="+mj-lt"/>
              </a:rPr>
              <a:t>duty of the State Engineer to approve </a:t>
            </a:r>
            <a:r>
              <a:rPr lang="en-US" altLang="en-US" sz="2400" b="1" i="1" dirty="0" smtClean="0">
                <a:solidFill>
                  <a:schemeClr val="tx2"/>
                </a:solidFill>
                <a:latin typeface="+mj-lt"/>
              </a:rPr>
              <a:t>an application if there is reason to believe:	</a:t>
            </a:r>
          </a:p>
          <a:p>
            <a:pPr marL="0" indent="0" eaLnBrk="1" hangingPunct="1">
              <a:buNone/>
            </a:pPr>
            <a:endParaRPr lang="en-US" altLang="en-US" sz="2400" b="1" i="1" dirty="0">
              <a:solidFill>
                <a:schemeClr val="tx2"/>
              </a:solidFill>
              <a:latin typeface="+mj-lt"/>
            </a:endParaRPr>
          </a:p>
          <a:p>
            <a:pPr marL="1376363" indent="-1376363" eaLnBrk="1" hangingPunct="1">
              <a:buNone/>
            </a:pPr>
            <a:r>
              <a:rPr lang="en-US" altLang="en-US" sz="2400" b="1" i="1" dirty="0" smtClean="0">
                <a:solidFill>
                  <a:schemeClr val="tx2"/>
                </a:solidFill>
                <a:latin typeface="+mj-lt"/>
              </a:rPr>
              <a:t>	</a:t>
            </a:r>
            <a:r>
              <a:rPr lang="en-US" altLang="en-US" sz="2200" b="1" i="1" dirty="0" smtClean="0">
                <a:solidFill>
                  <a:schemeClr val="tx2"/>
                </a:solidFill>
                <a:latin typeface="+mj-lt"/>
              </a:rPr>
              <a:t>(v)  the application was </a:t>
            </a:r>
            <a:r>
              <a:rPr lang="en-US" altLang="en-US" sz="2200" b="1" i="1" u="sng" dirty="0" smtClean="0">
                <a:solidFill>
                  <a:schemeClr val="tx2"/>
                </a:solidFill>
                <a:latin typeface="+mj-lt"/>
              </a:rPr>
              <a:t>filed in good faith and not for purposes of speculation or monopoly</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Tree>
    <p:extLst>
      <p:ext uri="{BB962C8B-B14F-4D97-AF65-F5344CB8AC3E}">
        <p14:creationId xmlns:p14="http://schemas.microsoft.com/office/powerpoint/2010/main" val="39602267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Utah Code Ann. </a:t>
            </a:r>
            <a:r>
              <a:rPr lang="en-US" sz="2400" b="1" i="1" dirty="0" smtClean="0">
                <a:solidFill>
                  <a:schemeClr val="tx2"/>
                </a:solidFill>
                <a:effectLst>
                  <a:outerShdw blurRad="38100" dist="38100" dir="2700000" algn="tl">
                    <a:srgbClr val="000000">
                      <a:alpha val="43137"/>
                    </a:srgbClr>
                  </a:outerShdw>
                </a:effectLst>
                <a:latin typeface="+mj-lt"/>
              </a:rPr>
              <a:t>§73-3-8</a:t>
            </a:r>
            <a:endParaRPr lang="en-US" sz="2400" b="1" dirty="0">
              <a:solidFill>
                <a:schemeClr val="tx2"/>
              </a:solidFill>
              <a:effectLst>
                <a:outerShdw blurRad="38100" dist="38100" dir="2700000" algn="tl">
                  <a:srgbClr val="000000">
                    <a:alpha val="43137"/>
                  </a:srgbClr>
                </a:outerShdw>
              </a:effectLst>
              <a:latin typeface="+mj-lt"/>
            </a:endParaRP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latin typeface="+mj-lt"/>
              </a:rPr>
              <a:t>	…</a:t>
            </a:r>
            <a:r>
              <a:rPr lang="en-US" altLang="en-US" sz="2200" b="1" i="1" u="sng" dirty="0" smtClean="0">
                <a:solidFill>
                  <a:schemeClr val="tx2"/>
                </a:solidFill>
                <a:latin typeface="+mj-lt"/>
              </a:rPr>
              <a:t>filed in good faith and not for purposes of speculation or monopoly</a:t>
            </a:r>
          </a:p>
          <a:p>
            <a:pPr marL="0" indent="0" eaLnBrk="1" hangingPunct="1">
              <a:buNone/>
            </a:pPr>
            <a:endParaRPr lang="en-US" altLang="en-US" sz="2200" b="1" i="1" u="sng" dirty="0">
              <a:solidFill>
                <a:schemeClr val="tx2"/>
              </a:solidFill>
              <a:latin typeface="+mj-lt"/>
            </a:endParaRPr>
          </a:p>
          <a:p>
            <a:pPr marL="0" indent="0" eaLnBrk="1" hangingPunct="1">
              <a:buNone/>
            </a:pPr>
            <a:r>
              <a:rPr lang="en-US" altLang="en-US" sz="2200" b="1" i="1" dirty="0">
                <a:solidFill>
                  <a:schemeClr val="tx2"/>
                </a:solidFill>
                <a:latin typeface="+mj-lt"/>
              </a:rPr>
              <a:t>	</a:t>
            </a:r>
            <a:r>
              <a:rPr lang="en-US" altLang="en-US" sz="2200" b="1" i="1" u="sng" dirty="0" smtClean="0">
                <a:solidFill>
                  <a:schemeClr val="tx2"/>
                </a:solidFill>
                <a:latin typeface="+mj-lt"/>
              </a:rPr>
              <a:t>W. Water, LLC v. Olds (2008)</a:t>
            </a:r>
          </a:p>
          <a:p>
            <a:pPr marL="0" indent="0" eaLnBrk="1" hangingPunct="1">
              <a:buNone/>
              <a:tabLst>
                <a:tab pos="461963" algn="l"/>
              </a:tabLst>
            </a:pPr>
            <a:r>
              <a:rPr lang="en-US" altLang="en-US" sz="2200" b="1" i="1" dirty="0">
                <a:solidFill>
                  <a:schemeClr val="tx2"/>
                </a:solidFill>
                <a:latin typeface="+mj-lt"/>
              </a:rPr>
              <a:t>	</a:t>
            </a:r>
            <a:r>
              <a:rPr lang="en-US" altLang="en-US" sz="2200" b="1" i="1" dirty="0" smtClean="0">
                <a:solidFill>
                  <a:schemeClr val="tx2"/>
                </a:solidFill>
                <a:latin typeface="+mj-lt"/>
              </a:rPr>
              <a:t>“…the State Engineer concluded that the Original Application was filed for speculation or monopoly because the only proposed beneficial use for the water was a plan to sell it to others. Indeed, </a:t>
            </a:r>
            <a:r>
              <a:rPr lang="en-US" altLang="en-US" sz="2200" b="1" i="1" u="sng" dirty="0" smtClean="0">
                <a:solidFill>
                  <a:schemeClr val="tx2"/>
                </a:solidFill>
                <a:latin typeface="+mj-lt"/>
              </a:rPr>
              <a:t>the applicants had ‘no lands, facilities, customers, or contracts</a:t>
            </a:r>
            <a:r>
              <a:rPr lang="en-US" altLang="en-US" sz="2200" b="1" i="1" dirty="0" smtClean="0">
                <a:solidFill>
                  <a:schemeClr val="tx2"/>
                </a:solidFill>
                <a:latin typeface="+mj-lt"/>
              </a:rPr>
              <a: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1600200"/>
            <a:ext cx="2158861" cy="990600"/>
          </a:xfrm>
          <a:prstGeom prst="rect">
            <a:avLst/>
          </a:prstGeom>
        </p:spPr>
      </p:pic>
    </p:spTree>
    <p:extLst>
      <p:ext uri="{BB962C8B-B14F-4D97-AF65-F5344CB8AC3E}">
        <p14:creationId xmlns:p14="http://schemas.microsoft.com/office/powerpoint/2010/main" val="17886714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Utah Code Ann. </a:t>
            </a:r>
            <a:r>
              <a:rPr lang="en-US" sz="2400" b="1" i="1" dirty="0" smtClean="0">
                <a:solidFill>
                  <a:schemeClr val="tx2"/>
                </a:solidFill>
                <a:effectLst>
                  <a:outerShdw blurRad="38100" dist="38100" dir="2700000" algn="tl">
                    <a:srgbClr val="000000">
                      <a:alpha val="43137"/>
                    </a:srgbClr>
                  </a:outerShdw>
                </a:effectLst>
                <a:latin typeface="+mj-lt"/>
              </a:rPr>
              <a:t>§73-3-8</a:t>
            </a:r>
            <a:endParaRPr lang="en-US" sz="2400" b="1" dirty="0">
              <a:solidFill>
                <a:schemeClr val="tx2"/>
              </a:solidFill>
              <a:effectLst>
                <a:outerShdw blurRad="38100" dist="38100" dir="2700000" algn="tl">
                  <a:srgbClr val="000000">
                    <a:alpha val="43137"/>
                  </a:srgbClr>
                </a:outerShdw>
              </a:effectLst>
              <a:latin typeface="+mj-lt"/>
            </a:endParaRP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a:t>
            </a:r>
          </a:p>
          <a:p>
            <a:pPr marL="0" indent="0" eaLnBrk="1" hangingPunct="1">
              <a:buNone/>
            </a:pPr>
            <a:r>
              <a:rPr lang="en-US" altLang="en-US" sz="2400" b="1" i="1" dirty="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latin typeface="+mj-lt"/>
              </a:rPr>
              <a:t>(1)(a) It shall be the </a:t>
            </a:r>
            <a:r>
              <a:rPr lang="en-US" altLang="en-US" sz="2400" b="1" i="1" u="sng" dirty="0" smtClean="0">
                <a:solidFill>
                  <a:schemeClr val="tx2"/>
                </a:solidFill>
                <a:latin typeface="+mj-lt"/>
              </a:rPr>
              <a:t>duty of the State Engineer to approve </a:t>
            </a:r>
            <a:r>
              <a:rPr lang="en-US" altLang="en-US" sz="2400" b="1" i="1" dirty="0" smtClean="0">
                <a:solidFill>
                  <a:schemeClr val="tx2"/>
                </a:solidFill>
                <a:latin typeface="+mj-lt"/>
              </a:rPr>
              <a:t>an application if there is reason to believe:	</a:t>
            </a:r>
          </a:p>
          <a:p>
            <a:pPr marL="0" indent="0" eaLnBrk="1" hangingPunct="1">
              <a:buNone/>
            </a:pPr>
            <a:endParaRPr lang="en-US" altLang="en-US" sz="2400" b="1" i="1" dirty="0">
              <a:solidFill>
                <a:schemeClr val="tx2"/>
              </a:solidFill>
              <a:latin typeface="+mj-lt"/>
            </a:endParaRPr>
          </a:p>
          <a:p>
            <a:pPr marL="1376363" indent="-1376363" eaLnBrk="1" hangingPunct="1">
              <a:buNone/>
            </a:pPr>
            <a:r>
              <a:rPr lang="en-US" altLang="en-US" sz="2400" b="1" i="1" dirty="0" smtClean="0">
                <a:solidFill>
                  <a:schemeClr val="tx2"/>
                </a:solidFill>
                <a:latin typeface="+mj-lt"/>
              </a:rPr>
              <a:t>	</a:t>
            </a:r>
            <a:r>
              <a:rPr lang="en-US" altLang="en-US" sz="2200" b="1" i="1" dirty="0" smtClean="0">
                <a:solidFill>
                  <a:schemeClr val="tx2"/>
                </a:solidFill>
                <a:latin typeface="+mj-lt"/>
              </a:rPr>
              <a:t>(vi)  if applicable, the application complies with a </a:t>
            </a:r>
            <a:r>
              <a:rPr lang="en-US" altLang="en-US" sz="2200" b="1" i="1" u="sng" dirty="0" smtClean="0">
                <a:solidFill>
                  <a:schemeClr val="tx2"/>
                </a:solidFill>
                <a:latin typeface="+mj-lt"/>
              </a:rPr>
              <a:t>groundwater management plan </a:t>
            </a:r>
            <a:r>
              <a:rPr lang="en-US" altLang="en-US" sz="2200" b="1" i="1" dirty="0" smtClean="0">
                <a:solidFill>
                  <a:schemeClr val="tx2"/>
                </a:solidFill>
                <a:latin typeface="+mj-lt"/>
              </a:rPr>
              <a:t>adopted under Section 73-5-15</a:t>
            </a:r>
            <a:endParaRPr lang="en-US" altLang="en-US" sz="2200" b="1" i="1" u="sng"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Tree>
    <p:extLst>
      <p:ext uri="{BB962C8B-B14F-4D97-AF65-F5344CB8AC3E}">
        <p14:creationId xmlns:p14="http://schemas.microsoft.com/office/powerpoint/2010/main" val="37440422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Utah Code Ann. </a:t>
            </a:r>
            <a:r>
              <a:rPr lang="en-US" sz="2400" b="1" i="1" dirty="0" smtClean="0">
                <a:solidFill>
                  <a:schemeClr val="tx2"/>
                </a:solidFill>
                <a:effectLst>
                  <a:outerShdw blurRad="38100" dist="38100" dir="2700000" algn="tl">
                    <a:srgbClr val="000000">
                      <a:alpha val="43137"/>
                    </a:srgbClr>
                  </a:outerShdw>
                </a:effectLst>
                <a:latin typeface="+mj-lt"/>
              </a:rPr>
              <a:t>§73-3-8</a:t>
            </a:r>
            <a:endParaRPr lang="en-US" sz="2400" b="1" dirty="0">
              <a:solidFill>
                <a:schemeClr val="tx2"/>
              </a:solidFill>
              <a:effectLst>
                <a:outerShdw blurRad="38100" dist="38100" dir="2700000" algn="tl">
                  <a:srgbClr val="000000">
                    <a:alpha val="43137"/>
                  </a:srgbClr>
                </a:outerShdw>
              </a:effectLst>
              <a:latin typeface="+mj-lt"/>
            </a:endParaRP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a:t>
            </a:r>
          </a:p>
          <a:p>
            <a:pPr marL="0" indent="0" eaLnBrk="1" hangingPunct="1">
              <a:buNone/>
            </a:pPr>
            <a:r>
              <a:rPr lang="en-US" altLang="en-US" sz="2400" b="1" i="1" dirty="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latin typeface="+mj-lt"/>
              </a:rPr>
              <a:t>(1)(b) If the State Engineer…has reason to believe that an application will </a:t>
            </a:r>
            <a:r>
              <a:rPr lang="en-US" altLang="en-US" sz="2400" b="1" i="1" u="sng" dirty="0" smtClean="0">
                <a:solidFill>
                  <a:schemeClr val="tx2"/>
                </a:solidFill>
                <a:latin typeface="+mj-lt"/>
              </a:rPr>
              <a:t>interfere with the water’s more beneficial use</a:t>
            </a:r>
            <a:r>
              <a:rPr lang="en-US" altLang="en-US" sz="2400" b="1" i="1" dirty="0" smtClean="0">
                <a:solidFill>
                  <a:schemeClr val="tx2"/>
                </a:solidFill>
                <a:latin typeface="+mj-lt"/>
              </a:rPr>
              <a:t> for irrigation, </a:t>
            </a:r>
            <a:r>
              <a:rPr lang="en-US" altLang="en-US" sz="2400" b="1" i="1" dirty="0" smtClean="0">
                <a:solidFill>
                  <a:schemeClr val="tx2"/>
                </a:solidFill>
                <a:effectLst>
                  <a:outerShdw blurRad="38100" dist="38100" dir="2700000" algn="tl">
                    <a:srgbClr val="000000">
                      <a:alpha val="43137"/>
                    </a:srgbClr>
                  </a:outerShdw>
                </a:effectLst>
                <a:latin typeface="+mj-lt"/>
              </a:rPr>
              <a:t>municipal and industrial (2015)</a:t>
            </a:r>
            <a:r>
              <a:rPr lang="en-US" altLang="en-US" sz="2400" b="1" i="1" dirty="0" smtClean="0">
                <a:solidFill>
                  <a:schemeClr val="tx2"/>
                </a:solidFill>
                <a:latin typeface="+mj-lt"/>
              </a:rPr>
              <a:t>, domestic or culinary, stock watering, power or mining development or manufacturing or </a:t>
            </a:r>
            <a:r>
              <a:rPr lang="en-US" altLang="en-US" sz="2400" b="1" i="1" u="sng" dirty="0" smtClean="0">
                <a:solidFill>
                  <a:schemeClr val="tx2"/>
                </a:solidFill>
                <a:latin typeface="+mj-lt"/>
              </a:rPr>
              <a:t>will unreasonably affect public recreation or the natural stream environment, or will prove detrimental to the public welfare</a:t>
            </a:r>
            <a:r>
              <a:rPr lang="en-US" altLang="en-US" sz="2400" b="1" i="1" dirty="0" smtClean="0">
                <a:solidFill>
                  <a:schemeClr val="tx2"/>
                </a:solidFill>
                <a:latin typeface="+mj-lt"/>
              </a:rPr>
              <a:t>, the State Engineer shall withhold approval or rejection of the application until the State Engineer has investigated the matter.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Tree>
    <p:extLst>
      <p:ext uri="{BB962C8B-B14F-4D97-AF65-F5344CB8AC3E}">
        <p14:creationId xmlns:p14="http://schemas.microsoft.com/office/powerpoint/2010/main" val="37105552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60198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Utah Code Ann. </a:t>
            </a:r>
            <a:r>
              <a:rPr lang="en-US" sz="2400" b="1" i="1" dirty="0" smtClean="0">
                <a:solidFill>
                  <a:schemeClr val="tx2"/>
                </a:solidFill>
                <a:effectLst>
                  <a:outerShdw blurRad="38100" dist="38100" dir="2700000" algn="tl">
                    <a:srgbClr val="000000">
                      <a:alpha val="43137"/>
                    </a:srgbClr>
                  </a:outerShdw>
                </a:effectLst>
                <a:latin typeface="+mj-lt"/>
              </a:rPr>
              <a:t>§73-3-8</a:t>
            </a:r>
            <a:endParaRPr lang="en-US" sz="2400" b="1" dirty="0">
              <a:solidFill>
                <a:schemeClr val="tx2"/>
              </a:solidFill>
              <a:effectLst>
                <a:outerShdw blurRad="38100" dist="38100" dir="2700000" algn="tl">
                  <a:srgbClr val="000000">
                    <a:alpha val="43137"/>
                  </a:srgbClr>
                </a:outerShdw>
              </a:effectLst>
              <a:latin typeface="+mj-lt"/>
            </a:endParaRP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latin typeface="+mj-lt"/>
              </a:rPr>
              <a:t>…</a:t>
            </a:r>
            <a:r>
              <a:rPr lang="en-US" altLang="en-US" sz="2400" b="1" i="1" u="sng" dirty="0" smtClean="0">
                <a:solidFill>
                  <a:schemeClr val="tx2"/>
                </a:solidFill>
                <a:latin typeface="+mj-lt"/>
              </a:rPr>
              <a:t>public recreation or the natural stream environment, or will prove detrimental to the public welfare</a:t>
            </a:r>
            <a:r>
              <a:rPr lang="en-US" altLang="en-US" sz="2400" b="1" i="1" dirty="0" smtClean="0">
                <a:solidFill>
                  <a:schemeClr val="tx2"/>
                </a:solidFill>
                <a:latin typeface="+mj-lt"/>
              </a:rPr>
              <a:t>,</a:t>
            </a:r>
          </a:p>
          <a:p>
            <a:pPr marL="0" indent="0" eaLnBrk="1" hangingPunct="1">
              <a:buNone/>
            </a:pPr>
            <a:endParaRPr lang="en-US" altLang="en-US" sz="800" b="1" i="1" dirty="0" smtClean="0">
              <a:solidFill>
                <a:schemeClr val="tx2"/>
              </a:solidFill>
              <a:latin typeface="+mj-lt"/>
            </a:endParaRPr>
          </a:p>
          <a:p>
            <a:pPr marL="912813" eaLnBrk="1" hangingPunct="1">
              <a:buFont typeface="Wingdings" panose="05000000000000000000" pitchFamily="2" charset="2"/>
              <a:buChar char="Ø"/>
            </a:pPr>
            <a:r>
              <a:rPr lang="en-US" altLang="en-US" sz="2400" b="1" i="1" dirty="0" smtClean="0">
                <a:solidFill>
                  <a:schemeClr val="tx2"/>
                </a:solidFill>
                <a:latin typeface="+mj-lt"/>
              </a:rPr>
              <a:t>Recreational Opportunities</a:t>
            </a:r>
          </a:p>
          <a:p>
            <a:pPr marL="912813" eaLnBrk="1" hangingPunct="1">
              <a:buFont typeface="Wingdings" panose="05000000000000000000" pitchFamily="2" charset="2"/>
              <a:buChar char="Ø"/>
            </a:pPr>
            <a:endParaRPr lang="en-US" altLang="en-US" sz="400" b="1" i="1" dirty="0" smtClean="0">
              <a:solidFill>
                <a:schemeClr val="tx2"/>
              </a:solidFill>
              <a:latin typeface="+mj-lt"/>
            </a:endParaRPr>
          </a:p>
          <a:p>
            <a:pPr marL="912813" eaLnBrk="1" hangingPunct="1">
              <a:buFont typeface="Wingdings" panose="05000000000000000000" pitchFamily="2" charset="2"/>
              <a:buChar char="Ø"/>
            </a:pPr>
            <a:r>
              <a:rPr lang="en-US" altLang="en-US" sz="2400" b="1" i="1" dirty="0" smtClean="0">
                <a:solidFill>
                  <a:schemeClr val="tx2"/>
                </a:solidFill>
                <a:latin typeface="+mj-lt"/>
              </a:rPr>
              <a:t>Riparian Areas / Wildlife</a:t>
            </a:r>
          </a:p>
          <a:p>
            <a:pPr marL="912813" eaLnBrk="1" hangingPunct="1">
              <a:buFont typeface="Wingdings" panose="05000000000000000000" pitchFamily="2" charset="2"/>
              <a:buChar char="Ø"/>
            </a:pPr>
            <a:endParaRPr lang="en-US" altLang="en-US" sz="400" b="1" i="1" dirty="0" smtClean="0">
              <a:solidFill>
                <a:schemeClr val="tx2"/>
              </a:solidFill>
              <a:latin typeface="+mj-lt"/>
            </a:endParaRPr>
          </a:p>
          <a:p>
            <a:pPr marL="912813" eaLnBrk="1" hangingPunct="1">
              <a:buFont typeface="Wingdings" panose="05000000000000000000" pitchFamily="2" charset="2"/>
              <a:buChar char="Ø"/>
            </a:pPr>
            <a:r>
              <a:rPr lang="en-US" altLang="en-US" sz="2400" b="1" i="1" dirty="0" smtClean="0">
                <a:solidFill>
                  <a:schemeClr val="tx2"/>
                </a:solidFill>
                <a:latin typeface="+mj-lt"/>
              </a:rPr>
              <a:t>Endangered Species (animal / plant)</a:t>
            </a:r>
          </a:p>
          <a:p>
            <a:pPr marL="912813" eaLnBrk="1" hangingPunct="1">
              <a:buFont typeface="Wingdings" panose="05000000000000000000" pitchFamily="2" charset="2"/>
              <a:buChar char="Ø"/>
            </a:pPr>
            <a:endParaRPr lang="en-US" altLang="en-US" sz="400" b="1" i="1" dirty="0" smtClean="0">
              <a:solidFill>
                <a:schemeClr val="tx2"/>
              </a:solidFill>
              <a:latin typeface="+mj-lt"/>
            </a:endParaRPr>
          </a:p>
          <a:p>
            <a:pPr marL="912813" eaLnBrk="1" hangingPunct="1">
              <a:buFont typeface="Wingdings" panose="05000000000000000000" pitchFamily="2" charset="2"/>
              <a:buChar char="Ø"/>
            </a:pPr>
            <a:r>
              <a:rPr lang="en-US" altLang="en-US" sz="2400" b="1" i="1" dirty="0" smtClean="0">
                <a:solidFill>
                  <a:schemeClr val="tx2"/>
                </a:solidFill>
                <a:latin typeface="+mj-lt"/>
              </a:rPr>
              <a:t>Public Health / Infrastructure</a:t>
            </a:r>
          </a:p>
          <a:p>
            <a:pPr marL="912813" eaLnBrk="1" hangingPunct="1">
              <a:buFont typeface="Wingdings" panose="05000000000000000000" pitchFamily="2" charset="2"/>
              <a:buChar char="Ø"/>
            </a:pPr>
            <a:endParaRPr lang="en-US" altLang="en-US" sz="400" b="1" i="1" dirty="0" smtClean="0">
              <a:solidFill>
                <a:schemeClr val="tx2"/>
              </a:solidFill>
              <a:latin typeface="+mj-lt"/>
            </a:endParaRPr>
          </a:p>
          <a:p>
            <a:pPr marL="912813" eaLnBrk="1" hangingPunct="1">
              <a:buFont typeface="Wingdings" panose="05000000000000000000" pitchFamily="2" charset="2"/>
              <a:buChar char="Ø"/>
            </a:pPr>
            <a:r>
              <a:rPr lang="en-US" altLang="en-US" sz="2400" b="1" i="1" dirty="0" smtClean="0">
                <a:solidFill>
                  <a:schemeClr val="tx2"/>
                </a:solidFill>
                <a:latin typeface="+mj-lt"/>
              </a:rPr>
              <a:t>Large Taxpayer Funded Water Projects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grpSp>
        <p:nvGrpSpPr>
          <p:cNvPr id="4" name="Group 3"/>
          <p:cNvGrpSpPr/>
          <p:nvPr/>
        </p:nvGrpSpPr>
        <p:grpSpPr>
          <a:xfrm>
            <a:off x="6169269" y="1905000"/>
            <a:ext cx="2590434" cy="2674852"/>
            <a:chOff x="6172200" y="1219200"/>
            <a:chExt cx="2590434" cy="2674852"/>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2780808"/>
              <a:ext cx="2590434" cy="1113244"/>
            </a:xfrm>
            <a:prstGeom prst="rect">
              <a:avLst/>
            </a:prstGeom>
            <a:ln>
              <a:solidFill>
                <a:schemeClr val="tx1">
                  <a:lumMod val="50000"/>
                  <a:lumOff val="50000"/>
                </a:schemeClr>
              </a:solid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200" y="1219200"/>
              <a:ext cx="2590434" cy="1561609"/>
            </a:xfrm>
            <a:prstGeom prst="rect">
              <a:avLst/>
            </a:prstGeom>
            <a:ln>
              <a:solidFill>
                <a:schemeClr val="tx1">
                  <a:lumMod val="50000"/>
                  <a:lumOff val="50000"/>
                </a:schemeClr>
              </a:solidFill>
            </a:ln>
          </p:spPr>
        </p:pic>
      </p:grpSp>
    </p:spTree>
    <p:extLst>
      <p:ext uri="{BB962C8B-B14F-4D97-AF65-F5344CB8AC3E}">
        <p14:creationId xmlns:p14="http://schemas.microsoft.com/office/powerpoint/2010/main" val="3017162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
        <p:nvSpPr>
          <p:cNvPr id="10" name="Rectangle 9"/>
          <p:cNvSpPr/>
          <p:nvPr/>
        </p:nvSpPr>
        <p:spPr>
          <a:xfrm>
            <a:off x="2528927" y="4572000"/>
            <a:ext cx="6177012" cy="769441"/>
          </a:xfrm>
          <a:prstGeom prst="rect">
            <a:avLst/>
          </a:prstGeom>
        </p:spPr>
        <p:txBody>
          <a:bodyPr wrap="none">
            <a:spAutoFit/>
          </a:bodyPr>
          <a:lstStyle/>
          <a:p>
            <a:r>
              <a:rPr lang="en-US" altLang="en-US" sz="4400" b="1" dirty="0" smtClean="0">
                <a:effectLst>
                  <a:outerShdw blurRad="38100" dist="38100" dir="2700000" algn="tl">
                    <a:srgbClr val="000000">
                      <a:alpha val="43137"/>
                    </a:srgbClr>
                  </a:outerShdw>
                  <a:reflection blurRad="6350" stA="82000" endPos="85000" dist="29997" dir="5400000" sy="-100000" algn="bl" rotWithShape="0"/>
                </a:effectLst>
              </a:rPr>
              <a:t>APPROVAL CRITERIA</a:t>
            </a:r>
            <a:endParaRPr lang="en-US" sz="4400" dirty="0">
              <a:effectLst>
                <a:outerShdw blurRad="38100" dist="38100" dir="2700000" algn="tl">
                  <a:srgbClr val="000000">
                    <a:alpha val="43137"/>
                  </a:srgbClr>
                </a:outerShdw>
                <a:reflection blurRad="6350" stA="82000" endPos="85000" dist="29997" dir="5400000" sy="-100000" algn="bl" rotWithShape="0"/>
              </a:effectLst>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126" y="169606"/>
            <a:ext cx="8808474" cy="6459794"/>
          </a:xfrm>
          <a:prstGeom prst="rect">
            <a:avLst/>
          </a:prstGeom>
        </p:spPr>
      </p:pic>
      <p:sp>
        <p:nvSpPr>
          <p:cNvPr id="9" name="Rectangle 8"/>
          <p:cNvSpPr/>
          <p:nvPr/>
        </p:nvSpPr>
        <p:spPr>
          <a:xfrm>
            <a:off x="4360985" y="888023"/>
            <a:ext cx="3195105" cy="769441"/>
          </a:xfrm>
          <a:prstGeom prst="rect">
            <a:avLst/>
          </a:prstGeom>
          <a:solidFill>
            <a:srgbClr val="FFFFCC">
              <a:alpha val="0"/>
            </a:srgbClr>
          </a:solidFill>
        </p:spPr>
        <p:txBody>
          <a:bodyPr wrap="none">
            <a:spAutoFit/>
          </a:bodyPr>
          <a:lstStyle/>
          <a:p>
            <a:r>
              <a:rPr lang="en-US" altLang="en-US" sz="4400" b="1" dirty="0" smtClean="0">
                <a:solidFill>
                  <a:schemeClr val="bg2"/>
                </a:solidFill>
                <a:effectLst>
                  <a:outerShdw blurRad="38100" dist="38100" dir="2700000" algn="tl">
                    <a:srgbClr val="000000">
                      <a:alpha val="43137"/>
                    </a:srgbClr>
                  </a:outerShdw>
                  <a:reflection blurRad="6350" stA="82000" endPos="85000" dist="29997" dir="5400000" sy="-100000" algn="bl" rotWithShape="0"/>
                </a:effectLst>
              </a:rPr>
              <a:t>HEARINGS</a:t>
            </a:r>
            <a:endParaRPr lang="en-US" sz="4400" dirty="0">
              <a:solidFill>
                <a:schemeClr val="bg2"/>
              </a:solidFill>
              <a:effectLst>
                <a:outerShdw blurRad="38100" dist="38100" dir="2700000" algn="tl">
                  <a:srgbClr val="000000">
                    <a:alpha val="43137"/>
                  </a:srgbClr>
                </a:outerShdw>
                <a:reflection blurRad="6350" stA="82000" endPos="85000" dist="29997" dir="5400000" sy="-100000" algn="bl" rotWithShape="0"/>
              </a:effectLst>
            </a:endParaRPr>
          </a:p>
        </p:txBody>
      </p:sp>
    </p:spTree>
    <p:extLst>
      <p:ext uri="{BB962C8B-B14F-4D97-AF65-F5344CB8AC3E}">
        <p14:creationId xmlns:p14="http://schemas.microsoft.com/office/powerpoint/2010/main" val="4197036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ADMINISTRATIVE HEARINGS:</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a:t>
            </a:r>
          </a:p>
          <a:p>
            <a:pPr marL="0" indent="0" eaLnBrk="1" hangingPunct="1">
              <a:buNone/>
            </a:pPr>
            <a:endParaRPr lang="en-US" altLang="en-US" sz="2400" b="1" i="1" dirty="0">
              <a:solidFill>
                <a:schemeClr val="tx2"/>
              </a:solidFill>
              <a:effectLst>
                <a:outerShdw blurRad="38100" dist="38100" dir="2700000" algn="tl">
                  <a:srgbClr val="000000">
                    <a:alpha val="43137"/>
                  </a:srgbClr>
                </a:outerShdw>
              </a:effectLst>
              <a:latin typeface="+mj-lt"/>
            </a:endParaRPr>
          </a:p>
          <a:p>
            <a:pPr marL="0" indent="0" eaLnBrk="1" hangingPunct="1">
              <a:buNone/>
            </a:pPr>
            <a:endParaRPr lang="en-US" altLang="en-US" sz="2400" b="1" i="1" dirty="0" smtClean="0">
              <a:solidFill>
                <a:schemeClr val="tx2"/>
              </a:solidFill>
              <a:latin typeface="+mj-lt"/>
            </a:endParaRPr>
          </a:p>
          <a:p>
            <a:pPr eaLnBrk="1" hangingPunct="1">
              <a:buFont typeface="Wingdings" panose="05000000000000000000" pitchFamily="2" charset="2"/>
              <a:buChar char="v"/>
            </a:pPr>
            <a:endParaRPr lang="en-US" altLang="en-US" sz="2400" b="1" i="1" dirty="0" smtClean="0">
              <a:solidFill>
                <a:schemeClr val="tx2"/>
              </a:solidFill>
              <a:latin typeface="+mj-lt"/>
            </a:endParaRPr>
          </a:p>
          <a:p>
            <a:pPr eaLnBrk="1" hangingPunct="1">
              <a:buFont typeface="Wingdings" panose="05000000000000000000" pitchFamily="2" charset="2"/>
              <a:buChar char="v"/>
            </a:pPr>
            <a:endParaRPr lang="en-US" altLang="en-US" sz="2400" b="1" i="1" dirty="0">
              <a:solidFill>
                <a:schemeClr val="tx2"/>
              </a:solidFill>
              <a:latin typeface="+mj-lt"/>
            </a:endParaRPr>
          </a:p>
          <a:p>
            <a:pPr eaLnBrk="1" hangingPunct="1">
              <a:buFont typeface="Wingdings" panose="05000000000000000000" pitchFamily="2" charset="2"/>
              <a:buChar char="v"/>
            </a:pPr>
            <a:endParaRPr lang="en-US" altLang="en-US" sz="2400" b="1" i="1" dirty="0" smtClean="0">
              <a:solidFill>
                <a:schemeClr val="tx2"/>
              </a:solidFill>
              <a:latin typeface="+mj-lt"/>
            </a:endParaRPr>
          </a:p>
          <a:p>
            <a:pPr eaLnBrk="1" hangingPunct="1">
              <a:buFont typeface="Wingdings" panose="05000000000000000000" pitchFamily="2" charset="2"/>
              <a:buChar char="v"/>
            </a:pPr>
            <a:endParaRPr lang="en-US" altLang="en-US" sz="2400" b="1" i="1" dirty="0">
              <a:solidFill>
                <a:schemeClr val="tx2"/>
              </a:solidFill>
              <a:latin typeface="+mj-lt"/>
            </a:endParaRPr>
          </a:p>
          <a:p>
            <a:pPr eaLnBrk="1" hangingPunct="1">
              <a:buFont typeface="Wingdings" panose="05000000000000000000" pitchFamily="2" charset="2"/>
              <a:buChar char="v"/>
            </a:pPr>
            <a:r>
              <a:rPr lang="en-US" altLang="en-US" sz="2400" b="1" i="1" dirty="0" smtClean="0">
                <a:solidFill>
                  <a:schemeClr val="tx2"/>
                </a:solidFill>
                <a:latin typeface="+mj-lt"/>
              </a:rPr>
              <a:t>Purpose – Gather additional information and data relative and pertinent to the application(s) before the State Engineer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5125" y="2057400"/>
            <a:ext cx="7239000" cy="2971800"/>
          </a:xfrm>
          <a:prstGeom prst="rect">
            <a:avLst/>
          </a:prstGeom>
        </p:spPr>
      </p:pic>
    </p:spTree>
    <p:extLst>
      <p:ext uri="{BB962C8B-B14F-4D97-AF65-F5344CB8AC3E}">
        <p14:creationId xmlns:p14="http://schemas.microsoft.com/office/powerpoint/2010/main" val="14917182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ADMINISTRATIVE HEARINGS:</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Utah Code Ann. Rule R655-6</a:t>
            </a:r>
            <a:endParaRPr lang="en-US" sz="2400" b="1" dirty="0">
              <a:solidFill>
                <a:schemeClr val="tx2"/>
              </a:solidFill>
              <a:effectLst>
                <a:outerShdw blurRad="38100" dist="38100" dir="2700000" algn="tl">
                  <a:srgbClr val="000000">
                    <a:alpha val="43137"/>
                  </a:srgbClr>
                </a:outerShdw>
              </a:effectLst>
              <a:latin typeface="+mj-lt"/>
            </a:endParaRPr>
          </a:p>
          <a:p>
            <a:pPr marL="0" indent="0" eaLnBrk="1" hangingPunct="1">
              <a:buNone/>
            </a:pPr>
            <a:endParaRPr lang="en-US" altLang="en-US" sz="2400" b="1" i="1" dirty="0" smtClean="0">
              <a:solidFill>
                <a:schemeClr val="tx2"/>
              </a:solidFill>
              <a:latin typeface="+mj-lt"/>
            </a:endParaRPr>
          </a:p>
          <a:p>
            <a:pPr eaLnBrk="1" hangingPunct="1">
              <a:buFont typeface="Wingdings" panose="05000000000000000000" pitchFamily="2" charset="2"/>
              <a:buChar char="v"/>
            </a:pPr>
            <a:r>
              <a:rPr lang="en-US" altLang="en-US" sz="2400" b="1" i="1" u="sng" dirty="0" smtClean="0">
                <a:solidFill>
                  <a:schemeClr val="tx2"/>
                </a:solidFill>
                <a:latin typeface="+mj-lt"/>
              </a:rPr>
              <a:t>May</a:t>
            </a:r>
            <a:r>
              <a:rPr lang="en-US" altLang="en-US" sz="2400" b="1" i="1" dirty="0" smtClean="0">
                <a:solidFill>
                  <a:schemeClr val="tx2"/>
                </a:solidFill>
                <a:latin typeface="+mj-lt"/>
              </a:rPr>
              <a:t> be held if requested in a timely filed protest</a:t>
            </a:r>
          </a:p>
          <a:p>
            <a:pPr marL="0" indent="0" eaLnBrk="1" hangingPunct="1">
              <a:buNone/>
            </a:pPr>
            <a:endParaRPr lang="en-US" altLang="en-US" sz="2400" b="1" i="1" dirty="0" smtClean="0">
              <a:solidFill>
                <a:schemeClr val="tx2"/>
              </a:solidFill>
              <a:latin typeface="+mj-lt"/>
            </a:endParaRPr>
          </a:p>
          <a:p>
            <a:pPr eaLnBrk="1" hangingPunct="1">
              <a:buFont typeface="Wingdings" panose="05000000000000000000" pitchFamily="2" charset="2"/>
              <a:buChar char="v"/>
            </a:pPr>
            <a:r>
              <a:rPr lang="en-US" altLang="en-US" sz="2400" b="1" i="1" u="sng" dirty="0" smtClean="0">
                <a:solidFill>
                  <a:schemeClr val="tx2"/>
                </a:solidFill>
                <a:latin typeface="+mj-lt"/>
              </a:rPr>
              <a:t>May</a:t>
            </a:r>
            <a:r>
              <a:rPr lang="en-US" altLang="en-US" sz="2400" b="1" i="1" dirty="0" smtClean="0">
                <a:solidFill>
                  <a:schemeClr val="tx2"/>
                </a:solidFill>
                <a:latin typeface="+mj-lt"/>
              </a:rPr>
              <a:t> be held at the discretion of the Division even if a protest has not been filed</a:t>
            </a:r>
          </a:p>
          <a:p>
            <a:pPr marL="0" indent="0" eaLnBrk="1" hangingPunct="1">
              <a:buNone/>
            </a:pPr>
            <a:endParaRPr lang="en-US" altLang="en-US" sz="2400" b="1" i="1" dirty="0" smtClean="0">
              <a:solidFill>
                <a:schemeClr val="tx2"/>
              </a:solidFill>
              <a:latin typeface="+mj-lt"/>
            </a:endParaRPr>
          </a:p>
          <a:p>
            <a:pPr eaLnBrk="1" hangingPunct="1">
              <a:buFont typeface="Wingdings" panose="05000000000000000000" pitchFamily="2" charset="2"/>
              <a:buChar char="v"/>
            </a:pPr>
            <a:r>
              <a:rPr lang="en-US" altLang="en-US" sz="2400" b="1" i="1" dirty="0">
                <a:solidFill>
                  <a:schemeClr val="tx2"/>
                </a:solidFill>
              </a:rPr>
              <a:t>Informal Proceeding (</a:t>
            </a:r>
            <a:r>
              <a:rPr lang="en-US" altLang="en-US" sz="2400" b="1" i="1" u="sng" dirty="0">
                <a:solidFill>
                  <a:schemeClr val="tx2"/>
                </a:solidFill>
              </a:rPr>
              <a:t>attorney not required</a:t>
            </a:r>
            <a:r>
              <a:rPr lang="en-US" altLang="en-US" sz="2400" b="1" i="1" dirty="0">
                <a:solidFill>
                  <a:schemeClr val="tx2"/>
                </a:solidFill>
              </a:rPr>
              <a:t>)</a:t>
            </a:r>
          </a:p>
          <a:p>
            <a:pPr marL="0" indent="0" eaLnBrk="1" hangingPunct="1">
              <a:buNone/>
            </a:pPr>
            <a:endParaRPr lang="en-US" altLang="en-US" sz="2400" b="1" i="1"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Tree>
    <p:extLst>
      <p:ext uri="{BB962C8B-B14F-4D97-AF65-F5344CB8AC3E}">
        <p14:creationId xmlns:p14="http://schemas.microsoft.com/office/powerpoint/2010/main" val="26604591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ADMINISTRATIVE HEARINGS:</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Utah Code Ann. Rule R655-6</a:t>
            </a:r>
            <a:endParaRPr lang="en-US" sz="2400" b="1" dirty="0">
              <a:solidFill>
                <a:schemeClr val="tx2"/>
              </a:solidFill>
              <a:effectLst>
                <a:outerShdw blurRad="38100" dist="38100" dir="2700000" algn="tl">
                  <a:srgbClr val="000000">
                    <a:alpha val="43137"/>
                  </a:srgbClr>
                </a:outerShdw>
              </a:effectLst>
              <a:latin typeface="+mj-lt"/>
            </a:endParaRPr>
          </a:p>
          <a:p>
            <a:pPr marL="0" indent="0" eaLnBrk="1" hangingPunct="1">
              <a:buNone/>
            </a:pPr>
            <a:endParaRPr lang="en-US" altLang="en-US" sz="2400" b="1" i="1" dirty="0" smtClean="0">
              <a:solidFill>
                <a:schemeClr val="tx2"/>
              </a:solidFill>
              <a:latin typeface="+mj-lt"/>
            </a:endParaRPr>
          </a:p>
          <a:p>
            <a:pPr eaLnBrk="1" hangingPunct="1">
              <a:buFont typeface="Wingdings" panose="05000000000000000000" pitchFamily="2" charset="2"/>
              <a:buChar char="v"/>
            </a:pPr>
            <a:r>
              <a:rPr lang="en-US" altLang="en-US" sz="2400" b="1" i="1" dirty="0" smtClean="0">
                <a:solidFill>
                  <a:schemeClr val="tx2"/>
                </a:solidFill>
                <a:latin typeface="+mj-lt"/>
              </a:rPr>
              <a:t>Open to all </a:t>
            </a:r>
            <a:r>
              <a:rPr lang="en-US" altLang="en-US" sz="2400" b="1" i="1" u="sng" dirty="0" smtClean="0">
                <a:solidFill>
                  <a:schemeClr val="tx2"/>
                </a:solidFill>
                <a:latin typeface="+mj-lt"/>
              </a:rPr>
              <a:t>Parties </a:t>
            </a:r>
            <a:r>
              <a:rPr lang="en-US" altLang="en-US" sz="2400" b="1" i="1" dirty="0" smtClean="0">
                <a:solidFill>
                  <a:schemeClr val="tx2"/>
                </a:solidFill>
                <a:latin typeface="+mj-lt"/>
              </a:rPr>
              <a:t>– </a:t>
            </a:r>
            <a:r>
              <a:rPr lang="en-US" altLang="en-US" sz="2400" b="1" i="1" dirty="0" smtClean="0">
                <a:solidFill>
                  <a:schemeClr val="tx2"/>
                </a:solidFill>
                <a:effectLst>
                  <a:outerShdw blurRad="38100" dist="38100" dir="2700000" algn="tl">
                    <a:srgbClr val="000000">
                      <a:alpha val="43137"/>
                    </a:srgbClr>
                  </a:outerShdw>
                </a:effectLst>
                <a:latin typeface="+mj-lt"/>
              </a:rPr>
              <a:t>introduce evidence</a:t>
            </a:r>
            <a:r>
              <a:rPr lang="en-US" altLang="en-US" sz="2400" b="1" i="1" dirty="0" smtClean="0">
                <a:solidFill>
                  <a:schemeClr val="tx2"/>
                </a:solidFill>
                <a:latin typeface="+mj-lt"/>
              </a:rPr>
              <a:t>, examine and cross-examine witnesses, </a:t>
            </a:r>
            <a:r>
              <a:rPr lang="en-US" altLang="en-US" sz="2400" b="1" i="1" dirty="0" smtClean="0">
                <a:solidFill>
                  <a:schemeClr val="tx2"/>
                </a:solidFill>
                <a:effectLst>
                  <a:outerShdw blurRad="38100" dist="38100" dir="2700000" algn="tl">
                    <a:srgbClr val="000000">
                      <a:alpha val="43137"/>
                    </a:srgbClr>
                  </a:outerShdw>
                </a:effectLst>
                <a:latin typeface="+mj-lt"/>
              </a:rPr>
              <a:t>make arguments </a:t>
            </a:r>
            <a:r>
              <a:rPr lang="en-US" altLang="en-US" sz="2400" b="1" i="1" dirty="0" smtClean="0">
                <a:solidFill>
                  <a:schemeClr val="tx2"/>
                </a:solidFill>
                <a:latin typeface="+mj-lt"/>
              </a:rPr>
              <a:t>and fully participate in the proceeding</a:t>
            </a:r>
          </a:p>
          <a:p>
            <a:pPr eaLnBrk="1" hangingPunct="1">
              <a:buFont typeface="Wingdings" panose="05000000000000000000" pitchFamily="2" charset="2"/>
              <a:buChar char="v"/>
            </a:pPr>
            <a:endParaRPr lang="en-US" altLang="en-US" sz="2400" b="1" i="1" dirty="0" smtClean="0">
              <a:solidFill>
                <a:schemeClr val="tx2"/>
              </a:solidFill>
              <a:latin typeface="+mj-lt"/>
            </a:endParaRPr>
          </a:p>
          <a:p>
            <a:pPr eaLnBrk="1" hangingPunct="1">
              <a:buFont typeface="Wingdings" panose="05000000000000000000" pitchFamily="2" charset="2"/>
              <a:buChar char="v"/>
            </a:pPr>
            <a:r>
              <a:rPr lang="en-US" altLang="en-US" sz="2400" b="1" i="1" u="sng" dirty="0" smtClean="0">
                <a:solidFill>
                  <a:schemeClr val="tx2"/>
                </a:solidFill>
                <a:latin typeface="+mj-lt"/>
              </a:rPr>
              <a:t>“Party”</a:t>
            </a:r>
            <a:r>
              <a:rPr lang="en-US" altLang="en-US" sz="2400" b="1" i="1" dirty="0" smtClean="0">
                <a:solidFill>
                  <a:schemeClr val="tx2"/>
                </a:solidFill>
                <a:latin typeface="+mj-lt"/>
              </a:rPr>
              <a:t> – </a:t>
            </a:r>
            <a:r>
              <a:rPr lang="en-US" altLang="en-US" sz="2400" b="1" i="1" u="sng" dirty="0" smtClean="0">
                <a:solidFill>
                  <a:schemeClr val="tx2"/>
                </a:solidFill>
                <a:latin typeface="+mj-lt"/>
              </a:rPr>
              <a:t>person commencing an adjudicative proceeding</a:t>
            </a:r>
            <a:r>
              <a:rPr lang="en-US" altLang="en-US" sz="2400" b="1" i="1" dirty="0" smtClean="0">
                <a:solidFill>
                  <a:schemeClr val="tx2"/>
                </a:solidFill>
                <a:latin typeface="+mj-lt"/>
              </a:rPr>
              <a:t>, all respondents, all protestants, all persons permitted to intervene, all persons authorized by statute or agency rule to participate as parties</a:t>
            </a:r>
            <a:endParaRPr lang="en-US" altLang="en-US" sz="2400" b="1" i="1" u="sng" dirty="0" smtClean="0">
              <a:solidFill>
                <a:schemeClr val="tx2"/>
              </a:solidFill>
              <a:latin typeface="+mj-lt"/>
            </a:endParaRPr>
          </a:p>
          <a:p>
            <a:pPr marL="0" indent="0" eaLnBrk="1" hangingPunct="1">
              <a:buNone/>
            </a:pPr>
            <a:endParaRPr lang="en-US" altLang="en-US" sz="2400" b="1" i="1"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Tree>
    <p:extLst>
      <p:ext uri="{BB962C8B-B14F-4D97-AF65-F5344CB8AC3E}">
        <p14:creationId xmlns:p14="http://schemas.microsoft.com/office/powerpoint/2010/main" val="14752592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ADMINISTRATIVE HEARINGS:</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Utah Code Ann. Rule R655-6</a:t>
            </a:r>
            <a:endParaRPr lang="en-US" sz="2400" b="1" dirty="0">
              <a:solidFill>
                <a:schemeClr val="tx2"/>
              </a:solidFill>
              <a:effectLst>
                <a:outerShdw blurRad="38100" dist="38100" dir="2700000" algn="tl">
                  <a:srgbClr val="000000">
                    <a:alpha val="43137"/>
                  </a:srgbClr>
                </a:outerShdw>
              </a:effectLst>
              <a:latin typeface="+mj-lt"/>
            </a:endParaRPr>
          </a:p>
          <a:p>
            <a:pPr marL="0" indent="0" eaLnBrk="1" hangingPunct="1">
              <a:buNone/>
            </a:pPr>
            <a:endParaRPr lang="en-US" altLang="en-US" sz="2400" b="1" i="1" dirty="0" smtClean="0">
              <a:solidFill>
                <a:schemeClr val="tx2"/>
              </a:solidFill>
              <a:latin typeface="+mj-lt"/>
            </a:endParaRPr>
          </a:p>
          <a:p>
            <a:pPr eaLnBrk="1" hangingPunct="1">
              <a:buFont typeface="Wingdings" panose="05000000000000000000" pitchFamily="2" charset="2"/>
              <a:buChar char="v"/>
            </a:pPr>
            <a:r>
              <a:rPr lang="en-US" altLang="en-US" sz="2400" b="1" i="1" dirty="0" smtClean="0">
                <a:solidFill>
                  <a:schemeClr val="tx2"/>
                </a:solidFill>
                <a:latin typeface="+mj-lt"/>
              </a:rPr>
              <a:t>Non-Party participation – person acting as a witness for a party or participating as part of the Division’s investigative and fact finding powers</a:t>
            </a:r>
          </a:p>
          <a:p>
            <a:pPr eaLnBrk="1" hangingPunct="1">
              <a:buFont typeface="Wingdings" panose="05000000000000000000" pitchFamily="2" charset="2"/>
              <a:buChar char="v"/>
            </a:pPr>
            <a:endParaRPr lang="en-US" altLang="en-US" sz="2400" b="1" i="1" dirty="0" smtClean="0">
              <a:solidFill>
                <a:schemeClr val="tx2"/>
              </a:solidFill>
              <a:latin typeface="+mj-lt"/>
            </a:endParaRPr>
          </a:p>
          <a:p>
            <a:pPr eaLnBrk="1" hangingPunct="1">
              <a:buFont typeface="Wingdings" panose="05000000000000000000" pitchFamily="2" charset="2"/>
              <a:buChar char="v"/>
            </a:pPr>
            <a:r>
              <a:rPr lang="en-US" altLang="en-US" sz="2400" b="1" i="1" dirty="0" smtClean="0">
                <a:solidFill>
                  <a:schemeClr val="tx2"/>
                </a:solidFill>
                <a:latin typeface="+mj-lt"/>
              </a:rPr>
              <a:t>Such a person is </a:t>
            </a:r>
            <a:r>
              <a:rPr lang="en-US" altLang="en-US" sz="2400" b="1" i="1" u="sng" dirty="0" smtClean="0">
                <a:solidFill>
                  <a:schemeClr val="tx2"/>
                </a:solidFill>
                <a:latin typeface="+mj-lt"/>
              </a:rPr>
              <a:t>not a party to the proceeding </a:t>
            </a:r>
            <a:r>
              <a:rPr lang="en-US" altLang="en-US" sz="2400" b="1" i="1" dirty="0" smtClean="0">
                <a:solidFill>
                  <a:schemeClr val="tx2"/>
                </a:solidFill>
                <a:latin typeface="+mj-lt"/>
              </a:rPr>
              <a:t>and may not seek judicial review</a:t>
            </a:r>
          </a:p>
          <a:p>
            <a:pPr marL="0" indent="0" eaLnBrk="1" hangingPunct="1">
              <a:buNone/>
            </a:pPr>
            <a:endParaRPr lang="en-US" altLang="en-US" sz="2400" b="1" i="1"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Tree>
    <p:extLst>
      <p:ext uri="{BB962C8B-B14F-4D97-AF65-F5344CB8AC3E}">
        <p14:creationId xmlns:p14="http://schemas.microsoft.com/office/powerpoint/2010/main" val="872302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APPLICATIONS:</a:t>
            </a:r>
          </a:p>
          <a:p>
            <a:pPr lvl="1" eaLnBrk="1" hangingPunct="1">
              <a:buFont typeface="Wingdings" panose="05000000000000000000" pitchFamily="2" charset="2"/>
              <a:buChar char="Ø"/>
            </a:pPr>
            <a:endParaRPr lang="en-US" altLang="en-US" sz="2400" b="1" dirty="0" smtClean="0">
              <a:solidFill>
                <a:schemeClr val="tx2"/>
              </a:solidFill>
              <a:effectLst>
                <a:outerShdw blurRad="38100" dist="38100" dir="2700000" algn="tl">
                  <a:srgbClr val="000000">
                    <a:alpha val="43137"/>
                  </a:srgbClr>
                </a:outerShdw>
              </a:effectLst>
              <a:latin typeface="+mj-lt"/>
            </a:endParaRPr>
          </a:p>
          <a:p>
            <a:pPr marL="917575" lvl="4" eaLnBrk="1" hangingPunct="1">
              <a:buFont typeface="Wingdings" panose="05000000000000000000" pitchFamily="2" charset="2"/>
              <a:buChar char="Ø"/>
            </a:pPr>
            <a:r>
              <a:rPr lang="en-US" altLang="en-US" sz="2400" b="1" dirty="0" smtClean="0">
                <a:solidFill>
                  <a:schemeClr val="tx2"/>
                </a:solidFill>
                <a:effectLst>
                  <a:outerShdw blurRad="38100" dist="38100" dir="2700000" algn="tl">
                    <a:srgbClr val="000000">
                      <a:alpha val="43137"/>
                    </a:srgbClr>
                  </a:outerShdw>
                </a:effectLst>
                <a:latin typeface="+mj-lt"/>
              </a:rPr>
              <a:t>  Application to Appropriate</a:t>
            </a:r>
          </a:p>
          <a:p>
            <a:pPr marL="1828800" lvl="4" indent="0" eaLnBrk="1" hangingPunct="1">
              <a:buNone/>
            </a:pPr>
            <a:endParaRPr lang="en-US" altLang="en-US" sz="1000" b="1" dirty="0" smtClean="0">
              <a:solidFill>
                <a:schemeClr val="tx2"/>
              </a:solidFill>
              <a:effectLst>
                <a:outerShdw blurRad="38100" dist="38100" dir="2700000" algn="tl">
                  <a:srgbClr val="000000">
                    <a:alpha val="43137"/>
                  </a:srgbClr>
                </a:outerShdw>
              </a:effectLst>
              <a:latin typeface="+mj-lt"/>
            </a:endParaRPr>
          </a:p>
          <a:p>
            <a:pPr marL="917575" lvl="4" eaLnBrk="1" hangingPunct="1">
              <a:buFont typeface="Wingdings" panose="05000000000000000000" pitchFamily="2" charset="2"/>
              <a:buChar char="Ø"/>
            </a:pPr>
            <a:r>
              <a:rPr lang="en-US" altLang="en-US" sz="2400" b="1" dirty="0" smtClean="0">
                <a:solidFill>
                  <a:schemeClr val="tx2"/>
                </a:solidFill>
                <a:effectLst>
                  <a:outerShdw blurRad="38100" dist="38100" dir="2700000" algn="tl">
                    <a:srgbClr val="000000">
                      <a:alpha val="43137"/>
                    </a:srgbClr>
                  </a:outerShdw>
                </a:effectLst>
                <a:latin typeface="+mj-lt"/>
              </a:rPr>
              <a:t>  Change Applications</a:t>
            </a:r>
          </a:p>
          <a:p>
            <a:pPr marL="1828800" lvl="4" indent="0" eaLnBrk="1" hangingPunct="1">
              <a:buNone/>
            </a:pPr>
            <a:endParaRPr lang="en-US" altLang="en-US" sz="1000" b="1" dirty="0" smtClean="0">
              <a:solidFill>
                <a:schemeClr val="tx2"/>
              </a:solidFill>
              <a:effectLst>
                <a:outerShdw blurRad="38100" dist="38100" dir="2700000" algn="tl">
                  <a:srgbClr val="000000">
                    <a:alpha val="43137"/>
                  </a:srgbClr>
                </a:outerShdw>
              </a:effectLst>
              <a:latin typeface="+mj-lt"/>
            </a:endParaRPr>
          </a:p>
          <a:p>
            <a:pPr marL="917575" lvl="4" eaLnBrk="1" hangingPunct="1">
              <a:buFont typeface="Wingdings" panose="05000000000000000000" pitchFamily="2" charset="2"/>
              <a:buChar char="Ø"/>
            </a:pPr>
            <a:r>
              <a:rPr lang="en-US" altLang="en-US" sz="2400" b="1" dirty="0" smtClean="0">
                <a:solidFill>
                  <a:schemeClr val="tx2"/>
                </a:solidFill>
                <a:effectLst>
                  <a:outerShdw blurRad="38100" dist="38100" dir="2700000" algn="tl">
                    <a:srgbClr val="000000">
                      <a:alpha val="43137"/>
                    </a:srgbClr>
                  </a:outerShdw>
                </a:effectLst>
                <a:latin typeface="+mj-lt"/>
              </a:rPr>
              <a:t>  Temporary Applications</a:t>
            </a:r>
          </a:p>
          <a:p>
            <a:pPr marL="1828800" lvl="4" indent="0" eaLnBrk="1" hangingPunct="1">
              <a:buNone/>
            </a:pPr>
            <a:endParaRPr lang="en-US" altLang="en-US" sz="1000" b="1" dirty="0" smtClean="0">
              <a:solidFill>
                <a:schemeClr val="tx2"/>
              </a:solidFill>
              <a:effectLst>
                <a:outerShdw blurRad="38100" dist="38100" dir="2700000" algn="tl">
                  <a:srgbClr val="000000">
                    <a:alpha val="43137"/>
                  </a:srgbClr>
                </a:outerShdw>
              </a:effectLst>
              <a:latin typeface="+mj-lt"/>
            </a:endParaRPr>
          </a:p>
          <a:p>
            <a:pPr marL="917575" lvl="4" eaLnBrk="1" hangingPunct="1">
              <a:buFont typeface="Wingdings" panose="05000000000000000000" pitchFamily="2" charset="2"/>
              <a:buChar char="Ø"/>
            </a:pPr>
            <a:r>
              <a:rPr lang="en-US" altLang="en-US" sz="2400" b="1" dirty="0" smtClean="0">
                <a:solidFill>
                  <a:schemeClr val="tx2"/>
                </a:solidFill>
                <a:effectLst>
                  <a:outerShdw blurRad="38100" dist="38100" dir="2700000" algn="tl">
                    <a:srgbClr val="000000">
                      <a:alpha val="43137"/>
                    </a:srgbClr>
                  </a:outerShdw>
                </a:effectLst>
                <a:latin typeface="+mj-lt"/>
              </a:rPr>
              <a:t>  Fixed Time Applications</a:t>
            </a:r>
          </a:p>
          <a:p>
            <a:pPr marL="1828800" lvl="4" indent="0" eaLnBrk="1" hangingPunct="1">
              <a:buNone/>
            </a:pPr>
            <a:endParaRPr lang="en-US" altLang="en-US" sz="1000" b="1" dirty="0" smtClean="0">
              <a:solidFill>
                <a:schemeClr val="tx2"/>
              </a:solidFill>
              <a:effectLst>
                <a:outerShdw blurRad="38100" dist="38100" dir="2700000" algn="tl">
                  <a:srgbClr val="000000">
                    <a:alpha val="43137"/>
                  </a:srgbClr>
                </a:outerShdw>
              </a:effectLst>
              <a:latin typeface="+mj-lt"/>
            </a:endParaRPr>
          </a:p>
          <a:p>
            <a:pPr marL="917575" lvl="4" eaLnBrk="1" hangingPunct="1">
              <a:buFont typeface="Wingdings" panose="05000000000000000000" pitchFamily="2" charset="2"/>
              <a:buChar char="Ø"/>
            </a:pPr>
            <a:r>
              <a:rPr lang="en-US" altLang="en-US" sz="2400" b="1" dirty="0" smtClean="0">
                <a:solidFill>
                  <a:schemeClr val="tx2"/>
                </a:solidFill>
                <a:effectLst>
                  <a:outerShdw blurRad="38100" dist="38100" dir="2700000" algn="tl">
                    <a:srgbClr val="000000">
                      <a:alpha val="43137"/>
                    </a:srgbClr>
                  </a:outerShdw>
                </a:effectLst>
                <a:latin typeface="+mj-lt"/>
              </a:rPr>
              <a:t>  Exchange Applications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4335" y="1676400"/>
            <a:ext cx="3200400" cy="4135822"/>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ADMINISTRATIVE HEARINGS:</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Utah Alunite Corporation v. Jones (2016)</a:t>
            </a:r>
            <a:endParaRPr lang="en-US" sz="2400" b="1" dirty="0">
              <a:solidFill>
                <a:schemeClr val="tx2"/>
              </a:solidFill>
              <a:effectLst>
                <a:outerShdw blurRad="38100" dist="38100" dir="2700000" algn="tl">
                  <a:srgbClr val="000000">
                    <a:alpha val="43137"/>
                  </a:srgbClr>
                </a:outerShdw>
              </a:effectLst>
              <a:latin typeface="+mj-lt"/>
            </a:endParaRPr>
          </a:p>
          <a:p>
            <a:pPr marL="0" indent="0" eaLnBrk="1" hangingPunct="1">
              <a:buNone/>
            </a:pPr>
            <a:endParaRPr lang="en-US" altLang="en-US" sz="2400" b="1" i="1" dirty="0" smtClean="0">
              <a:solidFill>
                <a:schemeClr val="tx2"/>
              </a:solidFill>
              <a:latin typeface="+mj-lt"/>
            </a:endParaRPr>
          </a:p>
          <a:p>
            <a:pPr eaLnBrk="1" hangingPunct="1">
              <a:buFont typeface="Wingdings" panose="05000000000000000000" pitchFamily="2" charset="2"/>
              <a:buChar char="v"/>
            </a:pPr>
            <a:r>
              <a:rPr lang="en-US" altLang="en-US" sz="2400" b="1" i="1" dirty="0" smtClean="0">
                <a:solidFill>
                  <a:schemeClr val="tx2"/>
                </a:solidFill>
                <a:latin typeface="+mj-lt"/>
              </a:rPr>
              <a:t>“Therefore, although Appellants are </a:t>
            </a:r>
            <a:r>
              <a:rPr lang="en-US" altLang="en-US" sz="2400" b="1" i="1" u="sng" dirty="0" smtClean="0">
                <a:solidFill>
                  <a:schemeClr val="tx2"/>
                </a:solidFill>
                <a:latin typeface="+mj-lt"/>
              </a:rPr>
              <a:t>aggrieved persons</a:t>
            </a:r>
            <a:r>
              <a:rPr lang="en-US" altLang="en-US" sz="2400" b="1" i="1" dirty="0" smtClean="0">
                <a:solidFill>
                  <a:schemeClr val="tx2"/>
                </a:solidFill>
                <a:latin typeface="+mj-lt"/>
              </a:rPr>
              <a:t>, they lack standing because only persons that are both aggrieved and qualify as parties – </a:t>
            </a:r>
            <a:r>
              <a:rPr lang="en-US" altLang="en-US" sz="2400" b="1" i="1" u="sng" dirty="0" smtClean="0">
                <a:solidFill>
                  <a:schemeClr val="tx2"/>
                </a:solidFill>
                <a:latin typeface="+mj-lt"/>
              </a:rPr>
              <a:t>aggrieved parties </a:t>
            </a:r>
            <a:r>
              <a:rPr lang="en-US" altLang="en-US" sz="2400" b="1" i="1" dirty="0" smtClean="0">
                <a:solidFill>
                  <a:schemeClr val="tx2"/>
                </a:solidFill>
                <a:latin typeface="+mj-lt"/>
              </a:rPr>
              <a:t>– have standing under section 73-3-14 and UAPA to contest a decision of the State Engineer.”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Tree>
    <p:extLst>
      <p:ext uri="{BB962C8B-B14F-4D97-AF65-F5344CB8AC3E}">
        <p14:creationId xmlns:p14="http://schemas.microsoft.com/office/powerpoint/2010/main" val="1473308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1430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ADMINISTRATIVE HEARINGS:</a:t>
            </a:r>
            <a:r>
              <a:rPr lang="en-US" altLang="en-US" sz="2400" b="1" i="1" dirty="0" smtClean="0">
                <a:solidFill>
                  <a:schemeClr val="tx2"/>
                </a:solidFill>
                <a:effectLst>
                  <a:outerShdw blurRad="38100" dist="38100" dir="2700000" algn="tl">
                    <a:srgbClr val="000000">
                      <a:alpha val="43137"/>
                    </a:srgbClr>
                  </a:outerShdw>
                </a:effectLst>
                <a:latin typeface="+mj-lt"/>
              </a:rPr>
              <a:t>	</a:t>
            </a:r>
            <a:endParaRPr lang="en-US" altLang="en-US" sz="2400" b="1" i="1" dirty="0" smtClean="0">
              <a:solidFill>
                <a:schemeClr val="tx2"/>
              </a:solidFill>
              <a:latin typeface="+mj-lt"/>
            </a:endParaRPr>
          </a:p>
          <a:p>
            <a:pPr eaLnBrk="1" hangingPunct="1">
              <a:buFont typeface="Wingdings" panose="05000000000000000000" pitchFamily="2" charset="2"/>
              <a:buChar char="v"/>
            </a:pPr>
            <a:r>
              <a:rPr lang="en-US" altLang="en-US" sz="2400" b="1" i="1" dirty="0" smtClean="0">
                <a:solidFill>
                  <a:schemeClr val="tx2"/>
                </a:solidFill>
                <a:latin typeface="+mj-lt"/>
              </a:rPr>
              <a:t>Purpose – Gather additional </a:t>
            </a:r>
            <a:r>
              <a:rPr lang="en-US" altLang="en-US" sz="2400" b="1" i="1" u="sng" dirty="0" smtClean="0">
                <a:solidFill>
                  <a:schemeClr val="tx2"/>
                </a:solidFill>
                <a:latin typeface="+mj-lt"/>
              </a:rPr>
              <a:t>information and data (evidence) </a:t>
            </a:r>
            <a:r>
              <a:rPr lang="en-US" altLang="en-US" sz="2400" b="1" i="1" dirty="0" smtClean="0">
                <a:solidFill>
                  <a:schemeClr val="tx2"/>
                </a:solidFill>
                <a:latin typeface="+mj-lt"/>
              </a:rPr>
              <a:t>relative and pertinent to the application(s):</a:t>
            </a:r>
          </a:p>
          <a:p>
            <a:pPr marL="0" indent="0" eaLnBrk="1" hangingPunct="1">
              <a:buNone/>
            </a:pPr>
            <a:endParaRPr lang="en-US" altLang="en-US" sz="1050" b="1" i="1" dirty="0" smtClean="0">
              <a:solidFill>
                <a:schemeClr val="tx2"/>
              </a:solidFill>
              <a:latin typeface="+mj-lt"/>
            </a:endParaRPr>
          </a:p>
          <a:p>
            <a:pPr lvl="1" eaLnBrk="1" hangingPunct="1">
              <a:buFont typeface="Wingdings" panose="05000000000000000000" pitchFamily="2" charset="2"/>
              <a:buChar char="v"/>
            </a:pPr>
            <a:r>
              <a:rPr lang="en-US" altLang="en-US" sz="2000" b="1" i="1" dirty="0">
                <a:solidFill>
                  <a:schemeClr val="tx2"/>
                </a:solidFill>
              </a:rPr>
              <a:t>unappropriated water in the proposed </a:t>
            </a:r>
            <a:r>
              <a:rPr lang="en-US" altLang="en-US" sz="2000" b="1" i="1" dirty="0" smtClean="0">
                <a:solidFill>
                  <a:schemeClr val="tx2"/>
                </a:solidFill>
              </a:rPr>
              <a:t>source</a:t>
            </a:r>
          </a:p>
          <a:p>
            <a:pPr lvl="1" eaLnBrk="1" hangingPunct="1">
              <a:buFont typeface="Wingdings" panose="05000000000000000000" pitchFamily="2" charset="2"/>
              <a:buChar char="v"/>
            </a:pPr>
            <a:r>
              <a:rPr lang="en-US" altLang="en-US" sz="2000" b="1" i="1" dirty="0">
                <a:solidFill>
                  <a:schemeClr val="tx2"/>
                </a:solidFill>
              </a:rPr>
              <a:t>not impair existing rights or interfere with the more beneficial use of the </a:t>
            </a:r>
            <a:r>
              <a:rPr lang="en-US" altLang="en-US" sz="2000" b="1" i="1" dirty="0" smtClean="0">
                <a:solidFill>
                  <a:schemeClr val="tx2"/>
                </a:solidFill>
              </a:rPr>
              <a:t>water / quantity impairment</a:t>
            </a:r>
          </a:p>
          <a:p>
            <a:pPr lvl="1" eaLnBrk="1" hangingPunct="1">
              <a:buFont typeface="Wingdings" panose="05000000000000000000" pitchFamily="2" charset="2"/>
              <a:buChar char="v"/>
            </a:pPr>
            <a:r>
              <a:rPr lang="en-US" altLang="en-US" sz="2000" b="1" i="1" dirty="0">
                <a:solidFill>
                  <a:schemeClr val="tx2"/>
                </a:solidFill>
              </a:rPr>
              <a:t>physically and economically </a:t>
            </a:r>
            <a:r>
              <a:rPr lang="en-US" altLang="en-US" sz="2000" b="1" i="1" dirty="0" smtClean="0">
                <a:solidFill>
                  <a:schemeClr val="tx2"/>
                </a:solidFill>
              </a:rPr>
              <a:t>feasible; </a:t>
            </a:r>
            <a:r>
              <a:rPr lang="en-US" altLang="en-US" sz="2000" b="1" i="1" dirty="0">
                <a:solidFill>
                  <a:schemeClr val="tx2"/>
                </a:solidFill>
              </a:rPr>
              <a:t>not prove detrimental to the public </a:t>
            </a:r>
            <a:r>
              <a:rPr lang="en-US" altLang="en-US" sz="2000" b="1" i="1" dirty="0" smtClean="0">
                <a:solidFill>
                  <a:schemeClr val="tx2"/>
                </a:solidFill>
              </a:rPr>
              <a:t>welfare</a:t>
            </a:r>
          </a:p>
          <a:p>
            <a:pPr lvl="1" eaLnBrk="1" hangingPunct="1">
              <a:buFont typeface="Wingdings" panose="05000000000000000000" pitchFamily="2" charset="2"/>
              <a:buChar char="v"/>
            </a:pPr>
            <a:r>
              <a:rPr lang="en-US" altLang="en-US" sz="2000" b="1" i="1" dirty="0">
                <a:solidFill>
                  <a:schemeClr val="tx2"/>
                </a:solidFill>
              </a:rPr>
              <a:t>financial ability to complete the proposed </a:t>
            </a:r>
            <a:r>
              <a:rPr lang="en-US" altLang="en-US" sz="2000" b="1" i="1" dirty="0" smtClean="0">
                <a:solidFill>
                  <a:schemeClr val="tx2"/>
                </a:solidFill>
              </a:rPr>
              <a:t>works</a:t>
            </a:r>
          </a:p>
          <a:p>
            <a:pPr lvl="1" eaLnBrk="1" hangingPunct="1">
              <a:buFont typeface="Wingdings" panose="05000000000000000000" pitchFamily="2" charset="2"/>
              <a:buChar char="v"/>
            </a:pPr>
            <a:r>
              <a:rPr lang="en-US" altLang="en-US" sz="2000" b="1" i="1" dirty="0">
                <a:solidFill>
                  <a:schemeClr val="tx2"/>
                </a:solidFill>
              </a:rPr>
              <a:t>filed in good faith and not for purposes of speculation or monopoly</a:t>
            </a:r>
          </a:p>
          <a:p>
            <a:pPr lvl="1" eaLnBrk="1" hangingPunct="1">
              <a:buFont typeface="Wingdings" panose="05000000000000000000" pitchFamily="2" charset="2"/>
              <a:buChar char="v"/>
            </a:pPr>
            <a:r>
              <a:rPr lang="en-US" altLang="en-US" sz="2000" b="1" i="1" dirty="0" smtClean="0">
                <a:solidFill>
                  <a:schemeClr val="tx2"/>
                </a:solidFill>
              </a:rPr>
              <a:t> </a:t>
            </a:r>
            <a:r>
              <a:rPr lang="en-US" altLang="en-US" sz="2000" b="1" i="1" dirty="0">
                <a:solidFill>
                  <a:schemeClr val="tx2"/>
                </a:solidFill>
              </a:rPr>
              <a:t>unreasonably affect public recreation or the natural stream </a:t>
            </a:r>
            <a:r>
              <a:rPr lang="en-US" altLang="en-US" sz="2000" b="1" i="1" dirty="0" smtClean="0">
                <a:solidFill>
                  <a:schemeClr val="tx2"/>
                </a:solidFill>
              </a:rPr>
              <a:t>environment</a:t>
            </a:r>
          </a:p>
          <a:p>
            <a:pPr lvl="1" eaLnBrk="1" hangingPunct="1">
              <a:buFont typeface="Wingdings" panose="05000000000000000000" pitchFamily="2" charset="2"/>
              <a:buChar char="v"/>
            </a:pPr>
            <a:r>
              <a:rPr lang="en-US" altLang="en-US" sz="2000" b="1" i="1" dirty="0" smtClean="0">
                <a:solidFill>
                  <a:schemeClr val="tx2"/>
                </a:solidFill>
              </a:rPr>
              <a:t>the </a:t>
            </a:r>
            <a:r>
              <a:rPr lang="en-US" altLang="en-US" sz="2000" b="1" i="1" dirty="0">
                <a:solidFill>
                  <a:schemeClr val="tx2"/>
                </a:solidFill>
              </a:rPr>
              <a:t>application complies with a groundwater management </a:t>
            </a:r>
            <a:r>
              <a:rPr lang="en-US" altLang="en-US" sz="2000" b="1" i="1" dirty="0" smtClean="0">
                <a:solidFill>
                  <a:schemeClr val="tx2"/>
                </a:solidFill>
              </a:rPr>
              <a:t>plan*</a:t>
            </a:r>
          </a:p>
          <a:p>
            <a:pPr lvl="1" eaLnBrk="1" hangingPunct="1">
              <a:buFont typeface="Wingdings" panose="05000000000000000000" pitchFamily="2" charset="2"/>
              <a:buChar char="v"/>
            </a:pPr>
            <a:endParaRPr lang="en-US" altLang="en-US" sz="2000" b="1" i="1" dirty="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latin typeface="+mj-lt"/>
            </a:endParaRPr>
          </a:p>
          <a:p>
            <a:pPr eaLnBrk="1" hangingPunct="1">
              <a:buFont typeface="Wingdings" panose="05000000000000000000" pitchFamily="2" charset="2"/>
              <a:buChar char="v"/>
            </a:pPr>
            <a:endParaRPr lang="en-US" altLang="en-US" sz="2400" b="1" i="1"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Tree>
    <p:extLst>
      <p:ext uri="{BB962C8B-B14F-4D97-AF65-F5344CB8AC3E}">
        <p14:creationId xmlns:p14="http://schemas.microsoft.com/office/powerpoint/2010/main" val="25531863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endParaRPr lang="en-US" altLang="en-US" sz="2400" b="1" i="1"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399" y="152400"/>
            <a:ext cx="8793725" cy="651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886200" y="4906296"/>
            <a:ext cx="5153975" cy="769441"/>
          </a:xfrm>
          <a:prstGeom prst="rect">
            <a:avLst/>
          </a:prstGeom>
          <a:solidFill>
            <a:srgbClr val="FFFFCC">
              <a:alpha val="0"/>
            </a:srgbClr>
          </a:solidFill>
          <a:effectLst/>
        </p:spPr>
        <p:txBody>
          <a:bodyPr wrap="none">
            <a:spAutoFit/>
          </a:bodyPr>
          <a:lstStyle/>
          <a:p>
            <a:r>
              <a:rPr lang="en-US" sz="4400" b="1" dirty="0" smtClean="0">
                <a:effectLst>
                  <a:outerShdw blurRad="38100" dist="38100" dir="2700000" algn="tl">
                    <a:srgbClr val="000000">
                      <a:alpha val="43137"/>
                    </a:srgbClr>
                  </a:outerShdw>
                  <a:reflection blurRad="6350" stA="96000" endPos="85000" dist="29997" dir="5400000" sy="-100000" algn="bl" rotWithShape="0"/>
                </a:effectLst>
              </a:rPr>
              <a:t>DIVISION POLICY</a:t>
            </a:r>
            <a:endParaRPr lang="en-US" sz="4400" b="1" dirty="0">
              <a:effectLst>
                <a:outerShdw blurRad="38100" dist="38100" dir="2700000" algn="tl">
                  <a:srgbClr val="000000">
                    <a:alpha val="43137"/>
                  </a:srgbClr>
                </a:outerShdw>
                <a:reflection blurRad="6350" stA="96000" endPos="85000" dist="29997" dir="5400000" sy="-100000" algn="bl" rotWithShape="0"/>
              </a:effectLst>
            </a:endParaRPr>
          </a:p>
        </p:txBody>
      </p:sp>
    </p:spTree>
    <p:extLst>
      <p:ext uri="{BB962C8B-B14F-4D97-AF65-F5344CB8AC3E}">
        <p14:creationId xmlns:p14="http://schemas.microsoft.com/office/powerpoint/2010/main" val="2549187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49825" y="11430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SITE SPECIFIC</a:t>
            </a:r>
          </a:p>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 POLICY:</a:t>
            </a:r>
            <a:r>
              <a:rPr lang="en-US" altLang="en-US" sz="2400" b="1" i="1" dirty="0" smtClean="0">
                <a:solidFill>
                  <a:schemeClr val="tx2"/>
                </a:solidFill>
                <a:effectLst>
                  <a:outerShdw blurRad="38100" dist="38100" dir="2700000" algn="tl">
                    <a:srgbClr val="000000">
                      <a:alpha val="43137"/>
                    </a:srgbClr>
                  </a:outerShdw>
                </a:effectLst>
                <a:latin typeface="+mj-lt"/>
              </a:rPr>
              <a:t>	</a:t>
            </a:r>
            <a:endParaRPr lang="en-US" altLang="en-US" sz="2400" b="1" i="1" dirty="0" smtClean="0">
              <a:solidFill>
                <a:schemeClr val="tx2"/>
              </a:solidFill>
              <a:latin typeface="+mj-lt"/>
            </a:endParaRPr>
          </a:p>
          <a:p>
            <a:pPr marL="0" indent="0" eaLnBrk="1" hangingPunct="1">
              <a:buNone/>
            </a:pPr>
            <a:endParaRPr lang="en-US" altLang="en-US" sz="1050" b="1" i="1" dirty="0" smtClean="0">
              <a:solidFill>
                <a:schemeClr val="tx2"/>
              </a:solidFill>
              <a:latin typeface="+mj-lt"/>
            </a:endParaRPr>
          </a:p>
          <a:p>
            <a:pPr marL="457200" lvl="1" indent="0" eaLnBrk="1" hangingPunct="1">
              <a:buNone/>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latin typeface="+mj-lt"/>
            </a:endParaRPr>
          </a:p>
          <a:p>
            <a:pPr eaLnBrk="1" hangingPunct="1">
              <a:buFont typeface="Wingdings" panose="05000000000000000000" pitchFamily="2" charset="2"/>
              <a:buChar char="v"/>
            </a:pPr>
            <a:endParaRPr lang="en-US" altLang="en-US" sz="2400" b="1" i="1"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1263162"/>
            <a:ext cx="4191000" cy="5180371"/>
          </a:xfrm>
          <a:prstGeom prst="rect">
            <a:avLst/>
          </a:prstGeom>
        </p:spPr>
      </p:pic>
    </p:spTree>
    <p:extLst>
      <p:ext uri="{BB962C8B-B14F-4D97-AF65-F5344CB8AC3E}">
        <p14:creationId xmlns:p14="http://schemas.microsoft.com/office/powerpoint/2010/main" val="10951381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1430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SITE SPECIFIC POLICY:</a:t>
            </a:r>
            <a:r>
              <a:rPr lang="en-US" altLang="en-US" sz="2400" b="1" i="1" dirty="0" smtClean="0">
                <a:solidFill>
                  <a:schemeClr val="tx2"/>
                </a:solidFill>
                <a:effectLst>
                  <a:outerShdw blurRad="38100" dist="38100" dir="2700000" algn="tl">
                    <a:srgbClr val="000000">
                      <a:alpha val="43137"/>
                    </a:srgbClr>
                  </a:outerShdw>
                </a:effectLst>
                <a:latin typeface="+mj-lt"/>
              </a:rPr>
              <a:t>	</a:t>
            </a:r>
            <a:endParaRPr lang="en-US" altLang="en-US" sz="2400" b="1" i="1" dirty="0" smtClean="0">
              <a:solidFill>
                <a:schemeClr val="tx2"/>
              </a:solidFill>
              <a:latin typeface="+mj-lt"/>
            </a:endParaRPr>
          </a:p>
          <a:p>
            <a:pPr marL="0" indent="0" eaLnBrk="1" hangingPunct="1">
              <a:buNone/>
            </a:pPr>
            <a:endParaRPr lang="en-US" altLang="en-US" sz="1050" b="1" i="1" dirty="0" smtClean="0">
              <a:solidFill>
                <a:schemeClr val="tx2"/>
              </a:solidFill>
              <a:latin typeface="+mj-lt"/>
            </a:endParaRPr>
          </a:p>
          <a:p>
            <a:pPr marL="225425" indent="0" eaLnBrk="1" hangingPunct="1">
              <a:buNone/>
            </a:pPr>
            <a:r>
              <a:rPr lang="en-US" altLang="en-US" b="1" i="1" u="sng" dirty="0" smtClean="0">
                <a:solidFill>
                  <a:schemeClr val="tx2"/>
                </a:solidFill>
                <a:latin typeface="+mj-lt"/>
              </a:rPr>
              <a:t>Statewide there are site specific policies:</a:t>
            </a:r>
          </a:p>
          <a:p>
            <a:pPr lvl="1" eaLnBrk="1" hangingPunct="1">
              <a:buFont typeface="Wingdings" panose="05000000000000000000" pitchFamily="2" charset="2"/>
              <a:buChar char="v"/>
            </a:pPr>
            <a:r>
              <a:rPr lang="en-US" altLang="en-US" sz="2400" b="1" i="1" dirty="0" smtClean="0">
                <a:solidFill>
                  <a:schemeClr val="tx2"/>
                </a:solidFill>
              </a:rPr>
              <a:t>  Salt Lake Valley Groundwater Management Plan  </a:t>
            </a:r>
          </a:p>
          <a:p>
            <a:pPr lvl="1" eaLnBrk="1" hangingPunct="1">
              <a:buFont typeface="Wingdings" panose="05000000000000000000" pitchFamily="2" charset="2"/>
              <a:buChar char="v"/>
            </a:pPr>
            <a:r>
              <a:rPr lang="en-US" altLang="en-US" sz="2400" b="1" i="1" dirty="0" smtClean="0">
                <a:solidFill>
                  <a:schemeClr val="tx2"/>
                </a:solidFill>
              </a:rPr>
              <a:t>  Colorado River Policy</a:t>
            </a:r>
          </a:p>
          <a:p>
            <a:pPr lvl="1" eaLnBrk="1" hangingPunct="1">
              <a:buFont typeface="Wingdings" panose="05000000000000000000" pitchFamily="2" charset="2"/>
              <a:buChar char="v"/>
            </a:pPr>
            <a:r>
              <a:rPr lang="en-US" altLang="en-US" sz="2400" b="1" i="1" dirty="0" smtClean="0">
                <a:solidFill>
                  <a:schemeClr val="tx2"/>
                </a:solidFill>
              </a:rPr>
              <a:t>  Endangered Fish Policy</a:t>
            </a:r>
          </a:p>
          <a:p>
            <a:pPr lvl="1" eaLnBrk="1" hangingPunct="1">
              <a:buFont typeface="Wingdings" panose="05000000000000000000" pitchFamily="2" charset="2"/>
              <a:buChar char="v"/>
            </a:pPr>
            <a:r>
              <a:rPr lang="en-US" altLang="en-US" sz="2400" b="1" i="1" dirty="0" smtClean="0">
                <a:solidFill>
                  <a:schemeClr val="tx2"/>
                </a:solidFill>
              </a:rPr>
              <a:t>  Weber Delta Sub-Area of the East Shore Area</a:t>
            </a:r>
          </a:p>
          <a:p>
            <a:pPr lvl="1" eaLnBrk="1" hangingPunct="1">
              <a:buFont typeface="Wingdings" panose="05000000000000000000" pitchFamily="2" charset="2"/>
              <a:buChar char="v"/>
            </a:pPr>
            <a:r>
              <a:rPr lang="en-US" altLang="en-US" sz="2400" b="1" i="1" dirty="0">
                <a:solidFill>
                  <a:schemeClr val="tx2"/>
                </a:solidFill>
              </a:rPr>
              <a:t> </a:t>
            </a:r>
            <a:r>
              <a:rPr lang="en-US" altLang="en-US" sz="2400" b="1" i="1" dirty="0" smtClean="0">
                <a:solidFill>
                  <a:schemeClr val="tx2"/>
                </a:solidFill>
              </a:rPr>
              <a:t> Milford and Black Rock Policies</a:t>
            </a:r>
          </a:p>
          <a:p>
            <a:pPr lvl="1" eaLnBrk="1" hangingPunct="1">
              <a:buFont typeface="Wingdings" panose="05000000000000000000" pitchFamily="2" charset="2"/>
              <a:buChar char="v"/>
            </a:pPr>
            <a:r>
              <a:rPr lang="en-US" altLang="en-US" sz="2400" b="1" i="1" dirty="0" smtClean="0">
                <a:solidFill>
                  <a:schemeClr val="tx2"/>
                </a:solidFill>
              </a:rPr>
              <a:t>  Water Rights Policy, Sevier River Basin</a:t>
            </a:r>
            <a:endParaRPr lang="en-US" altLang="en-US" sz="2400" b="1" i="1" dirty="0">
              <a:solidFill>
                <a:schemeClr val="tx2"/>
              </a:solidFill>
            </a:endParaRPr>
          </a:p>
          <a:p>
            <a:pPr lvl="1" eaLnBrk="1" hangingPunct="1">
              <a:buFont typeface="Wingdings" panose="05000000000000000000" pitchFamily="2" charset="2"/>
              <a:buChar char="v"/>
            </a:pPr>
            <a:r>
              <a:rPr lang="en-US" altLang="en-US" sz="2400" b="1" i="1" dirty="0">
                <a:solidFill>
                  <a:schemeClr val="tx2"/>
                </a:solidFill>
              </a:rPr>
              <a:t> </a:t>
            </a:r>
            <a:r>
              <a:rPr lang="en-US" altLang="en-US" sz="2400" b="1" i="1" dirty="0" smtClean="0">
                <a:solidFill>
                  <a:schemeClr val="tx2"/>
                </a:solidFill>
              </a:rPr>
              <a:t> Willow Basin Watershed Policy</a:t>
            </a:r>
          </a:p>
          <a:p>
            <a:pPr marL="457200" lvl="1" indent="0" eaLnBrk="1" hangingPunct="1">
              <a:buNone/>
            </a:pPr>
            <a:endParaRPr lang="en-US" altLang="en-US" sz="2400" b="1" i="1" dirty="0" smtClean="0">
              <a:solidFill>
                <a:schemeClr val="tx2"/>
              </a:solidFill>
            </a:endParaRPr>
          </a:p>
          <a:p>
            <a:pPr lvl="1" eaLnBrk="1" hangingPunct="1">
              <a:buFont typeface="Wingdings" panose="05000000000000000000" pitchFamily="2" charset="2"/>
              <a:buChar char="v"/>
            </a:pPr>
            <a:endParaRPr lang="en-US" altLang="en-US" sz="2400" b="1" i="1" dirty="0" smtClean="0">
              <a:solidFill>
                <a:schemeClr val="tx2"/>
              </a:solidFill>
            </a:endParaRPr>
          </a:p>
          <a:p>
            <a:pPr marL="457200" lvl="1" indent="0" eaLnBrk="1" hangingPunct="1">
              <a:buNone/>
            </a:pPr>
            <a:endParaRPr lang="en-US" altLang="en-US" sz="2400" b="1" i="1" dirty="0" smtClean="0">
              <a:solidFill>
                <a:schemeClr val="tx2"/>
              </a:solidFill>
            </a:endParaRPr>
          </a:p>
          <a:p>
            <a:pPr lvl="1" eaLnBrk="1" hangingPunct="1">
              <a:buFont typeface="Wingdings" panose="05000000000000000000" pitchFamily="2" charset="2"/>
              <a:buChar char="v"/>
            </a:pPr>
            <a:endParaRPr lang="en-US" altLang="en-US" sz="2000" b="1" i="1" dirty="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latin typeface="+mj-lt"/>
            </a:endParaRPr>
          </a:p>
          <a:p>
            <a:pPr eaLnBrk="1" hangingPunct="1">
              <a:buFont typeface="Wingdings" panose="05000000000000000000" pitchFamily="2" charset="2"/>
              <a:buChar char="v"/>
            </a:pPr>
            <a:endParaRPr lang="en-US" altLang="en-US" sz="2400" b="1" i="1"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Tree>
    <p:extLst>
      <p:ext uri="{BB962C8B-B14F-4D97-AF65-F5344CB8AC3E}">
        <p14:creationId xmlns:p14="http://schemas.microsoft.com/office/powerpoint/2010/main" val="30127701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G:\2012 WRT Photo Contest\2012_Photos\LabyrinthWei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785" r="3123"/>
          <a:stretch/>
        </p:blipFill>
        <p:spPr bwMode="auto">
          <a:xfrm>
            <a:off x="183127" y="169606"/>
            <a:ext cx="8762998" cy="6459793"/>
          </a:xfrm>
          <a:prstGeom prst="rect">
            <a:avLst/>
          </a:prstGeom>
          <a:noFill/>
          <a:ln w="9525">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381000" y="868858"/>
            <a:ext cx="5243743" cy="769441"/>
          </a:xfrm>
          <a:prstGeom prst="rect">
            <a:avLst/>
          </a:prstGeom>
          <a:solidFill>
            <a:srgbClr val="FFFFCC">
              <a:alpha val="0"/>
            </a:srgbClr>
          </a:solidFill>
          <a:effectLst/>
        </p:spPr>
        <p:txBody>
          <a:bodyPr wrap="none">
            <a:spAutoFit/>
          </a:bodyPr>
          <a:lstStyle/>
          <a:p>
            <a:r>
              <a:rPr lang="en-US" sz="4400" dirty="0" smtClean="0">
                <a:effectLst>
                  <a:outerShdw blurRad="38100" dist="38100" dir="2700000" algn="tl">
                    <a:srgbClr val="000000">
                      <a:alpha val="43137"/>
                    </a:srgbClr>
                  </a:outerShdw>
                  <a:reflection blurRad="6350" stA="96000" endPos="85000" dist="29997" dir="5400000" sy="-100000" algn="bl" rotWithShape="0"/>
                </a:effectLst>
              </a:rPr>
              <a:t>WITH CONDITIONS</a:t>
            </a:r>
            <a:endParaRPr lang="en-US" sz="4400" dirty="0">
              <a:effectLst>
                <a:outerShdw blurRad="38100" dist="38100" dir="2700000" algn="tl">
                  <a:srgbClr val="000000">
                    <a:alpha val="43137"/>
                  </a:srgbClr>
                </a:outerShdw>
                <a:reflection blurRad="6350" stA="96000" endPos="85000" dist="29997" dir="5400000" sy="-100000" algn="bl" rotWithShape="0"/>
              </a:effectLst>
            </a:endParaRPr>
          </a:p>
        </p:txBody>
      </p:sp>
    </p:spTree>
    <p:extLst>
      <p:ext uri="{BB962C8B-B14F-4D97-AF65-F5344CB8AC3E}">
        <p14:creationId xmlns:p14="http://schemas.microsoft.com/office/powerpoint/2010/main" val="34904690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1430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ADDITIONAL CONSIDERATIONS:</a:t>
            </a:r>
            <a:endParaRPr lang="en-US" altLang="en-US" sz="1000" b="1" i="1" u="sng" dirty="0" smtClean="0">
              <a:solidFill>
                <a:schemeClr val="tx2"/>
              </a:solidFill>
              <a:latin typeface="+mj-lt"/>
            </a:endParaRPr>
          </a:p>
          <a:p>
            <a:pPr lvl="1" eaLnBrk="1" hangingPunct="1">
              <a:buFont typeface="Wingdings" panose="05000000000000000000" pitchFamily="2" charset="2"/>
              <a:buChar char="v"/>
            </a:pPr>
            <a:r>
              <a:rPr lang="en-US" altLang="en-US" sz="2400" b="1" i="1" dirty="0" smtClean="0">
                <a:solidFill>
                  <a:schemeClr val="tx2"/>
                </a:solidFill>
              </a:rPr>
              <a:t>  Diversion. Depletion. Reduction.</a:t>
            </a:r>
          </a:p>
          <a:p>
            <a:pPr lvl="2" eaLnBrk="1" hangingPunct="1">
              <a:buFont typeface="Wingdings" panose="05000000000000000000" pitchFamily="2" charset="2"/>
              <a:buChar char="v"/>
            </a:pPr>
            <a:r>
              <a:rPr lang="en-US" altLang="en-US" sz="2000" i="1" dirty="0">
                <a:solidFill>
                  <a:schemeClr val="tx2"/>
                </a:solidFill>
              </a:rPr>
              <a:t>The total diversion of water under this application for municipal uses by Lehi City is limited to the amount of water reasonably necessary to deplete 132.94 acre-feet up to a maximum diversion of 294.12 acre-feet. The applicant shall maintain records to demonstrate uses under the right do not exceed the depletion limitation</a:t>
            </a:r>
            <a:r>
              <a:rPr lang="en-US" altLang="en-US" sz="2000" i="1" dirty="0" smtClean="0">
                <a:solidFill>
                  <a:schemeClr val="tx2"/>
                </a:solidFill>
              </a:rPr>
              <a:t>.</a:t>
            </a:r>
          </a:p>
          <a:p>
            <a:pPr lvl="1" eaLnBrk="1" hangingPunct="1">
              <a:buFont typeface="Wingdings" panose="05000000000000000000" pitchFamily="2" charset="2"/>
              <a:buChar char="v"/>
            </a:pPr>
            <a:r>
              <a:rPr lang="en-US" altLang="en-US" sz="2400" b="1" i="1" dirty="0" smtClean="0">
                <a:solidFill>
                  <a:schemeClr val="tx2"/>
                </a:solidFill>
              </a:rPr>
              <a:t>  Meter, Measure, and Report</a:t>
            </a:r>
          </a:p>
          <a:p>
            <a:pPr lvl="2" eaLnBrk="1" hangingPunct="1">
              <a:buFont typeface="Wingdings" panose="05000000000000000000" pitchFamily="2" charset="2"/>
              <a:buChar char="v"/>
            </a:pPr>
            <a:r>
              <a:rPr lang="en-US" altLang="en-US" sz="2000" i="1" dirty="0" smtClean="0">
                <a:solidFill>
                  <a:schemeClr val="tx2"/>
                </a:solidFill>
              </a:rPr>
              <a:t>Each </a:t>
            </a:r>
            <a:r>
              <a:rPr lang="en-US" altLang="en-US" sz="2000" i="1" dirty="0">
                <a:solidFill>
                  <a:schemeClr val="tx2"/>
                </a:solidFill>
              </a:rPr>
              <a:t>source developed under this application must be individually metered and the diversions of water reported annually under the Utah Water Use Program. </a:t>
            </a:r>
            <a:endParaRPr lang="en-US" altLang="en-US" sz="2000" i="1" dirty="0" smtClean="0">
              <a:solidFill>
                <a:schemeClr val="tx2"/>
              </a:solidFill>
            </a:endParaRPr>
          </a:p>
          <a:p>
            <a:pPr marL="457200" lvl="1" indent="0" eaLnBrk="1" hangingPunct="1">
              <a:buNone/>
            </a:pPr>
            <a:endParaRPr lang="en-US" altLang="en-US" sz="2400" b="1" i="1" dirty="0" smtClean="0">
              <a:solidFill>
                <a:schemeClr val="tx2"/>
              </a:solidFill>
            </a:endParaRPr>
          </a:p>
          <a:p>
            <a:pPr lvl="1" eaLnBrk="1" hangingPunct="1">
              <a:buFont typeface="Wingdings" panose="05000000000000000000" pitchFamily="2" charset="2"/>
              <a:buChar char="v"/>
            </a:pPr>
            <a:endParaRPr lang="en-US" altLang="en-US" sz="2000" b="1" i="1" dirty="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latin typeface="+mj-lt"/>
            </a:endParaRPr>
          </a:p>
          <a:p>
            <a:pPr eaLnBrk="1" hangingPunct="1">
              <a:buFont typeface="Wingdings" panose="05000000000000000000" pitchFamily="2" charset="2"/>
              <a:buChar char="v"/>
            </a:pPr>
            <a:endParaRPr lang="en-US" altLang="en-US" sz="2400" b="1" i="1"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Tree>
    <p:extLst>
      <p:ext uri="{BB962C8B-B14F-4D97-AF65-F5344CB8AC3E}">
        <p14:creationId xmlns:p14="http://schemas.microsoft.com/office/powerpoint/2010/main" val="35762497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143000"/>
            <a:ext cx="8229600" cy="5257800"/>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ADDITIONAL CONSIDERATIONS:</a:t>
            </a:r>
            <a:endParaRPr lang="en-US" altLang="en-US" sz="1000" b="1" i="1" u="sng" dirty="0" smtClean="0">
              <a:solidFill>
                <a:schemeClr val="tx2"/>
              </a:solidFill>
              <a:latin typeface="+mj-lt"/>
            </a:endParaRPr>
          </a:p>
          <a:p>
            <a:pPr lvl="1" eaLnBrk="1" hangingPunct="1">
              <a:buFont typeface="Wingdings" panose="05000000000000000000" pitchFamily="2" charset="2"/>
              <a:buChar char="v"/>
            </a:pPr>
            <a:r>
              <a:rPr lang="en-US" altLang="en-US" sz="2400" b="1" i="1" dirty="0" smtClean="0">
                <a:solidFill>
                  <a:schemeClr val="tx2"/>
                </a:solidFill>
              </a:rPr>
              <a:t> Well Abandonment</a:t>
            </a:r>
          </a:p>
          <a:p>
            <a:pPr lvl="2" eaLnBrk="1" hangingPunct="1">
              <a:buFont typeface="Wingdings" panose="05000000000000000000" pitchFamily="2" charset="2"/>
              <a:buChar char="v"/>
            </a:pPr>
            <a:r>
              <a:rPr lang="en-US" altLang="en-US" sz="2000" i="1" dirty="0">
                <a:solidFill>
                  <a:schemeClr val="tx2"/>
                </a:solidFill>
              </a:rPr>
              <a:t>Inasmuch as this change application leaves the historical well without a valid water right, the historical well must be permanently abandoned and sealed according to the requirements of R655-4-12 of The Administrative Rules for Water Well Drillers.</a:t>
            </a:r>
            <a:endParaRPr lang="en-US" altLang="en-US" sz="2000" i="1" dirty="0" smtClean="0">
              <a:solidFill>
                <a:schemeClr val="tx2"/>
              </a:solidFill>
            </a:endParaRPr>
          </a:p>
          <a:p>
            <a:pPr lvl="1" eaLnBrk="1" hangingPunct="1">
              <a:buFont typeface="Wingdings" panose="05000000000000000000" pitchFamily="2" charset="2"/>
              <a:buChar char="v"/>
            </a:pPr>
            <a:r>
              <a:rPr lang="en-US" altLang="en-US" sz="2400" b="1" i="1" dirty="0">
                <a:solidFill>
                  <a:schemeClr val="tx2"/>
                </a:solidFill>
              </a:rPr>
              <a:t> </a:t>
            </a:r>
            <a:r>
              <a:rPr lang="en-US" altLang="en-US" sz="2400" b="1" i="1" dirty="0" smtClean="0">
                <a:solidFill>
                  <a:schemeClr val="tx2"/>
                </a:solidFill>
              </a:rPr>
              <a:t> Maintaining Shares</a:t>
            </a:r>
          </a:p>
          <a:p>
            <a:pPr lvl="2" eaLnBrk="1" hangingPunct="1">
              <a:buFont typeface="Wingdings" panose="05000000000000000000" pitchFamily="2" charset="2"/>
              <a:buChar char="v"/>
            </a:pPr>
            <a:r>
              <a:rPr lang="en-US" altLang="en-US" sz="2000" i="1" dirty="0">
                <a:solidFill>
                  <a:schemeClr val="tx2"/>
                </a:solidFill>
              </a:rPr>
              <a:t>The </a:t>
            </a:r>
            <a:r>
              <a:rPr lang="en-US" altLang="en-US" sz="2000" i="1" dirty="0" smtClean="0">
                <a:solidFill>
                  <a:schemeClr val="tx2"/>
                </a:solidFill>
              </a:rPr>
              <a:t>two shares </a:t>
            </a:r>
            <a:r>
              <a:rPr lang="en-US" altLang="en-US" sz="2000" i="1" dirty="0">
                <a:solidFill>
                  <a:schemeClr val="tx2"/>
                </a:solidFill>
              </a:rPr>
              <a:t>of stock in the </a:t>
            </a:r>
            <a:r>
              <a:rPr lang="en-US" altLang="en-US" sz="2000" i="1" dirty="0" smtClean="0">
                <a:solidFill>
                  <a:schemeClr val="tx2"/>
                </a:solidFill>
              </a:rPr>
              <a:t>East Jordan Irrigation Company </a:t>
            </a:r>
            <a:r>
              <a:rPr lang="en-US" altLang="en-US" sz="2000" i="1" dirty="0">
                <a:solidFill>
                  <a:schemeClr val="tx2"/>
                </a:solidFill>
              </a:rPr>
              <a:t>must remain dedicated to this use of water and maintained in good standing by the applicants under this application.  If the stock is not held in the applicant’s name the application is invalid. If you fail to do so, Utah Code Section 73-3-3.5(12) provides the water company may petition the State Engineer for an order reversing this approval</a:t>
            </a:r>
            <a:r>
              <a:rPr lang="en-US" altLang="en-US" sz="2000" i="1" dirty="0" smtClean="0">
                <a:solidFill>
                  <a:schemeClr val="tx2"/>
                </a:solidFill>
              </a:rPr>
              <a:t>.</a:t>
            </a: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latin typeface="+mj-lt"/>
            </a:endParaRPr>
          </a:p>
          <a:p>
            <a:pPr eaLnBrk="1" hangingPunct="1">
              <a:buFont typeface="Wingdings" panose="05000000000000000000" pitchFamily="2" charset="2"/>
              <a:buChar char="v"/>
            </a:pPr>
            <a:endParaRPr lang="en-US" altLang="en-US" sz="2400" b="1" i="1"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Tree>
    <p:extLst>
      <p:ext uri="{BB962C8B-B14F-4D97-AF65-F5344CB8AC3E}">
        <p14:creationId xmlns:p14="http://schemas.microsoft.com/office/powerpoint/2010/main" val="37185290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1430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ADDITIONAL CONSIDERATIONS:</a:t>
            </a:r>
            <a:endParaRPr lang="en-US" altLang="en-US" sz="1000" b="1" i="1" u="sng" dirty="0" smtClean="0">
              <a:solidFill>
                <a:schemeClr val="tx2"/>
              </a:solidFill>
              <a:latin typeface="+mj-lt"/>
            </a:endParaRPr>
          </a:p>
          <a:p>
            <a:pPr marL="457200" lvl="1" indent="0" eaLnBrk="1" hangingPunct="1">
              <a:buNone/>
            </a:pPr>
            <a:endParaRPr lang="en-US" altLang="en-US" sz="2400" b="1" i="1" dirty="0" smtClean="0">
              <a:solidFill>
                <a:schemeClr val="tx2"/>
              </a:solidFill>
            </a:endParaRPr>
          </a:p>
          <a:p>
            <a:pPr lvl="1" eaLnBrk="1" hangingPunct="1">
              <a:buFont typeface="Wingdings" panose="05000000000000000000" pitchFamily="2" charset="2"/>
              <a:buChar char="v"/>
            </a:pPr>
            <a:r>
              <a:rPr lang="en-US" altLang="en-US" sz="2400" b="1" i="1" dirty="0" smtClean="0">
                <a:solidFill>
                  <a:schemeClr val="tx2"/>
                </a:solidFill>
              </a:rPr>
              <a:t>  Retiring Prior Use</a:t>
            </a:r>
          </a:p>
          <a:p>
            <a:pPr lvl="2" eaLnBrk="1" hangingPunct="1">
              <a:buFont typeface="Wingdings" panose="05000000000000000000" pitchFamily="2" charset="2"/>
              <a:buChar char="v"/>
            </a:pPr>
            <a:r>
              <a:rPr lang="en-US" altLang="en-US" sz="2000" i="1" dirty="0">
                <a:solidFill>
                  <a:schemeClr val="tx2"/>
                </a:solidFill>
              </a:rPr>
              <a:t>To accommodate the approval of this Permanent Change Application, the use of 0.98 acre-foot of water for the irrigation of 0.196 acre at the historical point of diversion and place of use must cease.</a:t>
            </a:r>
            <a:endParaRPr lang="en-US" altLang="en-US" sz="2000" i="1" dirty="0" smtClean="0">
              <a:solidFill>
                <a:schemeClr val="tx2"/>
              </a:solidFill>
            </a:endParaRPr>
          </a:p>
          <a:p>
            <a:pPr lvl="1" eaLnBrk="1" hangingPunct="1">
              <a:buFont typeface="Wingdings" panose="05000000000000000000" pitchFamily="2" charset="2"/>
              <a:buChar char="v"/>
            </a:pPr>
            <a:r>
              <a:rPr lang="en-US" altLang="en-US" sz="2400" b="1" i="1" dirty="0" smtClean="0">
                <a:solidFill>
                  <a:schemeClr val="tx2"/>
                </a:solidFill>
              </a:rPr>
              <a:t>Municipal Right Considerations</a:t>
            </a:r>
          </a:p>
          <a:p>
            <a:pPr lvl="2" eaLnBrk="1" hangingPunct="1">
              <a:buFont typeface="Wingdings" panose="05000000000000000000" pitchFamily="2" charset="2"/>
              <a:buChar char="v"/>
            </a:pPr>
            <a:r>
              <a:rPr lang="en-US" altLang="en-US" sz="2000" i="1" dirty="0">
                <a:solidFill>
                  <a:schemeClr val="tx2"/>
                </a:solidFill>
              </a:rPr>
              <a:t>Proof of Beneficial Use may only be submitted by a qualified public water supplier. A Certificate of Beneficial Use will not be issued unless ownership of the right is in the name of Lehi City. </a:t>
            </a:r>
          </a:p>
          <a:p>
            <a:pPr lvl="2" eaLnBrk="1" hangingPunct="1">
              <a:buFont typeface="Wingdings" panose="05000000000000000000" pitchFamily="2" charset="2"/>
              <a:buChar char="v"/>
            </a:pPr>
            <a:endParaRPr lang="en-US" altLang="en-US" sz="2000" b="1" i="1" dirty="0">
              <a:solidFill>
                <a:schemeClr val="tx2"/>
              </a:solidFill>
            </a:endParaRPr>
          </a:p>
          <a:p>
            <a:pPr marL="457200" lvl="1" indent="0" eaLnBrk="1" hangingPunct="1">
              <a:buNone/>
            </a:pPr>
            <a:endParaRPr lang="en-US" altLang="en-US" sz="2400" b="1" i="1" dirty="0" smtClean="0">
              <a:solidFill>
                <a:schemeClr val="tx2"/>
              </a:solidFill>
            </a:endParaRPr>
          </a:p>
          <a:p>
            <a:pPr marL="457200" lvl="1" indent="0" eaLnBrk="1" hangingPunct="1">
              <a:buNone/>
            </a:pPr>
            <a:endParaRPr lang="en-US" altLang="en-US" sz="2400" b="1" i="1" dirty="0" smtClean="0">
              <a:solidFill>
                <a:schemeClr val="tx2"/>
              </a:solidFill>
            </a:endParaRPr>
          </a:p>
          <a:p>
            <a:pPr lvl="1" eaLnBrk="1" hangingPunct="1">
              <a:buFont typeface="Wingdings" panose="05000000000000000000" pitchFamily="2" charset="2"/>
              <a:buChar char="v"/>
            </a:pPr>
            <a:endParaRPr lang="en-US" altLang="en-US" sz="2000" b="1" i="1" dirty="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latin typeface="+mj-lt"/>
            </a:endParaRPr>
          </a:p>
          <a:p>
            <a:pPr eaLnBrk="1" hangingPunct="1">
              <a:buFont typeface="Wingdings" panose="05000000000000000000" pitchFamily="2" charset="2"/>
              <a:buChar char="v"/>
            </a:pPr>
            <a:endParaRPr lang="en-US" altLang="en-US" sz="2400" b="1" i="1"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Tree>
    <p:extLst>
      <p:ext uri="{BB962C8B-B14F-4D97-AF65-F5344CB8AC3E}">
        <p14:creationId xmlns:p14="http://schemas.microsoft.com/office/powerpoint/2010/main" val="24501515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1430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ADDITIONAL CONSIDERATIONS:</a:t>
            </a:r>
            <a:endParaRPr lang="en-US" altLang="en-US" sz="1000" b="1" i="1" u="sng" dirty="0" smtClean="0">
              <a:solidFill>
                <a:schemeClr val="tx2"/>
              </a:solidFill>
              <a:latin typeface="+mj-lt"/>
            </a:endParaRPr>
          </a:p>
          <a:p>
            <a:pPr marL="457200" lvl="1" indent="0" eaLnBrk="1" hangingPunct="1">
              <a:buNone/>
            </a:pPr>
            <a:endParaRPr lang="en-US" altLang="en-US" sz="2400" b="1" i="1" dirty="0" smtClean="0">
              <a:solidFill>
                <a:schemeClr val="tx2"/>
              </a:solidFill>
            </a:endParaRPr>
          </a:p>
          <a:p>
            <a:pPr lvl="1" eaLnBrk="1" hangingPunct="1">
              <a:buFont typeface="Wingdings" panose="05000000000000000000" pitchFamily="2" charset="2"/>
              <a:buChar char="v"/>
            </a:pPr>
            <a:r>
              <a:rPr lang="en-US" altLang="en-US" sz="2400" b="1" i="1" dirty="0">
                <a:solidFill>
                  <a:schemeClr val="tx2"/>
                </a:solidFill>
              </a:rPr>
              <a:t> </a:t>
            </a:r>
            <a:r>
              <a:rPr lang="en-US" altLang="en-US" sz="2400" b="1" i="1" dirty="0" smtClean="0">
                <a:solidFill>
                  <a:schemeClr val="tx2"/>
                </a:solidFill>
              </a:rPr>
              <a:t> Distribution regulation</a:t>
            </a:r>
          </a:p>
          <a:p>
            <a:pPr lvl="2" eaLnBrk="1" hangingPunct="1">
              <a:buFont typeface="Wingdings" panose="05000000000000000000" pitchFamily="2" charset="2"/>
              <a:buChar char="v"/>
            </a:pPr>
            <a:r>
              <a:rPr lang="en-US" altLang="en-US" sz="2000" i="1" dirty="0" smtClean="0">
                <a:solidFill>
                  <a:schemeClr val="tx2"/>
                </a:solidFill>
              </a:rPr>
              <a:t>The priority of the water right is 1957 and the Provo River commissioner may regulate it as needed. Any additional expenses incurred by the commissioner in distributing water under this application shall be borne by the applicants.</a:t>
            </a:r>
          </a:p>
          <a:p>
            <a:pPr lvl="1" eaLnBrk="1" hangingPunct="1">
              <a:buFont typeface="Wingdings" panose="05000000000000000000" pitchFamily="2" charset="2"/>
              <a:buChar char="v"/>
            </a:pPr>
            <a:r>
              <a:rPr lang="en-US" altLang="en-US" sz="2400" b="1" i="1" dirty="0">
                <a:solidFill>
                  <a:schemeClr val="tx2"/>
                </a:solidFill>
              </a:rPr>
              <a:t> </a:t>
            </a:r>
            <a:r>
              <a:rPr lang="en-US" altLang="en-US" sz="2400" b="1" i="1" dirty="0" smtClean="0">
                <a:solidFill>
                  <a:schemeClr val="tx2"/>
                </a:solidFill>
              </a:rPr>
              <a:t> Use of facilities not owned</a:t>
            </a:r>
          </a:p>
          <a:p>
            <a:pPr lvl="2" eaLnBrk="1" hangingPunct="1">
              <a:buFont typeface="Wingdings" panose="05000000000000000000" pitchFamily="2" charset="2"/>
              <a:buChar char="v"/>
            </a:pPr>
            <a:r>
              <a:rPr lang="en-US" altLang="en-US" sz="2000" i="1" dirty="0" smtClean="0">
                <a:solidFill>
                  <a:schemeClr val="tx2"/>
                </a:solidFill>
              </a:rPr>
              <a:t>This approval is limited to the rights to divert and beneficially use water and does not grant any rights to access nor use of land or facilities not owned by the applicant.</a:t>
            </a:r>
          </a:p>
          <a:p>
            <a:pPr marL="457200" lvl="1" indent="0" eaLnBrk="1" hangingPunct="1">
              <a:buNone/>
            </a:pPr>
            <a:endParaRPr lang="en-US" altLang="en-US" sz="2400" b="1" i="1" dirty="0" smtClean="0">
              <a:solidFill>
                <a:schemeClr val="tx2"/>
              </a:solidFill>
            </a:endParaRPr>
          </a:p>
          <a:p>
            <a:pPr lvl="1" eaLnBrk="1" hangingPunct="1">
              <a:buFont typeface="Wingdings" panose="05000000000000000000" pitchFamily="2" charset="2"/>
              <a:buChar char="v"/>
            </a:pPr>
            <a:endParaRPr lang="en-US" altLang="en-US" sz="2000" b="1" i="1" dirty="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latin typeface="+mj-lt"/>
            </a:endParaRPr>
          </a:p>
          <a:p>
            <a:pPr eaLnBrk="1" hangingPunct="1">
              <a:buFont typeface="Wingdings" panose="05000000000000000000" pitchFamily="2" charset="2"/>
              <a:buChar char="v"/>
            </a:pPr>
            <a:endParaRPr lang="en-US" altLang="en-US" sz="2400" b="1" i="1"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Tree>
    <p:extLst>
      <p:ext uri="{BB962C8B-B14F-4D97-AF65-F5344CB8AC3E}">
        <p14:creationId xmlns:p14="http://schemas.microsoft.com/office/powerpoint/2010/main" val="324224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9497"/>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786" y="914400"/>
            <a:ext cx="8640414" cy="5715000"/>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 y="169606"/>
            <a:ext cx="8762999" cy="833284"/>
          </a:xfrm>
          <a:prstGeom prst="rect">
            <a:avLst/>
          </a:prstGeom>
        </p:spPr>
      </p:pic>
      <p:sp>
        <p:nvSpPr>
          <p:cNvPr id="5" name="TextBox 4"/>
          <p:cNvSpPr txBox="1"/>
          <p:nvPr/>
        </p:nvSpPr>
        <p:spPr>
          <a:xfrm>
            <a:off x="381000" y="2286000"/>
            <a:ext cx="4419600" cy="2062103"/>
          </a:xfrm>
          <a:prstGeom prst="rect">
            <a:avLst/>
          </a:prstGeom>
          <a:noFill/>
          <a:ln w="38100">
            <a:solidFill>
              <a:srgbClr val="FF0000"/>
            </a:solidFill>
          </a:ln>
        </p:spPr>
        <p:txBody>
          <a:bodyPr wrap="square" rtlCol="0">
            <a:spAutoFit/>
          </a:bodyPr>
          <a:lstStyle/>
          <a:p>
            <a:r>
              <a:rPr lang="en-US" dirty="0" smtClean="0"/>
              <a:t>Hell</a:t>
            </a:r>
          </a:p>
          <a:p>
            <a:endParaRPr lang="en-US" dirty="0"/>
          </a:p>
          <a:p>
            <a:endParaRPr lang="en-US" dirty="0" smtClean="0"/>
          </a:p>
          <a:p>
            <a:endParaRPr lang="en-US" dirty="0"/>
          </a:p>
        </p:txBody>
      </p:sp>
    </p:spTree>
    <p:extLst>
      <p:ext uri="{BB962C8B-B14F-4D97-AF65-F5344CB8AC3E}">
        <p14:creationId xmlns:p14="http://schemas.microsoft.com/office/powerpoint/2010/main" val="30008130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Utah Code Ann. </a:t>
            </a:r>
            <a:r>
              <a:rPr lang="en-US" sz="2400" b="1" i="1" dirty="0" smtClean="0">
                <a:solidFill>
                  <a:schemeClr val="tx2"/>
                </a:solidFill>
                <a:effectLst>
                  <a:outerShdw blurRad="38100" dist="38100" dir="2700000" algn="tl">
                    <a:srgbClr val="000000">
                      <a:alpha val="43137"/>
                    </a:srgbClr>
                  </a:outerShdw>
                </a:effectLst>
                <a:latin typeface="+mj-lt"/>
              </a:rPr>
              <a:t>§73-3-8</a:t>
            </a:r>
            <a:endParaRPr lang="en-US" sz="2400" b="1" dirty="0">
              <a:solidFill>
                <a:schemeClr val="tx2"/>
              </a:solidFill>
              <a:effectLst>
                <a:outerShdw blurRad="38100" dist="38100" dir="2700000" algn="tl">
                  <a:srgbClr val="000000">
                    <a:alpha val="43137"/>
                  </a:srgbClr>
                </a:outerShdw>
              </a:effectLst>
              <a:latin typeface="+mj-lt"/>
            </a:endParaRP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a:t>
            </a:r>
          </a:p>
          <a:p>
            <a:pPr marL="0" indent="0" eaLnBrk="1" hangingPunct="1">
              <a:buNone/>
            </a:pPr>
            <a:r>
              <a:rPr lang="en-US" altLang="en-US" sz="2400" b="1" i="1" dirty="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latin typeface="+mj-lt"/>
              </a:rPr>
              <a:t>(1)(a) It shall be the </a:t>
            </a:r>
            <a:r>
              <a:rPr lang="en-US" altLang="en-US" sz="2400" b="1" i="1" u="sng" dirty="0" smtClean="0">
                <a:solidFill>
                  <a:schemeClr val="tx2"/>
                </a:solidFill>
                <a:latin typeface="+mj-lt"/>
              </a:rPr>
              <a:t>duty of the State Engineer to approve </a:t>
            </a:r>
            <a:r>
              <a:rPr lang="en-US" altLang="en-US" sz="2400" b="1" i="1" dirty="0" smtClean="0">
                <a:solidFill>
                  <a:schemeClr val="tx2"/>
                </a:solidFill>
                <a:latin typeface="+mj-lt"/>
              </a:rPr>
              <a:t>an application if there is reason to believe:	</a:t>
            </a:r>
          </a:p>
          <a:p>
            <a:pPr marL="0" indent="0" eaLnBrk="1" hangingPunct="1">
              <a:buNone/>
            </a:pPr>
            <a:endParaRPr lang="en-US" altLang="en-US" sz="2400" b="1" i="1" dirty="0">
              <a:solidFill>
                <a:schemeClr val="tx2"/>
              </a:solidFill>
              <a:latin typeface="+mj-lt"/>
            </a:endParaRPr>
          </a:p>
          <a:p>
            <a:pPr marL="1376363" indent="-1376363" eaLnBrk="1" hangingPunct="1">
              <a:buNone/>
            </a:pPr>
            <a:r>
              <a:rPr lang="en-US" altLang="en-US" sz="2400" b="1" i="1" dirty="0" smtClean="0">
                <a:solidFill>
                  <a:schemeClr val="tx2"/>
                </a:solidFill>
                <a:latin typeface="+mj-lt"/>
              </a:rPr>
              <a:t>	</a:t>
            </a:r>
            <a:endParaRPr lang="en-US" altLang="en-US" sz="2200" b="1" i="1" u="sng"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9350" y="4084819"/>
            <a:ext cx="3143250" cy="1782581"/>
          </a:xfrm>
          <a:prstGeom prst="rect">
            <a:avLst/>
          </a:prstGeom>
        </p:spPr>
      </p:pic>
      <p:sp>
        <p:nvSpPr>
          <p:cNvPr id="4" name="Rectangle 3"/>
          <p:cNvSpPr/>
          <p:nvPr/>
        </p:nvSpPr>
        <p:spPr>
          <a:xfrm>
            <a:off x="3962400" y="5525869"/>
            <a:ext cx="5181600" cy="646331"/>
          </a:xfrm>
          <a:prstGeom prst="rect">
            <a:avLst/>
          </a:prstGeom>
          <a:noFill/>
        </p:spPr>
        <p:txBody>
          <a:bodyPr wrap="square" lIns="91440" tIns="45720" rIns="91440" bIns="45720">
            <a:spAutoFit/>
            <a:scene3d>
              <a:camera prst="isometricOffAxis1Right"/>
              <a:lightRig rig="threePt" dir="t"/>
            </a:scene3d>
          </a:bodyPr>
          <a:lstStyle/>
          <a:p>
            <a:pPr algn="ctr"/>
            <a:r>
              <a:rPr lang="en-US"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WITH CONDITIONS</a:t>
            </a:r>
            <a:endParaRPr lang="en-US"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12108561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Utah Code Ann. </a:t>
            </a:r>
            <a:r>
              <a:rPr lang="en-US" sz="2400" b="1" i="1" dirty="0" smtClean="0">
                <a:solidFill>
                  <a:schemeClr val="tx2"/>
                </a:solidFill>
                <a:effectLst>
                  <a:outerShdw blurRad="38100" dist="38100" dir="2700000" algn="tl">
                    <a:srgbClr val="000000">
                      <a:alpha val="43137"/>
                    </a:srgbClr>
                  </a:outerShdw>
                </a:effectLst>
                <a:latin typeface="+mj-lt"/>
              </a:rPr>
              <a:t>§73-3-8</a:t>
            </a:r>
            <a:endParaRPr lang="en-US" sz="2400" b="1" dirty="0">
              <a:solidFill>
                <a:schemeClr val="tx2"/>
              </a:solidFill>
              <a:effectLst>
                <a:outerShdw blurRad="38100" dist="38100" dir="2700000" algn="tl">
                  <a:srgbClr val="000000">
                    <a:alpha val="43137"/>
                  </a:srgbClr>
                </a:outerShdw>
              </a:effectLst>
              <a:latin typeface="+mj-lt"/>
            </a:endParaRP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a:t>
            </a:r>
          </a:p>
          <a:p>
            <a:pPr marL="0" indent="0" eaLnBrk="1" hangingPunct="1">
              <a:buNone/>
            </a:pPr>
            <a:r>
              <a:rPr lang="en-US" altLang="en-US" sz="2400" b="1" i="1" dirty="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latin typeface="+mj-lt"/>
              </a:rPr>
              <a:t>(1)(c) If an application does not meet the requirements of this section, it shall be rejected.	</a:t>
            </a:r>
          </a:p>
          <a:p>
            <a:pPr marL="0" indent="0" eaLnBrk="1" hangingPunct="1">
              <a:buNone/>
            </a:pPr>
            <a:endParaRPr lang="en-US" altLang="en-US" sz="2400" b="1" i="1" dirty="0">
              <a:solidFill>
                <a:schemeClr val="tx2"/>
              </a:solidFill>
              <a:latin typeface="+mj-lt"/>
            </a:endParaRPr>
          </a:p>
          <a:p>
            <a:pPr marL="0" indent="0" eaLnBrk="1" hangingPunct="1">
              <a:buNone/>
            </a:pPr>
            <a:r>
              <a:rPr lang="en-US" altLang="en-US" sz="2400" b="1" i="1" dirty="0" smtClean="0">
                <a:solidFill>
                  <a:schemeClr val="tx2"/>
                </a:solidFill>
                <a:latin typeface="+mj-lt"/>
              </a:rPr>
              <a:t>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600" y="3810000"/>
            <a:ext cx="3761880" cy="1771650"/>
          </a:xfrm>
          <a:prstGeom prst="rect">
            <a:avLst/>
          </a:prstGeom>
        </p:spPr>
      </p:pic>
    </p:spTree>
    <p:extLst>
      <p:ext uri="{BB962C8B-B14F-4D97-AF65-F5344CB8AC3E}">
        <p14:creationId xmlns:p14="http://schemas.microsoft.com/office/powerpoint/2010/main" val="28433138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39" y="245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143000"/>
            <a:ext cx="8229600" cy="4830763"/>
          </a:xfrm>
        </p:spPr>
        <p:txBody>
          <a:bodyPr/>
          <a:lstStyle/>
          <a:p>
            <a:pPr marL="457200" lvl="1" indent="0" eaLnBrk="1" hangingPunct="1">
              <a:buNone/>
            </a:pPr>
            <a:endParaRPr lang="en-US" altLang="en-US" sz="2400" b="1" i="1" dirty="0" smtClean="0">
              <a:solidFill>
                <a:schemeClr val="tx2"/>
              </a:solidFill>
            </a:endParaRPr>
          </a:p>
          <a:p>
            <a:pPr lvl="1" eaLnBrk="1" hangingPunct="1">
              <a:buFont typeface="Wingdings" panose="05000000000000000000" pitchFamily="2" charset="2"/>
              <a:buChar char="v"/>
            </a:pPr>
            <a:endParaRPr lang="en-US" altLang="en-US" sz="2000" b="1" i="1" dirty="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endParaRPr>
          </a:p>
          <a:p>
            <a:pPr lvl="1" eaLnBrk="1" hangingPunct="1">
              <a:buFont typeface="Wingdings" panose="05000000000000000000" pitchFamily="2" charset="2"/>
              <a:buChar char="v"/>
            </a:pPr>
            <a:endParaRPr lang="en-US" altLang="en-US" sz="2000" b="1" i="1" dirty="0" smtClean="0">
              <a:solidFill>
                <a:schemeClr val="tx2"/>
              </a:solidFill>
              <a:latin typeface="+mj-lt"/>
            </a:endParaRPr>
          </a:p>
          <a:p>
            <a:pPr eaLnBrk="1" hangingPunct="1">
              <a:buFont typeface="Wingdings" panose="05000000000000000000" pitchFamily="2" charset="2"/>
              <a:buChar char="v"/>
            </a:pPr>
            <a:endParaRPr lang="en-US" altLang="en-US" sz="2400" b="1" i="1"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9662" y="169606"/>
            <a:ext cx="8869925" cy="6546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048000" y="3962400"/>
            <a:ext cx="5324791" cy="1446550"/>
          </a:xfrm>
          <a:prstGeom prst="rect">
            <a:avLst/>
          </a:prstGeom>
        </p:spPr>
        <p:txBody>
          <a:bodyPr wrap="none">
            <a:spAutoFit/>
          </a:bodyPr>
          <a:lstStyle/>
          <a:p>
            <a:r>
              <a:rPr lang="en-US" sz="4400" dirty="0" smtClean="0">
                <a:solidFill>
                  <a:srgbClr val="FFFFCC"/>
                </a:solidFill>
                <a:effectLst>
                  <a:outerShdw blurRad="38100" dist="38100" dir="2700000" algn="tl">
                    <a:srgbClr val="000000">
                      <a:alpha val="43137"/>
                    </a:srgbClr>
                  </a:outerShdw>
                  <a:reflection blurRad="6350" stA="55000" endA="50" endPos="85000" dist="29997" dir="5400000" sy="-100000" algn="bl" rotWithShape="0"/>
                </a:effectLst>
              </a:rPr>
              <a:t>Thank You</a:t>
            </a:r>
          </a:p>
          <a:p>
            <a:r>
              <a:rPr lang="en-US" sz="4400" dirty="0">
                <a:solidFill>
                  <a:srgbClr val="FFFFCC"/>
                </a:solidFill>
                <a:effectLst>
                  <a:outerShdw blurRad="38100" dist="38100" dir="2700000" algn="tl">
                    <a:srgbClr val="000000">
                      <a:alpha val="43137"/>
                    </a:srgbClr>
                  </a:outerShdw>
                  <a:reflection blurRad="6350" stA="55000" endA="50" endPos="85000" dist="29997" dir="5400000" sy="-100000" algn="bl" rotWithShape="0"/>
                </a:effectLst>
              </a:rPr>
              <a:t> </a:t>
            </a:r>
            <a:r>
              <a:rPr lang="en-US" sz="4400" dirty="0" smtClean="0">
                <a:solidFill>
                  <a:srgbClr val="FFFFCC"/>
                </a:solidFill>
                <a:effectLst>
                  <a:outerShdw blurRad="38100" dist="38100" dir="2700000" algn="tl">
                    <a:srgbClr val="000000">
                      <a:alpha val="43137"/>
                    </a:srgbClr>
                  </a:outerShdw>
                  <a:reflection blurRad="6350" stA="55000" endA="50" endPos="85000" dist="29997" dir="5400000" sy="-100000" algn="bl" rotWithShape="0"/>
                </a:effectLst>
              </a:rPr>
              <a:t>       – Any Questions?</a:t>
            </a:r>
            <a:endParaRPr lang="en-US" sz="4400" dirty="0">
              <a:solidFill>
                <a:srgbClr val="FFFFCC"/>
              </a:solidFill>
              <a:effectLst>
                <a:outerShdw blurRad="38100" dist="38100" dir="2700000" algn="tl">
                  <a:srgbClr val="000000">
                    <a:alpha val="43137"/>
                  </a:srgbClr>
                </a:outerShdw>
                <a:reflection blurRad="6350" stA="55000" endA="50" endPos="85000" dist="29997" dir="5400000" sy="-100000" algn="bl" rotWithShape="0"/>
              </a:effectLst>
            </a:endParaRPr>
          </a:p>
        </p:txBody>
      </p:sp>
    </p:spTree>
    <p:extLst>
      <p:ext uri="{BB962C8B-B14F-4D97-AF65-F5344CB8AC3E}">
        <p14:creationId xmlns:p14="http://schemas.microsoft.com/office/powerpoint/2010/main" val="974527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
        <p:nvSpPr>
          <p:cNvPr id="3" name="Rectangle 2"/>
          <p:cNvSpPr/>
          <p:nvPr/>
        </p:nvSpPr>
        <p:spPr>
          <a:xfrm>
            <a:off x="4267200" y="4800600"/>
            <a:ext cx="4406784" cy="769441"/>
          </a:xfrm>
          <a:prstGeom prst="rect">
            <a:avLst/>
          </a:prstGeom>
        </p:spPr>
        <p:txBody>
          <a:bodyPr wrap="none">
            <a:spAutoFit/>
          </a:bodyPr>
          <a:lstStyle/>
          <a:p>
            <a:r>
              <a:rPr lang="en-US" altLang="en-US" sz="4400" b="1" dirty="0">
                <a:solidFill>
                  <a:schemeClr val="tx2">
                    <a:lumMod val="75000"/>
                  </a:schemeClr>
                </a:solidFill>
                <a:effectLst>
                  <a:outerShdw blurRad="38100" dist="38100" dir="2700000" algn="tl">
                    <a:srgbClr val="000000">
                      <a:alpha val="43137"/>
                    </a:srgbClr>
                  </a:outerShdw>
                  <a:reflection blurRad="6350" stA="55000" endA="50" endPos="85000" dist="29997" dir="5400000" sy="-100000" algn="bl" rotWithShape="0"/>
                </a:effectLst>
              </a:rPr>
              <a:t>APPLICATIONS</a:t>
            </a:r>
            <a:endParaRPr lang="en-US" sz="4400" dirty="0">
              <a:solidFill>
                <a:schemeClr val="tx2">
                  <a:lumMod val="75000"/>
                </a:schemeClr>
              </a:solidFill>
              <a:effectLst>
                <a:outerShdw blurRad="38100" dist="38100" dir="2700000" algn="tl">
                  <a:srgbClr val="000000">
                    <a:alpha val="43137"/>
                  </a:srgbClr>
                </a:outerShdw>
                <a:reflection blurRad="6350" stA="55000" endA="50" endPos="85000" dist="29997" dir="5400000" sy="-100000" algn="bl" rotWithShape="0"/>
              </a:effectLst>
            </a:endParaRPr>
          </a:p>
        </p:txBody>
      </p:sp>
      <p:pic>
        <p:nvPicPr>
          <p:cNvPr id="8" name="Content Placeholder 7"/>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83125" y="169606"/>
            <a:ext cx="8762999" cy="6535994"/>
          </a:xfrm>
        </p:spPr>
      </p:pic>
      <p:sp>
        <p:nvSpPr>
          <p:cNvPr id="10" name="Rectangle 9"/>
          <p:cNvSpPr/>
          <p:nvPr/>
        </p:nvSpPr>
        <p:spPr>
          <a:xfrm>
            <a:off x="2438400" y="4415879"/>
            <a:ext cx="6177012" cy="769441"/>
          </a:xfrm>
          <a:prstGeom prst="rect">
            <a:avLst/>
          </a:prstGeom>
        </p:spPr>
        <p:txBody>
          <a:bodyPr wrap="none">
            <a:spAutoFit/>
          </a:bodyPr>
          <a:lstStyle/>
          <a:p>
            <a:r>
              <a:rPr lang="en-US" altLang="en-US" sz="4400" b="1" dirty="0" smtClean="0">
                <a:effectLst>
                  <a:outerShdw blurRad="38100" dist="38100" dir="2700000" algn="tl">
                    <a:srgbClr val="000000">
                      <a:alpha val="43137"/>
                    </a:srgbClr>
                  </a:outerShdw>
                  <a:reflection blurRad="6350" stA="82000" endPos="85000" dist="29997" dir="5400000" sy="-100000" algn="bl" rotWithShape="0"/>
                </a:effectLst>
              </a:rPr>
              <a:t>APPROVAL CRITERIA</a:t>
            </a:r>
            <a:endParaRPr lang="en-US" sz="4400" dirty="0">
              <a:effectLst>
                <a:outerShdw blurRad="38100" dist="38100" dir="2700000" algn="tl">
                  <a:srgbClr val="000000">
                    <a:alpha val="43137"/>
                  </a:srgbClr>
                </a:outerShdw>
                <a:reflection blurRad="6350" stA="82000" endPos="85000" dist="29997" dir="5400000" sy="-100000" algn="bl" rotWithShape="0"/>
              </a:effectLst>
            </a:endParaRPr>
          </a:p>
        </p:txBody>
      </p:sp>
    </p:spTree>
    <p:extLst>
      <p:ext uri="{BB962C8B-B14F-4D97-AF65-F5344CB8AC3E}">
        <p14:creationId xmlns:p14="http://schemas.microsoft.com/office/powerpoint/2010/main" val="748203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a:t>
            </a:r>
          </a:p>
          <a:p>
            <a:pPr marL="0" indent="0" eaLnBrk="1" hangingPunct="1">
              <a:buNone/>
            </a:pPr>
            <a:r>
              <a:rPr lang="en-US" altLang="en-US" sz="2400" b="1" i="1" dirty="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latin typeface="+mj-lt"/>
              </a:rPr>
              <a:t>The Standard by which the State Engineer evaluates applications seeking approval is the “</a:t>
            </a:r>
            <a:r>
              <a:rPr lang="en-US" altLang="en-US" sz="2400" b="1" i="1" u="sng" dirty="0" smtClean="0">
                <a:solidFill>
                  <a:schemeClr val="tx2"/>
                </a:solidFill>
                <a:latin typeface="+mj-lt"/>
              </a:rPr>
              <a:t>reason to believe standard</a:t>
            </a:r>
            <a:r>
              <a:rPr lang="en-US" altLang="en-US" sz="2400" b="1" i="1" dirty="0" smtClean="0">
                <a:solidFill>
                  <a:schemeClr val="tx2"/>
                </a:solidFill>
                <a:latin typeface="+mj-lt"/>
              </a:rPr>
              <a:t>” outlined in Searle v. Milburn Irrigation Co, (2006)</a:t>
            </a:r>
          </a:p>
          <a:p>
            <a:pPr marL="0" indent="0" eaLnBrk="1" hangingPunct="1">
              <a:buNone/>
            </a:pPr>
            <a:endParaRPr lang="en-US" altLang="en-US" sz="1200" b="1" i="1" dirty="0" smtClean="0">
              <a:solidFill>
                <a:schemeClr val="tx2"/>
              </a:solidFill>
              <a:latin typeface="+mj-lt"/>
            </a:endParaRPr>
          </a:p>
          <a:p>
            <a:pPr marL="0" indent="0" eaLnBrk="1" hangingPunct="1">
              <a:buNone/>
            </a:pPr>
            <a:endParaRPr lang="en-US" altLang="en-US" sz="1200" b="1" i="1" dirty="0">
              <a:solidFill>
                <a:schemeClr val="tx2"/>
              </a:solidFill>
              <a:latin typeface="+mj-lt"/>
            </a:endParaRPr>
          </a:p>
          <a:p>
            <a:pPr marL="688975" indent="0" eaLnBrk="1" hangingPunct="1">
              <a:buNone/>
              <a:tabLst>
                <a:tab pos="6567488" algn="l"/>
              </a:tabLst>
            </a:pPr>
            <a:r>
              <a:rPr lang="en-US" altLang="en-US" sz="2400" b="1" i="1" dirty="0" smtClean="0">
                <a:solidFill>
                  <a:schemeClr val="tx2"/>
                </a:solidFill>
                <a:latin typeface="+mj-lt"/>
              </a:rPr>
              <a:t>“placing a fairly </a:t>
            </a:r>
            <a:r>
              <a:rPr lang="en-US" altLang="en-US" sz="2400" b="1" i="1" u="sng" dirty="0" smtClean="0">
                <a:solidFill>
                  <a:schemeClr val="tx2"/>
                </a:solidFill>
                <a:effectLst>
                  <a:outerShdw blurRad="38100" dist="38100" dir="2700000" algn="tl">
                    <a:srgbClr val="000000">
                      <a:alpha val="43137"/>
                    </a:srgbClr>
                  </a:outerShdw>
                </a:effectLst>
                <a:latin typeface="+mj-lt"/>
              </a:rPr>
              <a:t>low burden</a:t>
            </a:r>
            <a:r>
              <a:rPr lang="en-US" altLang="en-US" sz="2400" b="1" i="1" dirty="0" smtClean="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latin typeface="+mj-lt"/>
              </a:rPr>
              <a:t>on a party seeking approval”</a:t>
            </a:r>
            <a:endParaRPr lang="en-US" altLang="en-US" sz="2200" b="1" i="1" dirty="0" smtClean="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spTree>
    <p:extLst>
      <p:ext uri="{BB962C8B-B14F-4D97-AF65-F5344CB8AC3E}">
        <p14:creationId xmlns:p14="http://schemas.microsoft.com/office/powerpoint/2010/main" val="286862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Utah Code Ann. </a:t>
            </a:r>
            <a:r>
              <a:rPr lang="en-US" sz="2400" b="1" i="1" dirty="0" smtClean="0">
                <a:solidFill>
                  <a:schemeClr val="tx2"/>
                </a:solidFill>
                <a:effectLst>
                  <a:outerShdw blurRad="38100" dist="38100" dir="2700000" algn="tl">
                    <a:srgbClr val="000000">
                      <a:alpha val="43137"/>
                    </a:srgbClr>
                  </a:outerShdw>
                </a:effectLst>
                <a:latin typeface="+mj-lt"/>
              </a:rPr>
              <a:t>§73-3-8</a:t>
            </a:r>
            <a:endParaRPr lang="en-US" sz="2400" b="1" dirty="0">
              <a:solidFill>
                <a:schemeClr val="tx2"/>
              </a:solidFill>
              <a:effectLst>
                <a:outerShdw blurRad="38100" dist="38100" dir="2700000" algn="tl">
                  <a:srgbClr val="000000">
                    <a:alpha val="43137"/>
                  </a:srgbClr>
                </a:outerShdw>
              </a:effectLst>
              <a:latin typeface="+mj-lt"/>
            </a:endParaRP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a:t>
            </a:r>
          </a:p>
          <a:p>
            <a:pPr marL="0" indent="0" eaLnBrk="1" hangingPunct="1">
              <a:buNone/>
            </a:pPr>
            <a:r>
              <a:rPr lang="en-US" altLang="en-US" sz="2400" b="1" i="1" dirty="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effectLst>
                  <a:outerShdw blurRad="38100" dist="38100" dir="2700000" algn="tl">
                    <a:srgbClr val="000000">
                      <a:alpha val="43137"/>
                    </a:srgbClr>
                  </a:outerShdw>
                </a:effectLst>
                <a:latin typeface="+mj-lt"/>
              </a:rPr>
              <a:t> </a:t>
            </a:r>
            <a:r>
              <a:rPr lang="en-US" altLang="en-US" sz="2400" b="1" i="1" dirty="0" smtClean="0">
                <a:solidFill>
                  <a:schemeClr val="tx2"/>
                </a:solidFill>
                <a:latin typeface="+mj-lt"/>
              </a:rPr>
              <a:t>(1)(a) It shall be the </a:t>
            </a:r>
            <a:r>
              <a:rPr lang="en-US" altLang="en-US" sz="2400" b="1" i="1" u="sng" dirty="0" smtClean="0">
                <a:solidFill>
                  <a:schemeClr val="tx2"/>
                </a:solidFill>
                <a:effectLst>
                  <a:outerShdw blurRad="38100" dist="38100" dir="2700000" algn="tl">
                    <a:srgbClr val="000000">
                      <a:alpha val="43137"/>
                    </a:srgbClr>
                  </a:outerShdw>
                </a:effectLst>
                <a:latin typeface="+mj-lt"/>
              </a:rPr>
              <a:t>duty of the State Engineer to approve </a:t>
            </a:r>
            <a:r>
              <a:rPr lang="en-US" altLang="en-US" sz="2400" b="1" i="1" dirty="0" smtClean="0">
                <a:solidFill>
                  <a:schemeClr val="tx2"/>
                </a:solidFill>
                <a:latin typeface="+mj-lt"/>
              </a:rPr>
              <a:t>an application if there is reason to believe:	</a:t>
            </a:r>
          </a:p>
          <a:p>
            <a:pPr marL="0" indent="0" eaLnBrk="1" hangingPunct="1">
              <a:buNone/>
            </a:pPr>
            <a:endParaRPr lang="en-US" altLang="en-US" sz="2400" b="1" i="1" dirty="0" smtClean="0">
              <a:solidFill>
                <a:schemeClr val="tx2"/>
              </a:solidFill>
              <a:latin typeface="+mj-lt"/>
            </a:endParaRPr>
          </a:p>
          <a:p>
            <a:pPr marL="0" indent="0" eaLnBrk="1" hangingPunct="1">
              <a:buNone/>
            </a:pPr>
            <a:r>
              <a:rPr lang="en-US" altLang="en-US" sz="2400" b="1" i="1" dirty="0" smtClean="0">
                <a:solidFill>
                  <a:schemeClr val="tx2"/>
                </a:solidFill>
                <a:latin typeface="+mj-lt"/>
              </a:rPr>
              <a:t>	</a:t>
            </a:r>
            <a:r>
              <a:rPr lang="en-US" altLang="en-US" sz="2200" b="1" i="1" dirty="0" smtClean="0">
                <a:solidFill>
                  <a:schemeClr val="tx2"/>
                </a:solidFill>
                <a:latin typeface="+mj-lt"/>
              </a:rPr>
              <a:t>(</a:t>
            </a:r>
            <a:r>
              <a:rPr lang="en-US" altLang="en-US" sz="2200" b="1" i="1" dirty="0" err="1" smtClean="0">
                <a:solidFill>
                  <a:schemeClr val="tx2"/>
                </a:solidFill>
                <a:latin typeface="+mj-lt"/>
              </a:rPr>
              <a:t>i</a:t>
            </a:r>
            <a:r>
              <a:rPr lang="en-US" altLang="en-US" sz="2200" b="1" i="1" dirty="0" smtClean="0">
                <a:solidFill>
                  <a:schemeClr val="tx2"/>
                </a:solidFill>
                <a:latin typeface="+mj-lt"/>
              </a:rPr>
              <a:t>)  for an application to appropriate, </a:t>
            </a:r>
          </a:p>
          <a:p>
            <a:pPr marL="0" indent="0" eaLnBrk="1" hangingPunct="1">
              <a:buNone/>
            </a:pPr>
            <a:r>
              <a:rPr lang="en-US" altLang="en-US" sz="2200" b="1" i="1" dirty="0">
                <a:solidFill>
                  <a:schemeClr val="tx2"/>
                </a:solidFill>
                <a:latin typeface="+mj-lt"/>
              </a:rPr>
              <a:t> </a:t>
            </a:r>
            <a:r>
              <a:rPr lang="en-US" altLang="en-US" sz="2200" b="1" i="1" dirty="0" smtClean="0">
                <a:solidFill>
                  <a:schemeClr val="tx2"/>
                </a:solidFill>
                <a:latin typeface="+mj-lt"/>
              </a:rPr>
              <a:t>                   there is </a:t>
            </a:r>
            <a:r>
              <a:rPr lang="en-US" altLang="en-US" sz="2200" b="1" i="1" u="sng" dirty="0" smtClean="0">
                <a:solidFill>
                  <a:schemeClr val="tx2"/>
                </a:solidFill>
                <a:latin typeface="+mj-lt"/>
              </a:rPr>
              <a:t>unappropriated water in the proposed source</a:t>
            </a:r>
            <a:r>
              <a:rPr lang="en-US" altLang="en-US" sz="2200" b="1" i="1" dirty="0" smtClean="0">
                <a:solidFill>
                  <a:schemeClr val="tx2"/>
                </a:solidFill>
                <a:latin typeface="+mj-lt"/>
              </a:rPr>
              <a: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804" y="5029200"/>
            <a:ext cx="7419975" cy="1371600"/>
          </a:xfrm>
          <a:prstGeom prst="rect">
            <a:avLst/>
          </a:prstGeom>
        </p:spPr>
      </p:pic>
    </p:spTree>
    <p:extLst>
      <p:ext uri="{BB962C8B-B14F-4D97-AF65-F5344CB8AC3E}">
        <p14:creationId xmlns:p14="http://schemas.microsoft.com/office/powerpoint/2010/main" val="31829458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Utah Code Ann. </a:t>
            </a:r>
            <a:r>
              <a:rPr lang="en-US" sz="2400" b="1" i="1" dirty="0" smtClean="0">
                <a:solidFill>
                  <a:schemeClr val="tx2"/>
                </a:solidFill>
                <a:effectLst>
                  <a:outerShdw blurRad="38100" dist="38100" dir="2700000" algn="tl">
                    <a:srgbClr val="000000">
                      <a:alpha val="43137"/>
                    </a:srgbClr>
                  </a:outerShdw>
                </a:effectLst>
                <a:latin typeface="+mj-lt"/>
              </a:rPr>
              <a:t>§73-3-8</a:t>
            </a:r>
            <a:endParaRPr lang="en-US" sz="2400" b="1" dirty="0">
              <a:solidFill>
                <a:schemeClr val="tx2"/>
              </a:solidFill>
              <a:effectLst>
                <a:outerShdw blurRad="38100" dist="38100" dir="2700000" algn="tl">
                  <a:srgbClr val="000000">
                    <a:alpha val="43137"/>
                  </a:srgbClr>
                </a:outerShdw>
              </a:effectLst>
              <a:latin typeface="+mj-lt"/>
            </a:endParaRPr>
          </a:p>
          <a:p>
            <a:pPr marL="0" indent="0" eaLnBrk="1" hangingPunct="1">
              <a:buNone/>
            </a:pPr>
            <a:endParaRPr lang="en-US" altLang="en-US" sz="2400" b="1" i="1" dirty="0" smtClean="0">
              <a:solidFill>
                <a:schemeClr val="tx2"/>
              </a:solidFill>
              <a:latin typeface="+mj-lt"/>
            </a:endParaRPr>
          </a:p>
          <a:p>
            <a:pPr marL="0" indent="0" eaLnBrk="1" hangingPunct="1">
              <a:buNone/>
            </a:pPr>
            <a:r>
              <a:rPr lang="en-US" altLang="en-US" sz="2400" b="1" i="1" dirty="0" smtClean="0">
                <a:solidFill>
                  <a:schemeClr val="tx2"/>
                </a:solidFill>
                <a:latin typeface="+mj-lt"/>
              </a:rPr>
              <a:t>	</a:t>
            </a:r>
            <a:r>
              <a:rPr lang="en-US" altLang="en-US" sz="2200" b="1" i="1" dirty="0" smtClean="0">
                <a:solidFill>
                  <a:schemeClr val="tx2"/>
                </a:solidFill>
                <a:latin typeface="+mj-lt"/>
              </a:rPr>
              <a:t>(</a:t>
            </a:r>
            <a:r>
              <a:rPr lang="en-US" altLang="en-US" sz="2200" b="1" i="1" dirty="0" err="1" smtClean="0">
                <a:solidFill>
                  <a:schemeClr val="tx2"/>
                </a:solidFill>
                <a:latin typeface="+mj-lt"/>
              </a:rPr>
              <a:t>i</a:t>
            </a:r>
            <a:r>
              <a:rPr lang="en-US" altLang="en-US" sz="2200" b="1" i="1" dirty="0" smtClean="0">
                <a:solidFill>
                  <a:schemeClr val="tx2"/>
                </a:solidFill>
                <a:latin typeface="+mj-lt"/>
              </a:rPr>
              <a:t>)  for an application to appropriate…</a:t>
            </a:r>
          </a:p>
          <a:p>
            <a:pPr marL="0" indent="0" eaLnBrk="1" hangingPunct="1">
              <a:buNone/>
            </a:pPr>
            <a:r>
              <a:rPr lang="en-US" altLang="en-US" sz="2200" b="1" i="1" dirty="0" smtClean="0">
                <a:solidFill>
                  <a:schemeClr val="tx2"/>
                </a:solidFill>
                <a:latin typeface="+mj-lt"/>
              </a:rPr>
              <a:t>                        </a:t>
            </a:r>
            <a:r>
              <a:rPr lang="en-US" altLang="en-US" sz="2200" b="1" i="1" u="sng" dirty="0" smtClean="0">
                <a:solidFill>
                  <a:schemeClr val="tx2"/>
                </a:solidFill>
                <a:latin typeface="+mj-lt"/>
              </a:rPr>
              <a:t>unappropriated water in the proposed source</a:t>
            </a:r>
            <a:r>
              <a:rPr lang="en-US" altLang="en-US" sz="2200" b="1" i="1" dirty="0" smtClean="0">
                <a:solidFill>
                  <a:schemeClr val="tx2"/>
                </a:solidFill>
                <a:latin typeface="+mj-lt"/>
              </a:rPr>
              <a:t>;</a:t>
            </a:r>
          </a:p>
          <a:p>
            <a:pPr marL="0" indent="0" eaLnBrk="1" hangingPunct="1">
              <a:buNone/>
            </a:pPr>
            <a:endParaRPr lang="en-US" altLang="en-US" sz="2200" b="1" i="1" dirty="0">
              <a:solidFill>
                <a:schemeClr val="tx2"/>
              </a:solidFill>
              <a:latin typeface="+mj-lt"/>
            </a:endParaRPr>
          </a:p>
          <a:p>
            <a:pPr marL="0" indent="0" eaLnBrk="1" hangingPunct="1">
              <a:buNone/>
            </a:pPr>
            <a:r>
              <a:rPr lang="en-US" altLang="en-US" sz="2200" b="1" i="1" u="sng" dirty="0" smtClean="0">
                <a:solidFill>
                  <a:schemeClr val="tx2"/>
                </a:solidFill>
                <a:latin typeface="+mj-lt"/>
              </a:rPr>
              <a:t>Sowards v Meagher (1910)</a:t>
            </a:r>
          </a:p>
          <a:p>
            <a:pPr marL="914400" indent="-914400" eaLnBrk="1" hangingPunct="1">
              <a:buNone/>
            </a:pPr>
            <a:r>
              <a:rPr lang="en-US" altLang="en-US" sz="2200" b="1" i="1" dirty="0" smtClean="0">
                <a:solidFill>
                  <a:schemeClr val="tx2"/>
                </a:solidFill>
                <a:latin typeface="+mj-lt"/>
              </a:rPr>
              <a:t>	“…until the </a:t>
            </a:r>
            <a:r>
              <a:rPr lang="en-US" altLang="en-US" sz="2200" b="1" i="1" dirty="0" smtClean="0">
                <a:solidFill>
                  <a:schemeClr val="tx2"/>
                </a:solidFill>
                <a:effectLst>
                  <a:outerShdw blurRad="38100" dist="38100" dir="2700000" algn="tl">
                    <a:srgbClr val="000000">
                      <a:alpha val="43137"/>
                    </a:srgbClr>
                  </a:outerShdw>
                </a:effectLst>
                <a:latin typeface="+mj-lt"/>
              </a:rPr>
              <a:t>actual application of the water is made for a beneficial purpose,</a:t>
            </a:r>
            <a:r>
              <a:rPr lang="en-US" altLang="en-US" sz="2200" b="1" i="1" dirty="0" smtClean="0">
                <a:solidFill>
                  <a:schemeClr val="tx2"/>
                </a:solidFill>
                <a:latin typeface="+mj-lt"/>
              </a:rPr>
              <a:t> no valid appropriation has been effected.”</a:t>
            </a:r>
            <a:endParaRPr lang="en-US" altLang="en-US" sz="2200" b="1" i="1" dirty="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1600200"/>
            <a:ext cx="2158861" cy="990600"/>
          </a:xfrm>
          <a:prstGeom prst="rect">
            <a:avLst/>
          </a:prstGeom>
        </p:spPr>
      </p:pic>
    </p:spTree>
    <p:extLst>
      <p:ext uri="{BB962C8B-B14F-4D97-AF65-F5344CB8AC3E}">
        <p14:creationId xmlns:p14="http://schemas.microsoft.com/office/powerpoint/2010/main" val="42021629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Content Placeholder 2"/>
          <p:cNvSpPr>
            <a:spLocks noGrp="1"/>
          </p:cNvSpPr>
          <p:nvPr>
            <p:ph idx="1"/>
          </p:nvPr>
        </p:nvSpPr>
        <p:spPr>
          <a:xfrm>
            <a:off x="457200" y="1295400"/>
            <a:ext cx="8229600" cy="4830763"/>
          </a:xfrm>
        </p:spPr>
        <p:txBody>
          <a:bodyPr/>
          <a:lstStyle/>
          <a:p>
            <a:pPr marL="0" indent="0" eaLnBrk="1" hangingPunct="1">
              <a:buNone/>
            </a:pPr>
            <a:r>
              <a:rPr lang="en-US" altLang="en-US" sz="4400" b="1" dirty="0" smtClean="0">
                <a:solidFill>
                  <a:schemeClr val="tx2"/>
                </a:solidFill>
                <a:effectLst>
                  <a:outerShdw blurRad="38100" dist="38100" dir="2700000" algn="tl">
                    <a:srgbClr val="000000">
                      <a:alpha val="43137"/>
                    </a:srgbClr>
                  </a:outerShdw>
                </a:effectLst>
                <a:latin typeface="+mj-lt"/>
              </a:rPr>
              <a:t>APPROVAL CRITERIA:</a:t>
            </a:r>
          </a:p>
          <a:p>
            <a:pPr marL="0" indent="0" eaLnBrk="1" hangingPunct="1">
              <a:buNone/>
            </a:pPr>
            <a:r>
              <a:rPr lang="en-US" altLang="en-US" sz="2400" b="1" i="1" dirty="0" smtClean="0">
                <a:solidFill>
                  <a:schemeClr val="tx2"/>
                </a:solidFill>
                <a:effectLst>
                  <a:outerShdw blurRad="38100" dist="38100" dir="2700000" algn="tl">
                    <a:srgbClr val="000000">
                      <a:alpha val="43137"/>
                    </a:srgbClr>
                  </a:outerShdw>
                </a:effectLst>
                <a:latin typeface="+mj-lt"/>
              </a:rPr>
              <a:t>	Utah Code Ann. </a:t>
            </a:r>
            <a:r>
              <a:rPr lang="en-US" sz="2400" b="1" i="1" dirty="0" smtClean="0">
                <a:solidFill>
                  <a:schemeClr val="tx2"/>
                </a:solidFill>
                <a:effectLst>
                  <a:outerShdw blurRad="38100" dist="38100" dir="2700000" algn="tl">
                    <a:srgbClr val="000000">
                      <a:alpha val="43137"/>
                    </a:srgbClr>
                  </a:outerShdw>
                </a:effectLst>
                <a:latin typeface="+mj-lt"/>
              </a:rPr>
              <a:t>§73-3-8</a:t>
            </a:r>
            <a:endParaRPr lang="en-US" sz="2400" b="1" dirty="0">
              <a:solidFill>
                <a:schemeClr val="tx2"/>
              </a:solidFill>
              <a:effectLst>
                <a:outerShdw blurRad="38100" dist="38100" dir="2700000" algn="tl">
                  <a:srgbClr val="000000">
                    <a:alpha val="43137"/>
                  </a:srgbClr>
                </a:outerShdw>
              </a:effectLst>
              <a:latin typeface="+mj-lt"/>
            </a:endParaRPr>
          </a:p>
          <a:p>
            <a:pPr marL="0" indent="0" eaLnBrk="1" hangingPunct="1">
              <a:buNone/>
            </a:pPr>
            <a:r>
              <a:rPr lang="en-US" altLang="en-US" sz="2400" b="1" i="1" dirty="0">
                <a:solidFill>
                  <a:schemeClr val="tx2"/>
                </a:solidFill>
                <a:latin typeface="+mj-lt"/>
              </a:rPr>
              <a:t> </a:t>
            </a:r>
            <a:r>
              <a:rPr lang="en-US" altLang="en-US" sz="2400" b="1" i="1" dirty="0" smtClean="0">
                <a:solidFill>
                  <a:schemeClr val="tx2"/>
                </a:solidFill>
                <a:latin typeface="+mj-lt"/>
              </a:rPr>
              <a:t>   </a:t>
            </a:r>
          </a:p>
          <a:p>
            <a:pPr marL="0" indent="0" eaLnBrk="1" hangingPunct="1">
              <a:buNone/>
            </a:pPr>
            <a:r>
              <a:rPr lang="en-US" altLang="en-US" sz="2400" b="1" i="1" dirty="0">
                <a:solidFill>
                  <a:schemeClr val="tx2"/>
                </a:solidFill>
                <a:latin typeface="+mj-lt"/>
              </a:rPr>
              <a:t> </a:t>
            </a:r>
            <a:r>
              <a:rPr lang="en-US" altLang="en-US" sz="2400" b="1" i="1" dirty="0" smtClean="0">
                <a:solidFill>
                  <a:schemeClr val="tx2"/>
                </a:solidFill>
                <a:latin typeface="+mj-lt"/>
              </a:rPr>
              <a:t>         </a:t>
            </a:r>
            <a:r>
              <a:rPr lang="en-US" altLang="en-US" sz="2200" b="1" i="1" dirty="0" smtClean="0">
                <a:solidFill>
                  <a:schemeClr val="tx2"/>
                </a:solidFill>
                <a:latin typeface="+mj-lt"/>
              </a:rPr>
              <a:t>(</a:t>
            </a:r>
            <a:r>
              <a:rPr lang="en-US" altLang="en-US" sz="2200" b="1" i="1" dirty="0" err="1" smtClean="0">
                <a:solidFill>
                  <a:schemeClr val="tx2"/>
                </a:solidFill>
                <a:latin typeface="+mj-lt"/>
              </a:rPr>
              <a:t>i</a:t>
            </a:r>
            <a:r>
              <a:rPr lang="en-US" altLang="en-US" sz="2200" b="1" i="1" dirty="0" smtClean="0">
                <a:solidFill>
                  <a:schemeClr val="tx2"/>
                </a:solidFill>
                <a:latin typeface="+mj-lt"/>
              </a:rPr>
              <a:t>)  for an application to</a:t>
            </a:r>
          </a:p>
          <a:p>
            <a:pPr marL="0" indent="0" eaLnBrk="1" hangingPunct="1">
              <a:buNone/>
            </a:pPr>
            <a:r>
              <a:rPr lang="en-US" altLang="en-US" sz="2200" b="1" i="1" dirty="0" smtClean="0">
                <a:solidFill>
                  <a:schemeClr val="tx2"/>
                </a:solidFill>
                <a:latin typeface="+mj-lt"/>
              </a:rPr>
              <a:t>                   appropriate…</a:t>
            </a:r>
          </a:p>
          <a:p>
            <a:pPr marL="0" indent="0" eaLnBrk="1" hangingPunct="1">
              <a:buNone/>
            </a:pPr>
            <a:r>
              <a:rPr lang="en-US" altLang="en-US" sz="2200" b="1" i="1" dirty="0" smtClean="0">
                <a:solidFill>
                  <a:schemeClr val="tx2"/>
                </a:solidFill>
                <a:latin typeface="+mj-lt"/>
              </a:rPr>
              <a:t>                     </a:t>
            </a:r>
            <a:r>
              <a:rPr lang="en-US" altLang="en-US" sz="2200" b="1" i="1" u="sng" dirty="0" smtClean="0">
                <a:solidFill>
                  <a:schemeClr val="tx2"/>
                </a:solidFill>
                <a:latin typeface="+mj-lt"/>
              </a:rPr>
              <a:t>unappropriated water </a:t>
            </a:r>
          </a:p>
          <a:p>
            <a:pPr marL="0" indent="0" eaLnBrk="1" hangingPunct="1">
              <a:buNone/>
            </a:pPr>
            <a:r>
              <a:rPr lang="en-US" altLang="en-US" sz="2200" b="1" i="1" dirty="0">
                <a:solidFill>
                  <a:schemeClr val="tx2"/>
                </a:solidFill>
                <a:latin typeface="+mj-lt"/>
              </a:rPr>
              <a:t>	</a:t>
            </a:r>
            <a:r>
              <a:rPr lang="en-US" altLang="en-US" sz="2200" b="1" i="1" dirty="0" smtClean="0">
                <a:solidFill>
                  <a:schemeClr val="tx2"/>
                </a:solidFill>
                <a:latin typeface="+mj-lt"/>
              </a:rPr>
              <a:t>         </a:t>
            </a:r>
            <a:r>
              <a:rPr lang="en-US" altLang="en-US" sz="2200" b="1" i="1" u="sng" dirty="0" smtClean="0">
                <a:solidFill>
                  <a:schemeClr val="tx2"/>
                </a:solidFill>
                <a:latin typeface="+mj-lt"/>
              </a:rPr>
              <a:t>in the proposed source</a:t>
            </a:r>
            <a:r>
              <a:rPr lang="en-US" altLang="en-US" sz="2200" b="1" i="1" dirty="0" smtClean="0">
                <a:solidFill>
                  <a:schemeClr val="tx2"/>
                </a:solidFill>
                <a:latin typeface="+mj-lt"/>
              </a:rPr>
              <a:t>;</a:t>
            </a:r>
          </a:p>
          <a:p>
            <a:pPr marL="0" indent="0" eaLnBrk="1" hangingPunct="1">
              <a:buNone/>
            </a:pPr>
            <a:endParaRPr lang="en-US" altLang="en-US" sz="2200" b="1" i="1" dirty="0">
              <a:solidFill>
                <a:schemeClr val="tx2"/>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26" y="169606"/>
            <a:ext cx="8762999" cy="83328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1600200"/>
            <a:ext cx="2158861" cy="9906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6800" y="2730478"/>
            <a:ext cx="2950176" cy="3816862"/>
          </a:xfrm>
          <a:prstGeom prst="rect">
            <a:avLst/>
          </a:prstGeom>
        </p:spPr>
      </p:pic>
    </p:spTree>
    <p:extLst>
      <p:ext uri="{BB962C8B-B14F-4D97-AF65-F5344CB8AC3E}">
        <p14:creationId xmlns:p14="http://schemas.microsoft.com/office/powerpoint/2010/main" val="16907287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13548</TotalTime>
  <Words>561</Words>
  <Application>Microsoft Office PowerPoint</Application>
  <PresentationFormat>On-screen Show (4:3)</PresentationFormat>
  <Paragraphs>321</Paragraphs>
  <Slides>42</Slides>
  <Notes>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Natural Resources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JOLDS</dc:creator>
  <cp:lastModifiedBy>Teresa Wilhelmsen</cp:lastModifiedBy>
  <cp:revision>319</cp:revision>
  <cp:lastPrinted>2017-03-14T22:15:56Z</cp:lastPrinted>
  <dcterms:created xsi:type="dcterms:W3CDTF">2004-06-09T23:03:56Z</dcterms:created>
  <dcterms:modified xsi:type="dcterms:W3CDTF">2018-04-09T18:13:32Z</dcterms:modified>
</cp:coreProperties>
</file>