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70" r:id="rId2"/>
    <p:sldId id="294" r:id="rId3"/>
    <p:sldId id="29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93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008000"/>
    <a:srgbClr val="009900"/>
    <a:srgbClr val="CC0000"/>
    <a:srgbClr val="FFFF00"/>
    <a:srgbClr val="66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8" autoAdjust="0"/>
    <p:restoredTop sz="94581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3A8405A5-D478-486D-94C6-A86CBBCED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76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8591-8B09-4146-A6AE-1C3E97919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19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EBE84-9752-4674-B963-F9580D17A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5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F897E-7890-4A44-9D8E-A9C2FABA2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7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86C-9781-4A61-A54F-BE18EE887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73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CEF-F3ED-4720-87B2-0239EA7C8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2DDEF-08A3-4943-8F35-A5FBC90B7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AC28C-E253-493C-BD10-6B6248A4C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9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2A499-36EB-4390-8B10-C957DA51C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61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7BDB-E790-4F10-ACBF-D4EC27EA0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CE75-A997-416F-9C48-ABDBE21D2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D5122-CC8C-464E-B19B-3137377C9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4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C36D98F-E3B8-4BFD-8562-0D424E982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762000" y="206375"/>
            <a:ext cx="800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</a:rPr>
              <a:t>Utah Division of Water Rights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4108229" y="5911987"/>
            <a:ext cx="1847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577263" y="6035813"/>
            <a:ext cx="19720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Times New Roman" pitchFamily="18" charset="0"/>
              </a:rPr>
              <a:t>June 21, 2004</a:t>
            </a:r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7"/>
          <p:cNvSpPr txBox="1">
            <a:spLocks/>
          </p:cNvSpPr>
          <p:nvPr/>
        </p:nvSpPr>
        <p:spPr bwMode="auto">
          <a:xfrm>
            <a:off x="609600" y="4267200"/>
            <a:ext cx="8534400" cy="320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Overview/Review—April </a:t>
            </a:r>
            <a:r>
              <a:rPr lang="en-US" altLang="en-US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2018</a:t>
            </a:r>
            <a:r>
              <a:rPr lang="en-US" altLang="en-US" sz="3600" b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          </a:t>
            </a:r>
            <a:endParaRPr lang="en-US" altLang="en-US" sz="3600" b="1" dirty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100" dirty="0" smtClean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Boyd Clayton</a:t>
            </a:r>
            <a:endParaRPr lang="en-US" altLang="en-US" sz="2400" dirty="0" smtClean="0">
              <a:solidFill>
                <a:srgbClr val="000000"/>
              </a:solidFill>
              <a:latin typeface="+mn-lt"/>
              <a:ea typeface="ヒラギノ角ゴ Pro W3" charset="-128"/>
              <a:sym typeface="Gill Sans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Deputy </a:t>
            </a:r>
            <a:r>
              <a:rPr lang="en-US" altLang="en-US" sz="18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State </a:t>
            </a:r>
            <a:r>
              <a:rPr lang="en-US" altLang="en-US" sz="1800" i="1" dirty="0" smtClean="0">
                <a:solidFill>
                  <a:srgbClr val="000000"/>
                </a:solidFill>
                <a:latin typeface="+mn-lt"/>
                <a:ea typeface="ヒラギノ角ゴ Pro W3" charset="-128"/>
                <a:sym typeface="Gill Sans" charset="0"/>
              </a:rPr>
              <a:t>Engineer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500" dirty="0">
              <a:solidFill>
                <a:srgbClr val="000000"/>
              </a:solidFill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4292600" y="1219200"/>
            <a:ext cx="46863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 smtClean="0">
                <a:solidFill>
                  <a:schemeClr val="tx2"/>
                </a:solidFill>
                <a:latin typeface="Times New Roman" pitchFamily="18" charset="0"/>
              </a:rPr>
              <a:t>RWAU Water Right Training</a:t>
            </a:r>
            <a:endParaRPr lang="en-US" altLang="en-US" sz="4800" b="1" dirty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21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Water Use Terms</a:t>
            </a:r>
          </a:p>
        </p:txBody>
      </p:sp>
      <p:sp>
        <p:nvSpPr>
          <p:cNvPr id="81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1"/>
            <a:ext cx="7315200" cy="2590799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Duty </a:t>
            </a:r>
            <a:r>
              <a:rPr lang="en-US" sz="2800" dirty="0" smtClean="0">
                <a:solidFill>
                  <a:schemeClr val="tx2"/>
                </a:solidFill>
              </a:rPr>
              <a:t>(maximum reasonable diversion amount)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Depletion (consumptive use)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Irrigation (generally about 0.5 x duty)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Domestic with Septic waste (20 percent)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Municipal (sec. water, waste treatment, reuse)  </a:t>
            </a:r>
          </a:p>
        </p:txBody>
      </p:sp>
      <p:pic>
        <p:nvPicPr>
          <p:cNvPr id="4098" name="Picture 2" descr="G:\_WRT Photo Contests (all years)\2014 WRT Photo Contest\67. After the stor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7200"/>
                    </a14:imgEffect>
                    <a14:imgEffect>
                      <a14:saturation sat="125000"/>
                    </a14:imgEffect>
                    <a14:imgEffect>
                      <a14:brightnessContrast bright="8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7" r="12644"/>
          <a:stretch/>
        </p:blipFill>
        <p:spPr bwMode="auto">
          <a:xfrm>
            <a:off x="605962" y="4241723"/>
            <a:ext cx="7932076" cy="2195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78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51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Where Do Water Rights Come From?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399" y="1619864"/>
            <a:ext cx="3505201" cy="4506299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Applications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Pre-statutory use (Diligence Claim)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Decrees</a:t>
            </a:r>
          </a:p>
          <a:p>
            <a:endParaRPr lang="en-US" sz="1200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Federal Reservations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122" name="Picture 2" descr="G:\_WRT Photo Contests (all years)\2013 WRT Photo Contest\12.FremontRive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400"/>
                    </a14:imgEffect>
                    <a14:imgEffect>
                      <a14:saturation sat="110000"/>
                    </a14:imgEffect>
                    <a14:imgEffect>
                      <a14:brightnessContrast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14" b="6360"/>
          <a:stretch/>
        </p:blipFill>
        <p:spPr bwMode="auto">
          <a:xfrm>
            <a:off x="4876800" y="1592826"/>
            <a:ext cx="3543113" cy="46729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3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_WRT Photo Contests (all years)\2011 WRT Photo Contest\Water at Work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429000"/>
            <a:ext cx="7772400" cy="1362075"/>
          </a:xfrm>
        </p:spPr>
        <p:txBody>
          <a:bodyPr/>
          <a:lstStyle/>
          <a:p>
            <a:pPr algn="r"/>
            <a:r>
              <a:rPr lang="en-US" sz="3600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  <a:endParaRPr lang="en-US" sz="3600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7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_WRT Photo Contests (all years)\2015 WRT Photo Contest\2015_Winning-Photos\Staff Favoriate_Second_Causey Reservoir_Rees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6" r="16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037513" cy="32543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a Water Right and Why Do we have them?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001794" cy="533400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Riparian Rights and the West</a:t>
            </a:r>
            <a:endParaRPr lang="en-US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107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_WRT Photo Contests (all years)\2015 WRT Photo Contest\50. Brushed Up To Comb Ri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81"/>
            <a:ext cx="92202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4114800"/>
            <a:ext cx="8116887" cy="1362075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and why do water rights vary</a:t>
            </a:r>
            <a:endParaRPr lang="en-US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3900" y="2682900"/>
            <a:ext cx="7772400" cy="1500187"/>
          </a:xfrm>
        </p:spPr>
        <p:txBody>
          <a:bodyPr/>
          <a:lstStyle/>
          <a:p>
            <a:r>
              <a:rPr lang="en-US" i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Across the United States</a:t>
            </a:r>
            <a:endParaRPr lang="en-US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03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1828800"/>
            <a:ext cx="4572000" cy="4038600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/>
            </a:r>
            <a:br>
              <a:rPr lang="en-US" sz="3600" dirty="0"/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73-1-1 Water is a Public Resource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73-1-3 Rights are limited by Beneficial Use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73-1-4 Right is revocable if not used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73-1-5 Beneficial use is a public use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73-1-6,7 Riparian control </a:t>
            </a:r>
            <a:r>
              <a:rPr lang="en-US" sz="2000" dirty="0" err="1">
                <a:solidFill>
                  <a:schemeClr val="tx2"/>
                </a:solidFill>
                <a:latin typeface="+mn-lt"/>
              </a:rPr>
              <a:t>defeatable</a:t>
            </a:r>
            <a:r>
              <a:rPr lang="en-US" sz="2000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73-1-8 Duty to not waste or injure</a:t>
            </a:r>
            <a:br>
              <a:rPr lang="en-US" sz="2000" dirty="0">
                <a:solidFill>
                  <a:schemeClr val="tx2"/>
                </a:solidFill>
                <a:latin typeface="+mn-lt"/>
              </a:rPr>
            </a:br>
            <a:r>
              <a:rPr lang="en-US" sz="2000" dirty="0">
                <a:solidFill>
                  <a:schemeClr val="tx2"/>
                </a:solidFill>
                <a:latin typeface="+mn-lt"/>
              </a:rPr>
              <a:t>73-1-10 Water rights conveyable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0999"/>
            <a:ext cx="3657600" cy="6075101"/>
          </a:xfr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343400" y="990732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+mj-lt"/>
              </a:rPr>
              <a:t>Basic Principles</a:t>
            </a:r>
            <a:endParaRPr lang="en-US" sz="4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848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0" y="457200"/>
            <a:ext cx="4160949" cy="60198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When do you need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How do you get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/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How don’t you get a water right?</a:t>
            </a:r>
            <a:br>
              <a:rPr lang="en-US" sz="3600" dirty="0" smtClean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/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 smtClean="0">
                <a:solidFill>
                  <a:schemeClr val="tx2"/>
                </a:solidFill>
              </a:rPr>
              <a:t>What else might you get?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4" r="8474"/>
          <a:stretch/>
        </p:blipFill>
        <p:spPr bwMode="auto">
          <a:xfrm>
            <a:off x="4419600" y="419100"/>
            <a:ext cx="4378038" cy="6019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1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State Water Agencies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51742"/>
            <a:ext cx="4953000" cy="3958459"/>
          </a:xfrm>
        </p:spPr>
        <p:txBody>
          <a:bodyPr/>
          <a:lstStyle/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Divert and use waters of public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State Engineer 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DNR, Division of Water Rights</a:t>
            </a:r>
          </a:p>
          <a:p>
            <a:pPr lvl="1" eaLnBrk="1" hangingPunct="1"/>
            <a:endParaRPr lang="en-US" sz="10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Water </a:t>
            </a:r>
            <a:r>
              <a:rPr lang="en-US" sz="2000" u="sng" dirty="0">
                <a:solidFill>
                  <a:schemeClr val="tx2"/>
                </a:solidFill>
              </a:rPr>
              <a:t>Planning and Project Development</a:t>
            </a:r>
          </a:p>
          <a:p>
            <a:pPr lvl="1" eaLnBrk="1" hangingPunct="1"/>
            <a:r>
              <a:rPr lang="en-US" sz="2000" dirty="0">
                <a:solidFill>
                  <a:schemeClr val="tx2"/>
                </a:solidFill>
              </a:rPr>
              <a:t>Water Resources </a:t>
            </a:r>
            <a:r>
              <a:rPr lang="en-US" sz="2000" dirty="0" smtClean="0">
                <a:solidFill>
                  <a:schemeClr val="tx2"/>
                </a:solidFill>
              </a:rPr>
              <a:t>Board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 DNR</a:t>
            </a:r>
            <a:r>
              <a:rPr lang="en-US" sz="2000" dirty="0">
                <a:solidFill>
                  <a:schemeClr val="tx2"/>
                </a:solidFill>
              </a:rPr>
              <a:t>, Division of Water </a:t>
            </a:r>
            <a:r>
              <a:rPr lang="en-US" sz="2000" dirty="0" smtClean="0">
                <a:solidFill>
                  <a:schemeClr val="tx2"/>
                </a:solidFill>
              </a:rPr>
              <a:t>Resources</a:t>
            </a:r>
          </a:p>
          <a:p>
            <a:pPr lvl="1" eaLnBrk="1" hangingPunct="1"/>
            <a:endParaRPr lang="en-US" sz="1000" dirty="0">
              <a:solidFill>
                <a:schemeClr val="tx2"/>
              </a:solidFill>
            </a:endParaRPr>
          </a:p>
          <a:p>
            <a:pPr eaLnBrk="1" hangingPunct="1"/>
            <a:r>
              <a:rPr lang="en-US" sz="2000" u="sng" dirty="0" smtClean="0">
                <a:solidFill>
                  <a:schemeClr val="tx2"/>
                </a:solidFill>
              </a:rPr>
              <a:t>Control of pollutants in public waters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Water Quality Board </a:t>
            </a:r>
          </a:p>
          <a:p>
            <a:pPr lvl="1" eaLnBrk="1" hangingPunct="1"/>
            <a:r>
              <a:rPr lang="en-US" sz="2000" dirty="0" smtClean="0">
                <a:solidFill>
                  <a:schemeClr val="tx2"/>
                </a:solidFill>
              </a:rPr>
              <a:t>DEQ, Division of Water Quality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Drinking Water Safety</a:t>
            </a:r>
          </a:p>
          <a:p>
            <a:pPr lvl="1" eaLnBrk="1" hangingPunct="1"/>
            <a:r>
              <a:rPr lang="en-US" sz="1800" dirty="0" smtClean="0">
                <a:solidFill>
                  <a:schemeClr val="bg1"/>
                </a:solidFill>
              </a:rPr>
              <a:t>Drinking Water Board (DEQ, Division of Drinking Water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733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37" name="Picture 13" descr="G:\_WRT Photo Contests (all years)\2012 WRT Photo Contest\AdobeWashDa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94"/>
          <a:stretch/>
        </p:blipFill>
        <p:spPr bwMode="auto">
          <a:xfrm>
            <a:off x="5943600" y="1451742"/>
            <a:ext cx="2533057" cy="39545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268361" y="5543138"/>
            <a:ext cx="6563032" cy="965099"/>
            <a:chOff x="1268361" y="5543138"/>
            <a:chExt cx="6563032" cy="965099"/>
          </a:xfrm>
        </p:grpSpPr>
        <p:graphicFrame>
          <p:nvGraphicFramePr>
            <p:cNvPr id="2253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080922"/>
                </p:ext>
              </p:extLst>
            </p:nvPr>
          </p:nvGraphicFramePr>
          <p:xfrm>
            <a:off x="1268361" y="5568489"/>
            <a:ext cx="782638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Photo Editor Photo" r:id="rId5" imgW="2247619" imgH="2666667" progId="MSPhotoEd.3">
                    <p:embed/>
                  </p:oleObj>
                </mc:Choice>
                <mc:Fallback>
                  <p:oleObj name="Photo Editor Photo" r:id="rId5" imgW="2247619" imgH="266666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68361" y="5568489"/>
                          <a:ext cx="782638" cy="914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7961" y="5562600"/>
              <a:ext cx="2143432" cy="926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5535" y="5605533"/>
              <a:ext cx="2133600" cy="840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5543138"/>
              <a:ext cx="770129" cy="965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0764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Utah State Engineer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Appointed by Governor for 4 year term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Confirmed by Senate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Licensed Professional Engineer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Knowledge of  water issues, water laws, state water resources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en-US" sz="12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Division of Water Rights - Support Staff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SE serves as director of Division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chemeClr val="tx2"/>
                </a:solidFill>
              </a:rPr>
              <a:t>Department of Natural Resources Agency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tx2"/>
                </a:solidFill>
              </a:rPr>
              <a:t>Responsible for Water Right Administration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Serves without a board / No superior agency review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Gatekeeper to provide order and certainty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Reduces potential for conflict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Protects investments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Respect for existing rights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sz="1800" dirty="0">
                <a:solidFill>
                  <a:schemeClr val="tx2"/>
                </a:solidFill>
              </a:rPr>
              <a:t>Public waters appropriated according to policy set by legislature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2"/>
                </a:solidFill>
              </a:rPr>
              <a:t>Decisions reviewed de novo in district courts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6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2"/>
                </a:solidFill>
              </a:rPr>
              <a:t>Informal Administrative Process </a:t>
            </a:r>
            <a:r>
              <a:rPr lang="en-US" altLang="en-US" sz="2800" i="1" dirty="0" smtClean="0">
                <a:solidFill>
                  <a:schemeClr val="tx2"/>
                </a:solidFill>
              </a:rPr>
              <a:t>(Governed by UAPA)</a:t>
            </a: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6248400" cy="4572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solidFill>
                  <a:schemeClr val="tx2"/>
                </a:solidFill>
              </a:rPr>
              <a:t>Application </a:t>
            </a:r>
            <a:r>
              <a:rPr lang="en-US" altLang="en-US" sz="2400" dirty="0">
                <a:solidFill>
                  <a:schemeClr val="tx2"/>
                </a:solidFill>
              </a:rPr>
              <a:t>Filing </a:t>
            </a:r>
            <a:r>
              <a:rPr lang="en-US" altLang="en-US" sz="2400" dirty="0" smtClean="0">
                <a:solidFill>
                  <a:schemeClr val="tx2"/>
                </a:solidFill>
              </a:rPr>
              <a:t>(Request for Agency Action)</a:t>
            </a:r>
            <a:endParaRPr lang="en-US" altLang="en-US" sz="2400" dirty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Notice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Protests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Hearing (optional)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Study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Decision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Reconsideration/ de novo review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Development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Proof/Extension/Lapsing</a:t>
            </a:r>
          </a:p>
          <a:p>
            <a:pPr eaLnBrk="1" hangingPunct="1"/>
            <a:r>
              <a:rPr lang="en-US" altLang="en-US" sz="2400" dirty="0">
                <a:solidFill>
                  <a:schemeClr val="tx2"/>
                </a:solidFill>
              </a:rPr>
              <a:t>Issuance of Certificate (Vested </a:t>
            </a:r>
            <a:r>
              <a:rPr lang="en-US" altLang="en-US" sz="2400" dirty="0" smtClean="0">
                <a:solidFill>
                  <a:schemeClr val="tx2"/>
                </a:solidFill>
              </a:rPr>
              <a:t>Right)</a:t>
            </a:r>
          </a:p>
        </p:txBody>
      </p:sp>
    </p:spTree>
    <p:extLst>
      <p:ext uri="{BB962C8B-B14F-4D97-AF65-F5344CB8AC3E}">
        <p14:creationId xmlns:p14="http://schemas.microsoft.com/office/powerpoint/2010/main" val="38395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419600" y="1371600"/>
            <a:ext cx="44196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Water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Appropriation Policy</a:t>
            </a:r>
          </a:p>
          <a:p>
            <a:pPr algn="ctr"/>
            <a:r>
              <a:rPr lang="en-US" sz="3600" dirty="0" smtClean="0">
                <a:solidFill>
                  <a:schemeClr val="tx2"/>
                </a:solidFill>
                <a:latin typeface="+mj-lt"/>
              </a:rPr>
              <a:t>And Resource Studies</a:t>
            </a:r>
          </a:p>
        </p:txBody>
      </p:sp>
      <p:pic>
        <p:nvPicPr>
          <p:cNvPr id="16387" name="Picture 3" descr="gwpoli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2" y="772297"/>
            <a:ext cx="4012114" cy="531340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2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4426</TotalTime>
  <Words>315</Words>
  <Application>Microsoft Office PowerPoint</Application>
  <PresentationFormat>On-screen Show (4:3)</PresentationFormat>
  <Paragraphs>75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Photo Editor Photo</vt:lpstr>
      <vt:lpstr>PowerPoint Presentation</vt:lpstr>
      <vt:lpstr>What is a Water Right and Why Do we have them?</vt:lpstr>
      <vt:lpstr>How and why do water rights vary</vt:lpstr>
      <vt:lpstr> 73-1-1 Water is a Public Resource 73-1-3 Rights are limited by Beneficial Use 73-1-4 Right is revocable if not used 73-1-5 Beneficial use is a public use 73-1-6,7 Riparian control defeatable 73-1-8 Duty to not waste or injure 73-1-10 Water rights conveyable  </vt:lpstr>
      <vt:lpstr>When do you need a water right?  How do you get a water right?  How don’t you get a water right?  What else might you get?</vt:lpstr>
      <vt:lpstr>State Water Agencies</vt:lpstr>
      <vt:lpstr>Utah State Engineer</vt:lpstr>
      <vt:lpstr>Informal Administrative Process (Governed by UAPA)</vt:lpstr>
      <vt:lpstr>PowerPoint Presentation</vt:lpstr>
      <vt:lpstr>Water Use Terms</vt:lpstr>
      <vt:lpstr>Where Do Water Rights Come From?</vt:lpstr>
      <vt:lpstr>Questions?</vt:lpstr>
    </vt:vector>
  </TitlesOfParts>
  <Company>Natural Resources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JOLDS</dc:creator>
  <cp:lastModifiedBy>James Greer</cp:lastModifiedBy>
  <cp:revision>102</cp:revision>
  <cp:lastPrinted>2015-04-27T15:50:43Z</cp:lastPrinted>
  <dcterms:created xsi:type="dcterms:W3CDTF">2004-06-09T23:03:56Z</dcterms:created>
  <dcterms:modified xsi:type="dcterms:W3CDTF">2018-01-26T23:47:58Z</dcterms:modified>
</cp:coreProperties>
</file>