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handoutMasterIdLst>
    <p:handoutMasterId r:id="rId29"/>
  </p:handoutMasterIdLst>
  <p:sldIdLst>
    <p:sldId id="257" r:id="rId2"/>
    <p:sldId id="310" r:id="rId3"/>
    <p:sldId id="311" r:id="rId4"/>
    <p:sldId id="283" r:id="rId5"/>
    <p:sldId id="346" r:id="rId6"/>
    <p:sldId id="347" r:id="rId7"/>
    <p:sldId id="349" r:id="rId8"/>
    <p:sldId id="348" r:id="rId9"/>
    <p:sldId id="286" r:id="rId10"/>
    <p:sldId id="335" r:id="rId11"/>
    <p:sldId id="314" r:id="rId12"/>
    <p:sldId id="287" r:id="rId13"/>
    <p:sldId id="336" r:id="rId14"/>
    <p:sldId id="361" r:id="rId15"/>
    <p:sldId id="337" r:id="rId16"/>
    <p:sldId id="338" r:id="rId17"/>
    <p:sldId id="352" r:id="rId18"/>
    <p:sldId id="358" r:id="rId19"/>
    <p:sldId id="353" r:id="rId20"/>
    <p:sldId id="357" r:id="rId21"/>
    <p:sldId id="360" r:id="rId22"/>
    <p:sldId id="355" r:id="rId23"/>
    <p:sldId id="362" r:id="rId24"/>
    <p:sldId id="359" r:id="rId25"/>
    <p:sldId id="363" r:id="rId26"/>
    <p:sldId id="309" r:id="rId27"/>
  </p:sldIdLst>
  <p:sldSz cx="9144000" cy="6858000" type="screen4x3"/>
  <p:notesSz cx="6858000" cy="9144000"/>
  <p:defaultTextStyle>
    <a:defPPr>
      <a:defRPr lang="en-US"/>
    </a:defPPr>
    <a:lvl1pPr algn="l" rtl="0" fontAlgn="base">
      <a:spcBef>
        <a:spcPct val="0"/>
      </a:spcBef>
      <a:spcAft>
        <a:spcPct val="0"/>
      </a:spcAft>
      <a:defRPr sz="3200" kern="1200">
        <a:solidFill>
          <a:schemeClr val="bg1"/>
        </a:solidFill>
        <a:latin typeface="Times New Roman" pitchFamily="18" charset="0"/>
        <a:ea typeface="+mn-ea"/>
        <a:cs typeface="+mn-cs"/>
      </a:defRPr>
    </a:lvl1pPr>
    <a:lvl2pPr marL="457200" algn="l" rtl="0" fontAlgn="base">
      <a:spcBef>
        <a:spcPct val="0"/>
      </a:spcBef>
      <a:spcAft>
        <a:spcPct val="0"/>
      </a:spcAft>
      <a:defRPr sz="3200" kern="1200">
        <a:solidFill>
          <a:schemeClr val="bg1"/>
        </a:solidFill>
        <a:latin typeface="Times New Roman" pitchFamily="18" charset="0"/>
        <a:ea typeface="+mn-ea"/>
        <a:cs typeface="+mn-cs"/>
      </a:defRPr>
    </a:lvl2pPr>
    <a:lvl3pPr marL="914400" algn="l" rtl="0" fontAlgn="base">
      <a:spcBef>
        <a:spcPct val="0"/>
      </a:spcBef>
      <a:spcAft>
        <a:spcPct val="0"/>
      </a:spcAft>
      <a:defRPr sz="3200" kern="1200">
        <a:solidFill>
          <a:schemeClr val="bg1"/>
        </a:solidFill>
        <a:latin typeface="Times New Roman" pitchFamily="18" charset="0"/>
        <a:ea typeface="+mn-ea"/>
        <a:cs typeface="+mn-cs"/>
      </a:defRPr>
    </a:lvl3pPr>
    <a:lvl4pPr marL="1371600" algn="l" rtl="0" fontAlgn="base">
      <a:spcBef>
        <a:spcPct val="0"/>
      </a:spcBef>
      <a:spcAft>
        <a:spcPct val="0"/>
      </a:spcAft>
      <a:defRPr sz="3200" kern="1200">
        <a:solidFill>
          <a:schemeClr val="bg1"/>
        </a:solidFill>
        <a:latin typeface="Times New Roman" pitchFamily="18" charset="0"/>
        <a:ea typeface="+mn-ea"/>
        <a:cs typeface="+mn-cs"/>
      </a:defRPr>
    </a:lvl4pPr>
    <a:lvl5pPr marL="1828800" algn="l" rtl="0" fontAlgn="base">
      <a:spcBef>
        <a:spcPct val="0"/>
      </a:spcBef>
      <a:spcAft>
        <a:spcPct val="0"/>
      </a:spcAft>
      <a:defRPr sz="3200" kern="1200">
        <a:solidFill>
          <a:schemeClr val="bg1"/>
        </a:solidFill>
        <a:latin typeface="Times New Roman" pitchFamily="18" charset="0"/>
        <a:ea typeface="+mn-ea"/>
        <a:cs typeface="+mn-cs"/>
      </a:defRPr>
    </a:lvl5pPr>
    <a:lvl6pPr marL="2286000" algn="l" defTabSz="914400" rtl="0" eaLnBrk="1" latinLnBrk="0" hangingPunct="1">
      <a:defRPr sz="3200" kern="1200">
        <a:solidFill>
          <a:schemeClr val="bg1"/>
        </a:solidFill>
        <a:latin typeface="Times New Roman" pitchFamily="18" charset="0"/>
        <a:ea typeface="+mn-ea"/>
        <a:cs typeface="+mn-cs"/>
      </a:defRPr>
    </a:lvl6pPr>
    <a:lvl7pPr marL="2743200" algn="l" defTabSz="914400" rtl="0" eaLnBrk="1" latinLnBrk="0" hangingPunct="1">
      <a:defRPr sz="3200" kern="1200">
        <a:solidFill>
          <a:schemeClr val="bg1"/>
        </a:solidFill>
        <a:latin typeface="Times New Roman" pitchFamily="18" charset="0"/>
        <a:ea typeface="+mn-ea"/>
        <a:cs typeface="+mn-cs"/>
      </a:defRPr>
    </a:lvl7pPr>
    <a:lvl8pPr marL="3200400" algn="l" defTabSz="914400" rtl="0" eaLnBrk="1" latinLnBrk="0" hangingPunct="1">
      <a:defRPr sz="3200" kern="1200">
        <a:solidFill>
          <a:schemeClr val="bg1"/>
        </a:solidFill>
        <a:latin typeface="Times New Roman" pitchFamily="18" charset="0"/>
        <a:ea typeface="+mn-ea"/>
        <a:cs typeface="+mn-cs"/>
      </a:defRPr>
    </a:lvl8pPr>
    <a:lvl9pPr marL="3657600" algn="l" defTabSz="914400" rtl="0" eaLnBrk="1" latinLnBrk="0" hangingPunct="1">
      <a:defRPr sz="32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008000"/>
    <a:srgbClr val="009900"/>
    <a:srgbClr val="CC0000"/>
    <a:srgbClr val="FFFF00"/>
    <a:srgbClr val="6600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66514" autoAdjust="0"/>
  </p:normalViewPr>
  <p:slideViewPr>
    <p:cSldViewPr>
      <p:cViewPr>
        <p:scale>
          <a:sx n="56" d="100"/>
          <a:sy n="56" d="100"/>
        </p:scale>
        <p:origin x="-504" y="-72"/>
      </p:cViewPr>
      <p:guideLst>
        <p:guide orient="horz" pos="2160"/>
        <p:guide pos="2880"/>
      </p:guideLst>
    </p:cSldViewPr>
  </p:slideViewPr>
  <p:outlineViewPr>
    <p:cViewPr>
      <p:scale>
        <a:sx n="33" d="100"/>
        <a:sy n="33" d="100"/>
      </p:scale>
      <p:origin x="0" y="23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charset="0"/>
              </a:defRPr>
            </a:lvl1pPr>
          </a:lstStyle>
          <a:p>
            <a:pPr>
              <a:defRPr/>
            </a:pPr>
            <a:endParaRPr lang="en-US" dirty="0"/>
          </a:p>
        </p:txBody>
      </p:sp>
      <p:sp>
        <p:nvSpPr>
          <p:cNvPr id="348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charset="0"/>
              </a:defRPr>
            </a:lvl1pPr>
          </a:lstStyle>
          <a:p>
            <a:pPr>
              <a:defRPr/>
            </a:pPr>
            <a:endParaRPr lang="en-US" dirty="0"/>
          </a:p>
        </p:txBody>
      </p:sp>
      <p:sp>
        <p:nvSpPr>
          <p:cNvPr id="348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charset="0"/>
              </a:defRPr>
            </a:lvl1pPr>
          </a:lstStyle>
          <a:p>
            <a:pPr>
              <a:defRPr/>
            </a:pPr>
            <a:endParaRPr lang="en-US" dirty="0"/>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charset="0"/>
              </a:defRPr>
            </a:lvl1pPr>
          </a:lstStyle>
          <a:p>
            <a:pPr>
              <a:defRPr/>
            </a:pPr>
            <a:fld id="{3A8405A5-D478-486D-94C6-A86CBBCEDD41}" type="slidenum">
              <a:rPr lang="en-US"/>
              <a:pPr>
                <a:defRPr/>
              </a:pPr>
              <a:t>‹#›</a:t>
            </a:fld>
            <a:endParaRPr lang="en-US" dirty="0"/>
          </a:p>
        </p:txBody>
      </p:sp>
    </p:spTree>
    <p:extLst>
      <p:ext uri="{BB962C8B-B14F-4D97-AF65-F5344CB8AC3E}">
        <p14:creationId xmlns:p14="http://schemas.microsoft.com/office/powerpoint/2010/main" val="1891276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A3C5CE-7DD2-4DA0-BE10-0BDF091C7548}" type="datetimeFigureOut">
              <a:rPr lang="en-US" smtClean="0"/>
              <a:t>3/30/2018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949406-C758-451D-B51D-CFB0DAF2131B}" type="slidenum">
              <a:rPr lang="en-US" smtClean="0"/>
              <a:t>‹#›</a:t>
            </a:fld>
            <a:endParaRPr lang="en-US" dirty="0"/>
          </a:p>
        </p:txBody>
      </p:sp>
    </p:spTree>
    <p:extLst>
      <p:ext uri="{BB962C8B-B14F-4D97-AF65-F5344CB8AC3E}">
        <p14:creationId xmlns:p14="http://schemas.microsoft.com/office/powerpoint/2010/main" val="178341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going to talk about some</a:t>
            </a:r>
            <a:r>
              <a:rPr lang="en-US" baseline="0" dirty="0" smtClean="0"/>
              <a:t> advanced water rights topics.  These are topics that don’t come up on every application and only come into play in certain circumstances.</a:t>
            </a:r>
            <a:endParaRPr lang="en-US" dirty="0"/>
          </a:p>
        </p:txBody>
      </p:sp>
      <p:sp>
        <p:nvSpPr>
          <p:cNvPr id="4" name="Slide Number Placeholder 3"/>
          <p:cNvSpPr>
            <a:spLocks noGrp="1"/>
          </p:cNvSpPr>
          <p:nvPr>
            <p:ph type="sldNum" sz="quarter" idx="10"/>
          </p:nvPr>
        </p:nvSpPr>
        <p:spPr/>
        <p:txBody>
          <a:bodyPr/>
          <a:lstStyle/>
          <a:p>
            <a:fld id="{DF949406-C758-451D-B51D-CFB0DAF2131B}" type="slidenum">
              <a:rPr lang="en-US" smtClean="0"/>
              <a:t>2</a:t>
            </a:fld>
            <a:endParaRPr lang="en-US" dirty="0"/>
          </a:p>
        </p:txBody>
      </p:sp>
    </p:spTree>
    <p:extLst>
      <p:ext uri="{BB962C8B-B14F-4D97-AF65-F5344CB8AC3E}">
        <p14:creationId xmlns:p14="http://schemas.microsoft.com/office/powerpoint/2010/main" val="2743152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49406-C758-451D-B51D-CFB0DAF2131B}" type="slidenum">
              <a:rPr lang="en-US" smtClean="0"/>
              <a:t>23</a:t>
            </a:fld>
            <a:endParaRPr lang="en-US"/>
          </a:p>
        </p:txBody>
      </p:sp>
    </p:spTree>
    <p:extLst>
      <p:ext uri="{BB962C8B-B14F-4D97-AF65-F5344CB8AC3E}">
        <p14:creationId xmlns:p14="http://schemas.microsoft.com/office/powerpoint/2010/main" val="4204238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49406-C758-451D-B51D-CFB0DAF2131B}" type="slidenum">
              <a:rPr lang="en-US" smtClean="0"/>
              <a:t>24</a:t>
            </a:fld>
            <a:endParaRPr lang="en-US"/>
          </a:p>
        </p:txBody>
      </p:sp>
    </p:spTree>
    <p:extLst>
      <p:ext uri="{BB962C8B-B14F-4D97-AF65-F5344CB8AC3E}">
        <p14:creationId xmlns:p14="http://schemas.microsoft.com/office/powerpoint/2010/main" val="4204238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49406-C758-451D-B51D-CFB0DAF2131B}" type="slidenum">
              <a:rPr lang="en-US" smtClean="0"/>
              <a:t>25</a:t>
            </a:fld>
            <a:endParaRPr lang="en-US" dirty="0"/>
          </a:p>
        </p:txBody>
      </p:sp>
    </p:spTree>
    <p:extLst>
      <p:ext uri="{BB962C8B-B14F-4D97-AF65-F5344CB8AC3E}">
        <p14:creationId xmlns:p14="http://schemas.microsoft.com/office/powerpoint/2010/main" val="4204238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26</a:t>
            </a:fld>
            <a:endParaRPr lang="en-US" dirty="0"/>
          </a:p>
        </p:txBody>
      </p:sp>
    </p:spTree>
    <p:extLst>
      <p:ext uri="{BB962C8B-B14F-4D97-AF65-F5344CB8AC3E}">
        <p14:creationId xmlns:p14="http://schemas.microsoft.com/office/powerpoint/2010/main" val="358393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going to talk about Forfeiture.  </a:t>
            </a:r>
          </a:p>
          <a:p>
            <a:endParaRPr lang="en-US" dirty="0" smtClean="0"/>
          </a:p>
          <a:p>
            <a:r>
              <a:rPr lang="en-US" dirty="0" smtClean="0"/>
              <a:t>We’re going to talk about the</a:t>
            </a:r>
            <a:r>
              <a:rPr lang="en-US" baseline="0" dirty="0" smtClean="0"/>
              <a:t> water right principle that leads to forfeiture…nonuse.</a:t>
            </a:r>
          </a:p>
          <a:p>
            <a:endParaRPr lang="en-US" baseline="0" dirty="0" smtClean="0"/>
          </a:p>
          <a:p>
            <a:r>
              <a:rPr lang="en-US" baseline="0" dirty="0" smtClean="0"/>
              <a:t>Finally, we’re going to talk about a mouthful of a topic…Rebuttable Presumption of Quantity Impairment due to Nonuse.  We haven’t figured out a good abbreviation for that yet.  RPQIDTNU</a:t>
            </a:r>
            <a:endParaRPr lang="en-US" dirty="0" smtClean="0"/>
          </a:p>
          <a:p>
            <a:endParaRPr lang="en-US" dirty="0" smtClean="0"/>
          </a:p>
          <a:p>
            <a:r>
              <a:rPr lang="en-US" dirty="0" smtClean="0"/>
              <a:t>These topics revolve around</a:t>
            </a:r>
            <a:r>
              <a:rPr lang="en-US" baseline="0" dirty="0" smtClean="0"/>
              <a:t> the idea of nonuse.</a:t>
            </a:r>
            <a:endParaRPr lang="en-US" dirty="0"/>
          </a:p>
        </p:txBody>
      </p:sp>
      <p:sp>
        <p:nvSpPr>
          <p:cNvPr id="4" name="Slide Number Placeholder 3"/>
          <p:cNvSpPr>
            <a:spLocks noGrp="1"/>
          </p:cNvSpPr>
          <p:nvPr>
            <p:ph type="sldNum" sz="quarter" idx="10"/>
          </p:nvPr>
        </p:nvSpPr>
        <p:spPr/>
        <p:txBody>
          <a:bodyPr/>
          <a:lstStyle/>
          <a:p>
            <a:fld id="{DF949406-C758-451D-B51D-CFB0DAF2131B}" type="slidenum">
              <a:rPr lang="en-US" smtClean="0"/>
              <a:t>3</a:t>
            </a:fld>
            <a:endParaRPr lang="en-US" dirty="0"/>
          </a:p>
        </p:txBody>
      </p:sp>
    </p:spTree>
    <p:extLst>
      <p:ext uri="{BB962C8B-B14F-4D97-AF65-F5344CB8AC3E}">
        <p14:creationId xmlns:p14="http://schemas.microsoft.com/office/powerpoint/2010/main" val="199532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do a little</a:t>
            </a:r>
            <a:r>
              <a:rPr lang="en-US" baseline="0" dirty="0" smtClean="0"/>
              <a:t> review of what quantity impairment is.  This slide takes us back to the very fundamental definition of quantity impairment.  It’s important to note that quantity impairment and nonuse are not interchangeable terms.  Quantity impairment can and does come into effect even when there is no evidence or allegation of nonuse.</a:t>
            </a:r>
          </a:p>
          <a:p>
            <a:endParaRPr lang="en-US" baseline="0" dirty="0" smtClean="0"/>
          </a:p>
          <a:p>
            <a:r>
              <a:rPr lang="en-US" baseline="0" dirty="0" smtClean="0"/>
              <a:t>Boyd: “Quantity impairment is just impairment”  It is a new term that came into the statute fairly recently, but represents and idea that has been in place for a long time.</a:t>
            </a:r>
          </a:p>
          <a:p>
            <a:endParaRPr lang="en-US" baseline="0" dirty="0" smtClean="0"/>
          </a:p>
          <a:p>
            <a:r>
              <a:rPr lang="en-US" baseline="0" dirty="0" smtClean="0"/>
              <a:t>Other similar terms: Simply “Impairment” or “Interference”.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949406-C758-451D-B51D-CFB0DAF2131B}" type="slidenum">
              <a:rPr lang="en-US" smtClean="0"/>
              <a:t>16</a:t>
            </a:fld>
            <a:endParaRPr lang="en-US" dirty="0"/>
          </a:p>
        </p:txBody>
      </p:sp>
    </p:spTree>
    <p:extLst>
      <p:ext uri="{BB962C8B-B14F-4D97-AF65-F5344CB8AC3E}">
        <p14:creationId xmlns:p14="http://schemas.microsoft.com/office/powerpoint/2010/main" val="31104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a:t>
            </a:r>
            <a:r>
              <a:rPr lang="en-US" baseline="0" dirty="0" smtClean="0"/>
              <a:t> talk about how this term of quantity impairment becomes a concept that it tied in with nonuse of a water right.</a:t>
            </a:r>
            <a:endParaRPr lang="en-US" dirty="0"/>
          </a:p>
        </p:txBody>
      </p:sp>
      <p:sp>
        <p:nvSpPr>
          <p:cNvPr id="4" name="Slide Number Placeholder 3"/>
          <p:cNvSpPr>
            <a:spLocks noGrp="1"/>
          </p:cNvSpPr>
          <p:nvPr>
            <p:ph type="sldNum" sz="quarter" idx="10"/>
          </p:nvPr>
        </p:nvSpPr>
        <p:spPr/>
        <p:txBody>
          <a:bodyPr/>
          <a:lstStyle/>
          <a:p>
            <a:fld id="{DF949406-C758-451D-B51D-CFB0DAF2131B}" type="slidenum">
              <a:rPr lang="en-US" smtClean="0"/>
              <a:t>17</a:t>
            </a:fld>
            <a:endParaRPr lang="en-US" dirty="0"/>
          </a:p>
        </p:txBody>
      </p:sp>
    </p:spTree>
    <p:extLst>
      <p:ext uri="{BB962C8B-B14F-4D97-AF65-F5344CB8AC3E}">
        <p14:creationId xmlns:p14="http://schemas.microsoft.com/office/powerpoint/2010/main" val="367134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talking</a:t>
            </a:r>
            <a:r>
              <a:rPr lang="en-US" baseline="0" dirty="0" smtClean="0"/>
              <a:t> about B.</a:t>
            </a:r>
            <a:endParaRPr lang="en-US" dirty="0"/>
          </a:p>
        </p:txBody>
      </p:sp>
      <p:sp>
        <p:nvSpPr>
          <p:cNvPr id="4" name="Slide Number Placeholder 3"/>
          <p:cNvSpPr>
            <a:spLocks noGrp="1"/>
          </p:cNvSpPr>
          <p:nvPr>
            <p:ph type="sldNum" sz="quarter" idx="10"/>
          </p:nvPr>
        </p:nvSpPr>
        <p:spPr/>
        <p:txBody>
          <a:bodyPr/>
          <a:lstStyle/>
          <a:p>
            <a:fld id="{DF949406-C758-451D-B51D-CFB0DAF2131B}" type="slidenum">
              <a:rPr lang="en-US" smtClean="0"/>
              <a:t>18</a:t>
            </a:fld>
            <a:endParaRPr lang="en-US" dirty="0"/>
          </a:p>
        </p:txBody>
      </p:sp>
    </p:spTree>
    <p:extLst>
      <p:ext uri="{BB962C8B-B14F-4D97-AF65-F5344CB8AC3E}">
        <p14:creationId xmlns:p14="http://schemas.microsoft.com/office/powerpoint/2010/main" val="11276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the</a:t>
            </a:r>
            <a:r>
              <a:rPr lang="en-US" baseline="0" dirty="0" smtClean="0"/>
              <a:t> State Engineer can evaluate nonuse during the change application process.</a:t>
            </a:r>
            <a:endParaRPr lang="en-US" dirty="0" smtClean="0"/>
          </a:p>
          <a:p>
            <a:endParaRPr lang="en-US" dirty="0" smtClean="0"/>
          </a:p>
          <a:p>
            <a:r>
              <a:rPr lang="en-US" dirty="0" smtClean="0"/>
              <a:t>Let’s go and read the statute.</a:t>
            </a:r>
          </a:p>
          <a:p>
            <a:endParaRPr lang="en-US" dirty="0" smtClean="0"/>
          </a:p>
          <a:p>
            <a:r>
              <a:rPr lang="en-US" dirty="0" smtClean="0"/>
              <a:t>Now, how many of you feel like the</a:t>
            </a:r>
            <a:r>
              <a:rPr lang="en-US" baseline="0" dirty="0" smtClean="0"/>
              <a:t> dog on the following slide?</a:t>
            </a:r>
            <a:endParaRPr lang="en-US" dirty="0"/>
          </a:p>
        </p:txBody>
      </p:sp>
      <p:sp>
        <p:nvSpPr>
          <p:cNvPr id="4" name="Slide Number Placeholder 3"/>
          <p:cNvSpPr>
            <a:spLocks noGrp="1"/>
          </p:cNvSpPr>
          <p:nvPr>
            <p:ph type="sldNum" sz="quarter" idx="10"/>
          </p:nvPr>
        </p:nvSpPr>
        <p:spPr/>
        <p:txBody>
          <a:bodyPr/>
          <a:lstStyle/>
          <a:p>
            <a:fld id="{DF949406-C758-451D-B51D-CFB0DAF2131B}" type="slidenum">
              <a:rPr lang="en-US" smtClean="0"/>
              <a:t>19</a:t>
            </a:fld>
            <a:endParaRPr lang="en-US" dirty="0"/>
          </a:p>
        </p:txBody>
      </p:sp>
    </p:spTree>
    <p:extLst>
      <p:ext uri="{BB962C8B-B14F-4D97-AF65-F5344CB8AC3E}">
        <p14:creationId xmlns:p14="http://schemas.microsoft.com/office/powerpoint/2010/main" val="4204238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49406-C758-451D-B51D-CFB0DAF2131B}" type="slidenum">
              <a:rPr lang="en-US" smtClean="0"/>
              <a:t>20</a:t>
            </a:fld>
            <a:endParaRPr lang="en-US" dirty="0"/>
          </a:p>
        </p:txBody>
      </p:sp>
    </p:spTree>
    <p:extLst>
      <p:ext uri="{BB962C8B-B14F-4D97-AF65-F5344CB8AC3E}">
        <p14:creationId xmlns:p14="http://schemas.microsoft.com/office/powerpoint/2010/main" val="4204238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49406-C758-451D-B51D-CFB0DAF2131B}" type="slidenum">
              <a:rPr lang="en-US" smtClean="0"/>
              <a:t>21</a:t>
            </a:fld>
            <a:endParaRPr lang="en-US"/>
          </a:p>
        </p:txBody>
      </p:sp>
    </p:spTree>
    <p:extLst>
      <p:ext uri="{BB962C8B-B14F-4D97-AF65-F5344CB8AC3E}">
        <p14:creationId xmlns:p14="http://schemas.microsoft.com/office/powerpoint/2010/main" val="4204238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49406-C758-451D-B51D-CFB0DAF2131B}" type="slidenum">
              <a:rPr lang="en-US" smtClean="0"/>
              <a:t>22</a:t>
            </a:fld>
            <a:endParaRPr lang="en-US"/>
          </a:p>
        </p:txBody>
      </p:sp>
    </p:spTree>
    <p:extLst>
      <p:ext uri="{BB962C8B-B14F-4D97-AF65-F5344CB8AC3E}">
        <p14:creationId xmlns:p14="http://schemas.microsoft.com/office/powerpoint/2010/main" val="4204238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F438591-8B09-4146-A6AE-1C3E97919F1E}" type="slidenum">
              <a:rPr lang="en-US"/>
              <a:pPr>
                <a:defRPr/>
              </a:pPr>
              <a:t>‹#›</a:t>
            </a:fld>
            <a:endParaRPr lang="en-US" dirty="0"/>
          </a:p>
        </p:txBody>
      </p:sp>
    </p:spTree>
    <p:extLst>
      <p:ext uri="{BB962C8B-B14F-4D97-AF65-F5344CB8AC3E}">
        <p14:creationId xmlns:p14="http://schemas.microsoft.com/office/powerpoint/2010/main" val="300621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2EBE84-9752-4674-B963-F9580D17A5F8}" type="slidenum">
              <a:rPr lang="en-US"/>
              <a:pPr>
                <a:defRPr/>
              </a:pPr>
              <a:t>‹#›</a:t>
            </a:fld>
            <a:endParaRPr lang="en-US" dirty="0"/>
          </a:p>
        </p:txBody>
      </p:sp>
    </p:spTree>
    <p:extLst>
      <p:ext uri="{BB962C8B-B14F-4D97-AF65-F5344CB8AC3E}">
        <p14:creationId xmlns:p14="http://schemas.microsoft.com/office/powerpoint/2010/main" val="89955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7F897E-7890-4A44-9D8E-A9C2FABA264E}" type="slidenum">
              <a:rPr lang="en-US"/>
              <a:pPr>
                <a:defRPr/>
              </a:pPr>
              <a:t>‹#›</a:t>
            </a:fld>
            <a:endParaRPr lang="en-US" dirty="0"/>
          </a:p>
        </p:txBody>
      </p:sp>
    </p:spTree>
    <p:extLst>
      <p:ext uri="{BB962C8B-B14F-4D97-AF65-F5344CB8AC3E}">
        <p14:creationId xmlns:p14="http://schemas.microsoft.com/office/powerpoint/2010/main" val="44587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EDD86C-9781-4A61-A54F-BE18EE887EF5}" type="slidenum">
              <a:rPr lang="en-US"/>
              <a:pPr>
                <a:defRPr/>
              </a:pPr>
              <a:t>‹#›</a:t>
            </a:fld>
            <a:endParaRPr lang="en-US" dirty="0"/>
          </a:p>
        </p:txBody>
      </p:sp>
    </p:spTree>
    <p:extLst>
      <p:ext uri="{BB962C8B-B14F-4D97-AF65-F5344CB8AC3E}">
        <p14:creationId xmlns:p14="http://schemas.microsoft.com/office/powerpoint/2010/main" val="418027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D842CEF-F3ED-4720-87B2-0239EA7C8902}" type="slidenum">
              <a:rPr lang="en-US"/>
              <a:pPr>
                <a:defRPr/>
              </a:pPr>
              <a:t>‹#›</a:t>
            </a:fld>
            <a:endParaRPr lang="en-US" dirty="0"/>
          </a:p>
        </p:txBody>
      </p:sp>
    </p:spTree>
    <p:extLst>
      <p:ext uri="{BB962C8B-B14F-4D97-AF65-F5344CB8AC3E}">
        <p14:creationId xmlns:p14="http://schemas.microsoft.com/office/powerpoint/2010/main" val="343024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822DDEF-08A3-4943-8F35-A5FBC90B7FB8}" type="slidenum">
              <a:rPr lang="en-US"/>
              <a:pPr>
                <a:defRPr/>
              </a:pPr>
              <a:t>‹#›</a:t>
            </a:fld>
            <a:endParaRPr lang="en-US" dirty="0"/>
          </a:p>
        </p:txBody>
      </p:sp>
    </p:spTree>
    <p:extLst>
      <p:ext uri="{BB962C8B-B14F-4D97-AF65-F5344CB8AC3E}">
        <p14:creationId xmlns:p14="http://schemas.microsoft.com/office/powerpoint/2010/main" val="8917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48AC28C-E253-493C-BD10-6B6248A4C23B}" type="slidenum">
              <a:rPr lang="en-US"/>
              <a:pPr>
                <a:defRPr/>
              </a:pPr>
              <a:t>‹#›</a:t>
            </a:fld>
            <a:endParaRPr lang="en-US" dirty="0"/>
          </a:p>
        </p:txBody>
      </p:sp>
    </p:spTree>
    <p:extLst>
      <p:ext uri="{BB962C8B-B14F-4D97-AF65-F5344CB8AC3E}">
        <p14:creationId xmlns:p14="http://schemas.microsoft.com/office/powerpoint/2010/main" val="37302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F22A499-36EB-4390-8B10-C957DA51C9D4}" type="slidenum">
              <a:rPr lang="en-US"/>
              <a:pPr>
                <a:defRPr/>
              </a:pPr>
              <a:t>‹#›</a:t>
            </a:fld>
            <a:endParaRPr lang="en-US" dirty="0"/>
          </a:p>
        </p:txBody>
      </p:sp>
    </p:spTree>
    <p:extLst>
      <p:ext uri="{BB962C8B-B14F-4D97-AF65-F5344CB8AC3E}">
        <p14:creationId xmlns:p14="http://schemas.microsoft.com/office/powerpoint/2010/main" val="242256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2C97BDB-E790-4F10-ACBF-D4EC27EA012E}" type="slidenum">
              <a:rPr lang="en-US"/>
              <a:pPr>
                <a:defRPr/>
              </a:pPr>
              <a:t>‹#›</a:t>
            </a:fld>
            <a:endParaRPr lang="en-US" dirty="0"/>
          </a:p>
        </p:txBody>
      </p:sp>
    </p:spTree>
    <p:extLst>
      <p:ext uri="{BB962C8B-B14F-4D97-AF65-F5344CB8AC3E}">
        <p14:creationId xmlns:p14="http://schemas.microsoft.com/office/powerpoint/2010/main" val="98794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D1CE75-A997-416F-9C48-ABDBE21D246C}" type="slidenum">
              <a:rPr lang="en-US"/>
              <a:pPr>
                <a:defRPr/>
              </a:pPr>
              <a:t>‹#›</a:t>
            </a:fld>
            <a:endParaRPr lang="en-US" dirty="0"/>
          </a:p>
        </p:txBody>
      </p:sp>
    </p:spTree>
    <p:extLst>
      <p:ext uri="{BB962C8B-B14F-4D97-AF65-F5344CB8AC3E}">
        <p14:creationId xmlns:p14="http://schemas.microsoft.com/office/powerpoint/2010/main" val="10036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03D5122-CC8C-464E-B19B-3137377C9CA8}" type="slidenum">
              <a:rPr lang="en-US"/>
              <a:pPr>
                <a:defRPr/>
              </a:pPr>
              <a:t>‹#›</a:t>
            </a:fld>
            <a:endParaRPr lang="en-US" dirty="0"/>
          </a:p>
        </p:txBody>
      </p:sp>
    </p:spTree>
    <p:extLst>
      <p:ext uri="{BB962C8B-B14F-4D97-AF65-F5344CB8AC3E}">
        <p14:creationId xmlns:p14="http://schemas.microsoft.com/office/powerpoint/2010/main" val="115864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defRPr>
            </a:lvl1pPr>
          </a:lstStyle>
          <a:p>
            <a:pPr>
              <a:defRPr/>
            </a:pPr>
            <a:fld id="{FC36D98F-E3B8-4BFD-8562-0D424E98283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762000" y="206375"/>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solidFill>
                  <a:srgbClr val="FF0000"/>
                </a:solidFill>
                <a:latin typeface="Times New Roman" pitchFamily="18" charset="0"/>
              </a:rPr>
              <a:t>Utah Division of Water Rights</a:t>
            </a:r>
          </a:p>
        </p:txBody>
      </p:sp>
      <p:sp>
        <p:nvSpPr>
          <p:cNvPr id="2051" name="Text Box 4"/>
          <p:cNvSpPr txBox="1">
            <a:spLocks noChangeArrowheads="1"/>
          </p:cNvSpPr>
          <p:nvPr/>
        </p:nvSpPr>
        <p:spPr bwMode="auto">
          <a:xfrm>
            <a:off x="4108450" y="5911850"/>
            <a:ext cx="184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800" b="1" dirty="0">
              <a:solidFill>
                <a:srgbClr val="FF0000"/>
              </a:solidFill>
              <a:latin typeface="Times New Roman" pitchFamily="18" charset="0"/>
            </a:endParaRPr>
          </a:p>
          <a:p>
            <a:pPr algn="ctr" eaLnBrk="1" hangingPunct="1">
              <a:spcBef>
                <a:spcPct val="0"/>
              </a:spcBef>
              <a:buFontTx/>
              <a:buNone/>
            </a:pPr>
            <a:endParaRPr lang="en-US" altLang="en-US" sz="2800" b="1" dirty="0">
              <a:solidFill>
                <a:srgbClr val="FF0000"/>
              </a:solidFill>
              <a:latin typeface="Times New Roman" pitchFamily="18" charset="0"/>
            </a:endParaRPr>
          </a:p>
        </p:txBody>
      </p:sp>
      <p:sp>
        <p:nvSpPr>
          <p:cNvPr id="2052" name="Text Box 5"/>
          <p:cNvSpPr txBox="1">
            <a:spLocks noChangeArrowheads="1"/>
          </p:cNvSpPr>
          <p:nvPr/>
        </p:nvSpPr>
        <p:spPr bwMode="auto">
          <a:xfrm>
            <a:off x="3586163" y="6035675"/>
            <a:ext cx="19542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b="1" dirty="0">
              <a:solidFill>
                <a:srgbClr val="FFFF00"/>
              </a:solidFill>
              <a:latin typeface="Times New Roman" pitchFamily="18" charset="0"/>
            </a:endParaRPr>
          </a:p>
          <a:p>
            <a:pPr algn="ctr" eaLnBrk="1" hangingPunct="1">
              <a:spcBef>
                <a:spcPct val="0"/>
              </a:spcBef>
              <a:buFontTx/>
              <a:buNone/>
            </a:pPr>
            <a:r>
              <a:rPr lang="en-US" altLang="en-US" sz="2400" b="1" dirty="0">
                <a:solidFill>
                  <a:srgbClr val="FFFF00"/>
                </a:solidFill>
                <a:latin typeface="Times New Roman" pitchFamily="18" charset="0"/>
              </a:rPr>
              <a:t>June 21, 2004</a:t>
            </a:r>
          </a:p>
        </p:txBody>
      </p:sp>
      <p:pic>
        <p:nvPicPr>
          <p:cNvPr id="205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7"/>
          <p:cNvSpPr txBox="1">
            <a:spLocks/>
          </p:cNvSpPr>
          <p:nvPr/>
        </p:nvSpPr>
        <p:spPr bwMode="auto">
          <a:xfrm>
            <a:off x="609600" y="4419600"/>
            <a:ext cx="8534400" cy="1600438"/>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b="1" dirty="0" smtClean="0">
                <a:solidFill>
                  <a:srgbClr val="000000"/>
                </a:solidFill>
                <a:latin typeface="+mj-lt"/>
                <a:ea typeface="ヒラギノ角ゴ Pro W3" charset="-128"/>
                <a:sym typeface="Gill Sans" charset="0"/>
              </a:rPr>
              <a:t>Rural Water Training—April 2018</a:t>
            </a:r>
            <a:endParaRPr lang="en-US" altLang="en-US" sz="3600" b="1" dirty="0">
              <a:solidFill>
                <a:srgbClr val="000000"/>
              </a:solidFill>
              <a:latin typeface="+mj-lt"/>
              <a:ea typeface="ヒラギノ角ゴ Pro W3" charset="-128"/>
              <a:sym typeface="Gill Sans" charset="0"/>
            </a:endParaRPr>
          </a:p>
          <a:p>
            <a:pPr algn="ctr" eaLnBrk="1" hangingPunct="1">
              <a:spcBef>
                <a:spcPct val="50000"/>
              </a:spcBef>
              <a:buFontTx/>
              <a:buNone/>
            </a:pPr>
            <a:r>
              <a:rPr lang="en-US" altLang="en-US" sz="2400" dirty="0" smtClean="0">
                <a:solidFill>
                  <a:srgbClr val="000000"/>
                </a:solidFill>
                <a:latin typeface="+mj-lt"/>
                <a:ea typeface="ヒラギノ角ゴ Pro W3" charset="-128"/>
                <a:sym typeface="Gill Sans" charset="0"/>
              </a:rPr>
              <a:t>Michael Drake, P.E.</a:t>
            </a:r>
          </a:p>
          <a:p>
            <a:pPr algn="ctr" eaLnBrk="1" hangingPunct="1">
              <a:spcBef>
                <a:spcPct val="50000"/>
              </a:spcBef>
              <a:buFontTx/>
              <a:buNone/>
            </a:pPr>
            <a:r>
              <a:rPr lang="en-US" altLang="en-US" sz="2000" i="1" dirty="0" smtClean="0">
                <a:solidFill>
                  <a:srgbClr val="000000"/>
                </a:solidFill>
                <a:latin typeface="+mj-lt"/>
                <a:ea typeface="ヒラギノ角ゴ Pro W3" charset="-128"/>
                <a:sym typeface="Gill Sans" charset="0"/>
              </a:rPr>
              <a:t>Regional Engineer</a:t>
            </a:r>
            <a:endParaRPr lang="en-US" altLang="en-US" sz="2000" i="1" dirty="0">
              <a:solidFill>
                <a:srgbClr val="000000"/>
              </a:solidFill>
              <a:latin typeface="Gill Sans" charset="0"/>
              <a:ea typeface="ヒラギノ角ゴ Pro W3" charset="-128"/>
              <a:sym typeface="Gill Sans" charset="0"/>
            </a:endParaRPr>
          </a:p>
        </p:txBody>
      </p:sp>
      <p:sp>
        <p:nvSpPr>
          <p:cNvPr id="2055" name="Text Box 8"/>
          <p:cNvSpPr txBox="1">
            <a:spLocks noChangeArrowheads="1"/>
          </p:cNvSpPr>
          <p:nvPr/>
        </p:nvSpPr>
        <p:spPr bwMode="auto">
          <a:xfrm>
            <a:off x="4108450" y="1219200"/>
            <a:ext cx="465455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800" b="1" dirty="0" smtClean="0">
                <a:solidFill>
                  <a:schemeClr val="tx2"/>
                </a:solidFill>
                <a:latin typeface="Times New Roman" pitchFamily="18" charset="0"/>
              </a:rPr>
              <a:t>Advanced Water Right Topics</a:t>
            </a:r>
            <a:endParaRPr lang="en-US" altLang="en-US" sz="4800" b="1" dirty="0">
              <a:solidFill>
                <a:schemeClr val="tx2"/>
              </a:solidFill>
              <a:latin typeface="Times New Roman" pitchFamily="18" charset="0"/>
            </a:endParaRPr>
          </a:p>
          <a:p>
            <a:pPr eaLnBrk="1" hangingPunct="1">
              <a:spcBef>
                <a:spcPct val="50000"/>
              </a:spcBef>
              <a:buFontTx/>
              <a:buNone/>
            </a:pPr>
            <a:endParaRPr lang="en-US" altLang="en-US" b="1"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228600" y="1343056"/>
            <a:ext cx="4326194" cy="5057744"/>
          </a:xfrm>
        </p:spPr>
        <p:txBody>
          <a:bodyPr/>
          <a:lstStyle/>
          <a:p>
            <a:r>
              <a:rPr lang="en-US" sz="2800" dirty="0" smtClean="0">
                <a:solidFill>
                  <a:schemeClr val="tx2"/>
                </a:solidFill>
              </a:rPr>
              <a:t>Nonuse </a:t>
            </a:r>
            <a:r>
              <a:rPr lang="en-US" sz="2800" dirty="0">
                <a:solidFill>
                  <a:schemeClr val="tx2"/>
                </a:solidFill>
              </a:rPr>
              <a:t>applications </a:t>
            </a:r>
            <a:r>
              <a:rPr lang="en-US" sz="2800" dirty="0" smtClean="0">
                <a:solidFill>
                  <a:schemeClr val="tx2"/>
                </a:solidFill>
              </a:rPr>
              <a:t>may </a:t>
            </a:r>
            <a:r>
              <a:rPr lang="en-US" sz="2800" dirty="0">
                <a:solidFill>
                  <a:schemeClr val="tx2"/>
                </a:solidFill>
              </a:rPr>
              <a:t>be filed on all or a portion of the </a:t>
            </a:r>
            <a:r>
              <a:rPr lang="en-US" sz="2800" dirty="0" smtClean="0">
                <a:solidFill>
                  <a:schemeClr val="tx2"/>
                </a:solidFill>
              </a:rPr>
              <a:t>right by:  </a:t>
            </a:r>
          </a:p>
          <a:p>
            <a:pPr lvl="1"/>
            <a:r>
              <a:rPr lang="en-US" sz="2400" dirty="0" smtClean="0">
                <a:solidFill>
                  <a:schemeClr val="tx2"/>
                </a:solidFill>
              </a:rPr>
              <a:t>An Appropriator </a:t>
            </a:r>
            <a:r>
              <a:rPr lang="en-US" sz="2400" dirty="0">
                <a:solidFill>
                  <a:schemeClr val="tx2"/>
                </a:solidFill>
              </a:rPr>
              <a:t>or </a:t>
            </a:r>
            <a:r>
              <a:rPr lang="en-US" sz="2400" dirty="0" smtClean="0">
                <a:solidFill>
                  <a:schemeClr val="tx2"/>
                </a:solidFill>
              </a:rPr>
              <a:t>the appropriator’s </a:t>
            </a:r>
            <a:r>
              <a:rPr lang="en-US" sz="2400" dirty="0">
                <a:solidFill>
                  <a:schemeClr val="tx2"/>
                </a:solidFill>
              </a:rPr>
              <a:t>successor in interest </a:t>
            </a:r>
            <a:endParaRPr lang="en-US" sz="2400" dirty="0" smtClean="0">
              <a:solidFill>
                <a:schemeClr val="tx2"/>
              </a:solidFill>
            </a:endParaRPr>
          </a:p>
          <a:p>
            <a:pPr lvl="1"/>
            <a:r>
              <a:rPr lang="en-US" sz="2400" dirty="0" smtClean="0">
                <a:solidFill>
                  <a:schemeClr val="tx2"/>
                </a:solidFill>
              </a:rPr>
              <a:t>A Shareholder </a:t>
            </a:r>
          </a:p>
          <a:p>
            <a:pPr lvl="2"/>
            <a:r>
              <a:rPr lang="en-US" sz="2000" dirty="0" smtClean="0">
                <a:solidFill>
                  <a:schemeClr val="tx2"/>
                </a:solidFill>
              </a:rPr>
              <a:t>on </a:t>
            </a:r>
            <a:r>
              <a:rPr lang="en-US" sz="2000" dirty="0">
                <a:solidFill>
                  <a:schemeClr val="tx2"/>
                </a:solidFill>
              </a:rPr>
              <a:t>the </a:t>
            </a:r>
            <a:r>
              <a:rPr lang="en-US" sz="2000" dirty="0" smtClean="0">
                <a:solidFill>
                  <a:schemeClr val="tx2"/>
                </a:solidFill>
              </a:rPr>
              <a:t>water represented </a:t>
            </a:r>
            <a:r>
              <a:rPr lang="en-US" sz="2000" dirty="0">
                <a:solidFill>
                  <a:schemeClr val="tx2"/>
                </a:solidFill>
              </a:rPr>
              <a:t>by the stock owned after giving written </a:t>
            </a:r>
            <a:r>
              <a:rPr lang="en-US" sz="2000" dirty="0" smtClean="0">
                <a:solidFill>
                  <a:schemeClr val="tx2"/>
                </a:solidFill>
              </a:rPr>
              <a:t>notice to </a:t>
            </a:r>
            <a:r>
              <a:rPr lang="en-US" sz="2000" dirty="0">
                <a:solidFill>
                  <a:schemeClr val="tx2"/>
                </a:solidFill>
              </a:rPr>
              <a:t>the company</a:t>
            </a:r>
            <a:r>
              <a:rPr lang="en-US" sz="2000" dirty="0" smtClean="0">
                <a:solidFill>
                  <a:schemeClr val="tx2"/>
                </a:solidFill>
              </a:rPr>
              <a:t>.</a:t>
            </a:r>
            <a:endParaRPr lang="en-US" sz="2000" dirty="0">
              <a:solidFill>
                <a:schemeClr val="tx2"/>
              </a:solidFill>
            </a:endParaRPr>
          </a:p>
        </p:txBody>
      </p:sp>
      <p:sp>
        <p:nvSpPr>
          <p:cNvPr id="8" name="Title 7"/>
          <p:cNvSpPr txBox="1">
            <a:spLocks noGrp="1"/>
          </p:cNvSpPr>
          <p:nvPr>
            <p:ph type="title"/>
          </p:nvPr>
        </p:nvSpPr>
        <p:spPr>
          <a:xfrm>
            <a:off x="22124" y="188477"/>
            <a:ext cx="9143999" cy="1200329"/>
          </a:xfrm>
          <a:prstGeom prst="rect">
            <a:avLst/>
          </a:prstGeom>
          <a:noFill/>
        </p:spPr>
        <p:txBody>
          <a:bodyPr wrap="square" rtlCol="0">
            <a:spAutoFit/>
          </a:bodyPr>
          <a:lstStyle/>
          <a:p>
            <a:r>
              <a:rPr lang="en-US" dirty="0" smtClean="0">
                <a:solidFill>
                  <a:schemeClr val="tx2"/>
                </a:solidFill>
              </a:rPr>
              <a:t>Nonuse Applications</a:t>
            </a:r>
            <a:br>
              <a:rPr lang="en-US" dirty="0" smtClean="0">
                <a:solidFill>
                  <a:schemeClr val="tx2"/>
                </a:solidFill>
              </a:rPr>
            </a:br>
            <a:r>
              <a:rPr lang="en-US" sz="2800" dirty="0" smtClean="0">
                <a:solidFill>
                  <a:schemeClr val="tx2"/>
                </a:solidFill>
              </a:rPr>
              <a:t>73-1-4(2)(b)</a:t>
            </a:r>
            <a:endParaRPr lang="en-US"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362450" y="1962150"/>
            <a:ext cx="4724400" cy="3543300"/>
          </a:xfrm>
          <a:prstGeom prst="rect">
            <a:avLst/>
          </a:prstGeom>
        </p:spPr>
      </p:pic>
    </p:spTree>
    <p:extLst>
      <p:ext uri="{BB962C8B-B14F-4D97-AF65-F5344CB8AC3E}">
        <p14:creationId xmlns:p14="http://schemas.microsoft.com/office/powerpoint/2010/main" val="2669595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5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2"/>
          </p:nvPr>
        </p:nvSpPr>
        <p:spPr>
          <a:xfrm>
            <a:off x="5029200" y="1884426"/>
            <a:ext cx="3581400" cy="4255819"/>
          </a:xfrm>
        </p:spPr>
        <p:txBody>
          <a:bodyPr/>
          <a:lstStyle/>
          <a:p>
            <a:pPr marL="0" indent="0" algn="ctr">
              <a:buNone/>
            </a:pPr>
            <a:r>
              <a:rPr lang="en-US" dirty="0">
                <a:solidFill>
                  <a:schemeClr val="tx2"/>
                </a:solidFill>
              </a:rPr>
              <a:t>Nonuse applications may be either </a:t>
            </a:r>
            <a:r>
              <a:rPr lang="en-US" i="1" u="sng" dirty="0">
                <a:solidFill>
                  <a:schemeClr val="tx2"/>
                </a:solidFill>
              </a:rPr>
              <a:t>approved</a:t>
            </a:r>
            <a:r>
              <a:rPr lang="en-US" dirty="0">
                <a:solidFill>
                  <a:schemeClr val="tx2"/>
                </a:solidFill>
              </a:rPr>
              <a:t> or </a:t>
            </a:r>
            <a:r>
              <a:rPr lang="en-US" i="1" u="sng" dirty="0" smtClean="0">
                <a:solidFill>
                  <a:schemeClr val="tx2"/>
                </a:solidFill>
              </a:rPr>
              <a:t>rejected</a:t>
            </a:r>
            <a:r>
              <a:rPr lang="en-US" u="sng" dirty="0" smtClean="0">
                <a:solidFill>
                  <a:schemeClr val="tx2"/>
                </a:solidFill>
              </a:rPr>
              <a:t> </a:t>
            </a:r>
            <a:r>
              <a:rPr lang="en-US" dirty="0" smtClean="0">
                <a:solidFill>
                  <a:schemeClr val="tx2"/>
                </a:solidFill>
              </a:rPr>
              <a:t>by </a:t>
            </a:r>
            <a:r>
              <a:rPr lang="en-US" dirty="0">
                <a:solidFill>
                  <a:schemeClr val="tx2"/>
                </a:solidFill>
              </a:rPr>
              <a:t>the </a:t>
            </a:r>
            <a:r>
              <a:rPr lang="en-US" dirty="0" smtClean="0">
                <a:solidFill>
                  <a:schemeClr val="tx2"/>
                </a:solidFill>
              </a:rPr>
              <a:t>State Engineer</a:t>
            </a:r>
            <a:r>
              <a:rPr lang="en-US" dirty="0">
                <a:solidFill>
                  <a:schemeClr val="tx2"/>
                </a:solidFill>
              </a:rPr>
              <a:t>.</a:t>
            </a:r>
          </a:p>
          <a:p>
            <a:endParaRPr lang="en-US" dirty="0"/>
          </a:p>
        </p:txBody>
      </p:sp>
      <p:pic>
        <p:nvPicPr>
          <p:cNvPr id="5122" name="Picture 2" descr="G:\_WRT Photo Contests (all years)\2013 WRT Photo Contest\11.ChimneyRock_questionmark.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130000"/>
                    </a14:imgEffect>
                    <a14:imgEffect>
                      <a14:brightnessContrast bright="5000" contrast="10000"/>
                    </a14:imgEffect>
                  </a14:imgLayer>
                </a14:imgProps>
              </a:ext>
              <a:ext uri="{28A0092B-C50C-407E-A947-70E740481C1C}">
                <a14:useLocalDpi xmlns:a14="http://schemas.microsoft.com/office/drawing/2010/main" val="0"/>
              </a:ext>
            </a:extLst>
          </a:blip>
          <a:srcRect l="21094" r="797" b="30084"/>
          <a:stretch/>
        </p:blipFill>
        <p:spPr bwMode="auto">
          <a:xfrm>
            <a:off x="533400" y="717755"/>
            <a:ext cx="4038600" cy="5422490"/>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301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2"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idx="1"/>
          </p:nvPr>
        </p:nvSpPr>
        <p:spPr>
          <a:xfrm>
            <a:off x="457200" y="2667000"/>
            <a:ext cx="8229600" cy="3711537"/>
          </a:xfrm>
        </p:spPr>
        <p:txBody>
          <a:bodyPr/>
          <a:lstStyle/>
          <a:p>
            <a:pPr marL="0" indent="0">
              <a:buNone/>
            </a:pPr>
            <a:r>
              <a:rPr lang="en-US" sz="2800" b="1" dirty="0" smtClean="0">
                <a:solidFill>
                  <a:schemeClr val="tx2"/>
                </a:solidFill>
              </a:rPr>
              <a:t>Reasonable causes for nonuse include:</a:t>
            </a:r>
            <a:endParaRPr lang="en-US" sz="2800" b="1" dirty="0">
              <a:solidFill>
                <a:schemeClr val="tx2"/>
              </a:solidFill>
            </a:endParaRPr>
          </a:p>
          <a:p>
            <a:r>
              <a:rPr lang="en-US" sz="2400" dirty="0" smtClean="0">
                <a:solidFill>
                  <a:schemeClr val="tx2"/>
                </a:solidFill>
              </a:rPr>
              <a:t>Demonstrable </a:t>
            </a:r>
            <a:r>
              <a:rPr lang="en-US" sz="2400" dirty="0">
                <a:solidFill>
                  <a:schemeClr val="tx2"/>
                </a:solidFill>
              </a:rPr>
              <a:t>financial hardship or economic depression</a:t>
            </a:r>
            <a:r>
              <a:rPr lang="en-US" sz="2400" dirty="0" smtClean="0">
                <a:solidFill>
                  <a:schemeClr val="tx2"/>
                </a:solidFill>
              </a:rPr>
              <a:t>;</a:t>
            </a:r>
            <a:endParaRPr lang="en-US" sz="2400" dirty="0">
              <a:solidFill>
                <a:schemeClr val="tx2"/>
              </a:solidFill>
            </a:endParaRPr>
          </a:p>
          <a:p>
            <a:r>
              <a:rPr lang="en-US" sz="2400" dirty="0" smtClean="0">
                <a:solidFill>
                  <a:schemeClr val="tx2"/>
                </a:solidFill>
              </a:rPr>
              <a:t>Water </a:t>
            </a:r>
            <a:r>
              <a:rPr lang="en-US" sz="2400" dirty="0">
                <a:solidFill>
                  <a:schemeClr val="tx2"/>
                </a:solidFill>
              </a:rPr>
              <a:t>conservation or efficiency practices or a </a:t>
            </a:r>
            <a:r>
              <a:rPr lang="en-US" sz="2400" dirty="0" smtClean="0">
                <a:solidFill>
                  <a:schemeClr val="tx2"/>
                </a:solidFill>
              </a:rPr>
              <a:t>groundwater Recharge </a:t>
            </a:r>
            <a:r>
              <a:rPr lang="en-US" sz="2400" dirty="0">
                <a:solidFill>
                  <a:schemeClr val="tx2"/>
                </a:solidFill>
              </a:rPr>
              <a:t>/ recovery </a:t>
            </a:r>
            <a:r>
              <a:rPr lang="en-US" sz="2400" dirty="0" smtClean="0">
                <a:solidFill>
                  <a:schemeClr val="tx2"/>
                </a:solidFill>
              </a:rPr>
              <a:t>program;</a:t>
            </a:r>
          </a:p>
          <a:p>
            <a:r>
              <a:rPr lang="en-US" sz="2400" dirty="0" smtClean="0">
                <a:solidFill>
                  <a:schemeClr val="tx2"/>
                </a:solidFill>
              </a:rPr>
              <a:t>Operation </a:t>
            </a:r>
            <a:r>
              <a:rPr lang="en-US" sz="2400" dirty="0">
                <a:solidFill>
                  <a:schemeClr val="tx2"/>
                </a:solidFill>
              </a:rPr>
              <a:t>of legal proceedings</a:t>
            </a:r>
            <a:r>
              <a:rPr lang="en-US" sz="2400" dirty="0" smtClean="0">
                <a:solidFill>
                  <a:schemeClr val="tx2"/>
                </a:solidFill>
              </a:rPr>
              <a:t>;</a:t>
            </a:r>
          </a:p>
          <a:p>
            <a:pPr marL="0" indent="0" algn="ctr">
              <a:buNone/>
            </a:pPr>
            <a:r>
              <a:rPr lang="en-US" sz="2400" dirty="0" smtClean="0">
                <a:solidFill>
                  <a:schemeClr val="tx2"/>
                </a:solidFill>
              </a:rPr>
              <a:t>continued</a:t>
            </a:r>
            <a:endParaRPr lang="en-US" sz="2400" dirty="0">
              <a:solidFill>
                <a:schemeClr val="tx2"/>
              </a:solidFill>
            </a:endParaRPr>
          </a:p>
          <a:p>
            <a:endParaRPr lang="en-US" sz="2400" dirty="0"/>
          </a:p>
        </p:txBody>
      </p:sp>
      <p:sp>
        <p:nvSpPr>
          <p:cNvPr id="8" name="TextBox 7"/>
          <p:cNvSpPr txBox="1"/>
          <p:nvPr/>
        </p:nvSpPr>
        <p:spPr>
          <a:xfrm>
            <a:off x="609600" y="587514"/>
            <a:ext cx="7924801" cy="1877437"/>
          </a:xfrm>
          <a:prstGeom prst="rect">
            <a:avLst/>
          </a:prstGeom>
          <a:noFill/>
        </p:spPr>
        <p:txBody>
          <a:bodyPr wrap="square" rtlCol="0">
            <a:spAutoFit/>
          </a:bodyPr>
          <a:lstStyle/>
          <a:p>
            <a:pPr algn="ctr"/>
            <a:r>
              <a:rPr lang="en-US" sz="2000" b="1" dirty="0" smtClean="0">
                <a:solidFill>
                  <a:schemeClr val="accent2"/>
                </a:solidFill>
              </a:rPr>
              <a:t>73-1-4(4)</a:t>
            </a:r>
          </a:p>
          <a:p>
            <a:pPr algn="ctr"/>
            <a:r>
              <a:rPr lang="en-US" sz="2000" dirty="0" smtClean="0">
                <a:solidFill>
                  <a:schemeClr val="accent2"/>
                </a:solidFill>
              </a:rPr>
              <a:t> </a:t>
            </a:r>
            <a:r>
              <a:rPr lang="en-US" b="1" i="1" dirty="0" smtClean="0">
                <a:solidFill>
                  <a:schemeClr val="tx2"/>
                </a:solidFill>
              </a:rPr>
              <a:t>The state engineer </a:t>
            </a:r>
            <a:r>
              <a:rPr lang="en-US" b="1" i="1" u="sng" dirty="0" smtClean="0">
                <a:solidFill>
                  <a:schemeClr val="tx2"/>
                </a:solidFill>
              </a:rPr>
              <a:t>shall</a:t>
            </a:r>
            <a:r>
              <a:rPr lang="en-US" b="1" i="1" dirty="0" smtClean="0">
                <a:solidFill>
                  <a:schemeClr val="tx2"/>
                </a:solidFill>
              </a:rPr>
              <a:t> grant a nonuse application…</a:t>
            </a:r>
            <a:r>
              <a:rPr lang="en-US" b="1" i="1" u="sng" dirty="0" smtClean="0">
                <a:solidFill>
                  <a:schemeClr val="tx2"/>
                </a:solidFill>
              </a:rPr>
              <a:t>if</a:t>
            </a:r>
            <a:r>
              <a:rPr lang="en-US" b="1" i="1" dirty="0" smtClean="0">
                <a:solidFill>
                  <a:schemeClr val="tx2"/>
                </a:solidFill>
              </a:rPr>
              <a:t> the applicant shows a reasonable cause for nonuse</a:t>
            </a:r>
            <a:r>
              <a:rPr lang="en-US" b="1" dirty="0" smtClean="0">
                <a:solidFill>
                  <a:schemeClr val="tx2"/>
                </a:solidFill>
              </a:rPr>
              <a:t>.</a:t>
            </a:r>
            <a:endParaRPr lang="en-US" b="1" dirty="0">
              <a:solidFill>
                <a:schemeClr val="tx2"/>
              </a:solidFill>
            </a:endParaRPr>
          </a:p>
        </p:txBody>
      </p:sp>
    </p:spTree>
    <p:extLst>
      <p:ext uri="{BB962C8B-B14F-4D97-AF65-F5344CB8AC3E}">
        <p14:creationId xmlns:p14="http://schemas.microsoft.com/office/powerpoint/2010/main" val="490833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idx="1"/>
          </p:nvPr>
        </p:nvSpPr>
        <p:spPr>
          <a:xfrm>
            <a:off x="457200" y="2667000"/>
            <a:ext cx="8229600" cy="3711537"/>
          </a:xfrm>
        </p:spPr>
        <p:txBody>
          <a:bodyPr/>
          <a:lstStyle/>
          <a:p>
            <a:pPr marL="0" indent="0">
              <a:buFont typeface="Arial" charset="0"/>
              <a:buNone/>
            </a:pPr>
            <a:r>
              <a:rPr lang="en-US" sz="2800" b="1" dirty="0">
                <a:solidFill>
                  <a:schemeClr val="tx2"/>
                </a:solidFill>
              </a:rPr>
              <a:t>Reasonable causes for nonuse include:</a:t>
            </a:r>
          </a:p>
          <a:p>
            <a:r>
              <a:rPr lang="en-US" sz="2400" dirty="0">
                <a:solidFill>
                  <a:schemeClr val="tx2"/>
                </a:solidFill>
              </a:rPr>
              <a:t>Water held by a public water supplier for the reasonable future needs of the public;</a:t>
            </a:r>
          </a:p>
          <a:p>
            <a:r>
              <a:rPr lang="en-US" sz="2400" dirty="0">
                <a:solidFill>
                  <a:schemeClr val="tx2"/>
                </a:solidFill>
              </a:rPr>
              <a:t>Loss of capacity due to deterioration of the water supply or</a:t>
            </a:r>
          </a:p>
          <a:p>
            <a:r>
              <a:rPr lang="en-US" sz="2400" dirty="0">
                <a:solidFill>
                  <a:schemeClr val="tx2"/>
                </a:solidFill>
              </a:rPr>
              <a:t>Loss of capacity if a plan to resume full use of the water by replacing, restoring or improving equipment.</a:t>
            </a:r>
          </a:p>
          <a:p>
            <a:endParaRPr lang="en-US" sz="2400" dirty="0"/>
          </a:p>
        </p:txBody>
      </p:sp>
      <p:sp>
        <p:nvSpPr>
          <p:cNvPr id="8" name="TextBox 7"/>
          <p:cNvSpPr txBox="1"/>
          <p:nvPr/>
        </p:nvSpPr>
        <p:spPr>
          <a:xfrm>
            <a:off x="609600" y="587514"/>
            <a:ext cx="7924801" cy="1877437"/>
          </a:xfrm>
          <a:prstGeom prst="rect">
            <a:avLst/>
          </a:prstGeom>
          <a:noFill/>
        </p:spPr>
        <p:txBody>
          <a:bodyPr wrap="square" rtlCol="0">
            <a:spAutoFit/>
          </a:bodyPr>
          <a:lstStyle/>
          <a:p>
            <a:pPr algn="ctr"/>
            <a:r>
              <a:rPr lang="en-US" sz="2000" b="1" dirty="0" smtClean="0">
                <a:solidFill>
                  <a:schemeClr val="accent2"/>
                </a:solidFill>
              </a:rPr>
              <a:t>73-1-4(4)</a:t>
            </a:r>
          </a:p>
          <a:p>
            <a:pPr algn="ctr"/>
            <a:r>
              <a:rPr lang="en-US" sz="2000" dirty="0" smtClean="0">
                <a:solidFill>
                  <a:schemeClr val="accent2"/>
                </a:solidFill>
              </a:rPr>
              <a:t> </a:t>
            </a:r>
            <a:r>
              <a:rPr lang="en-US" b="1" i="1" dirty="0">
                <a:solidFill>
                  <a:schemeClr val="tx2"/>
                </a:solidFill>
              </a:rPr>
              <a:t>The state engineer </a:t>
            </a:r>
            <a:r>
              <a:rPr lang="en-US" b="1" i="1" u="sng" dirty="0">
                <a:solidFill>
                  <a:schemeClr val="tx2"/>
                </a:solidFill>
              </a:rPr>
              <a:t>shall</a:t>
            </a:r>
            <a:r>
              <a:rPr lang="en-US" b="1" i="1" dirty="0">
                <a:solidFill>
                  <a:schemeClr val="tx2"/>
                </a:solidFill>
              </a:rPr>
              <a:t> grant a nonuse application…</a:t>
            </a:r>
            <a:r>
              <a:rPr lang="en-US" b="1" i="1" u="sng" dirty="0">
                <a:solidFill>
                  <a:schemeClr val="tx2"/>
                </a:solidFill>
              </a:rPr>
              <a:t>if</a:t>
            </a:r>
            <a:r>
              <a:rPr lang="en-US" b="1" i="1" dirty="0">
                <a:solidFill>
                  <a:schemeClr val="tx2"/>
                </a:solidFill>
              </a:rPr>
              <a:t> the applicant shows a reasonable cause for nonuse.</a:t>
            </a:r>
          </a:p>
        </p:txBody>
      </p:sp>
    </p:spTree>
    <p:extLst>
      <p:ext uri="{BB962C8B-B14F-4D97-AF65-F5344CB8AC3E}">
        <p14:creationId xmlns:p14="http://schemas.microsoft.com/office/powerpoint/2010/main" val="2332977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9600" y="587514"/>
            <a:ext cx="7924801" cy="584775"/>
          </a:xfrm>
          <a:prstGeom prst="rect">
            <a:avLst/>
          </a:prstGeom>
          <a:noFill/>
        </p:spPr>
        <p:txBody>
          <a:bodyPr wrap="square" rtlCol="0">
            <a:spAutoFit/>
          </a:bodyPr>
          <a:lstStyle/>
          <a:p>
            <a:r>
              <a:rPr lang="en-US" b="1" dirty="0" smtClean="0">
                <a:solidFill>
                  <a:schemeClr val="tx2"/>
                </a:solidFill>
              </a:rPr>
              <a:t>Example: Where’s Nonuse Waldo?</a:t>
            </a:r>
            <a:endParaRPr lang="en-US" b="1" dirty="0">
              <a:solidFill>
                <a:schemeClr val="tx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1430" y="1295400"/>
            <a:ext cx="8537769" cy="5133537"/>
          </a:xfr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2499" y="4343400"/>
            <a:ext cx="229501" cy="51752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5638800"/>
            <a:ext cx="229501" cy="51752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3984624"/>
            <a:ext cx="229501" cy="51752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4114799"/>
            <a:ext cx="229501" cy="51752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8306" y="3140075"/>
            <a:ext cx="229501" cy="517525"/>
          </a:xfrm>
          <a:prstGeom prst="rect">
            <a:avLst/>
          </a:prstGeom>
        </p:spPr>
      </p:pic>
    </p:spTree>
    <p:extLst>
      <p:ext uri="{BB962C8B-B14F-4D97-AF65-F5344CB8AC3E}">
        <p14:creationId xmlns:p14="http://schemas.microsoft.com/office/powerpoint/2010/main" val="269056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28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671646"/>
            <a:ext cx="7126951" cy="769441"/>
          </a:xfrm>
          <a:prstGeom prst="rect">
            <a:avLst/>
          </a:prstGeom>
          <a:solidFill>
            <a:srgbClr val="FFFFCC">
              <a:alpha val="0"/>
            </a:srgbClr>
          </a:solidFill>
        </p:spPr>
        <p:txBody>
          <a:bodyPr wrap="none">
            <a:spAutoFit/>
          </a:bodyPr>
          <a:lstStyle/>
          <a:p>
            <a:r>
              <a:rPr lang="en-US" sz="4400" b="1" cap="all" dirty="0" smtClean="0">
                <a:solidFill>
                  <a:schemeClr val="bg2">
                    <a:lumMod val="90000"/>
                  </a:schemeClr>
                </a:solidFill>
                <a:effectLst>
                  <a:outerShdw blurRad="38100" dist="38100" dir="2700000" algn="tl">
                    <a:srgbClr val="000000">
                      <a:alpha val="43137"/>
                    </a:srgbClr>
                  </a:outerShdw>
                  <a:reflection blurRad="6350" stA="82000" endPos="85000" dist="29997" dir="5400000" sy="-100000" algn="bl" rotWithShape="0"/>
                </a:effectLst>
              </a:rPr>
              <a:t>Quantity impairment</a:t>
            </a:r>
            <a:endParaRPr lang="en-US" sz="4400" cap="all" dirty="0">
              <a:solidFill>
                <a:schemeClr val="bg2">
                  <a:lumMod val="90000"/>
                </a:schemeClr>
              </a:solidFill>
              <a:effectLst>
                <a:outerShdw blurRad="38100" dist="38100" dir="2700000" algn="tl">
                  <a:srgbClr val="000000">
                    <a:alpha val="43137"/>
                  </a:srgbClr>
                </a:outerShdw>
                <a:reflection blurRad="6350" stA="82000" endPos="85000" dist="29997" dir="5400000" sy="-100000" algn="bl" rotWithShape="0"/>
              </a:effectLst>
            </a:endParaRPr>
          </a:p>
        </p:txBody>
      </p:sp>
    </p:spTree>
    <p:extLst>
      <p:ext uri="{BB962C8B-B14F-4D97-AF65-F5344CB8AC3E}">
        <p14:creationId xmlns:p14="http://schemas.microsoft.com/office/powerpoint/2010/main" val="850627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eaLnBrk="1" hangingPunct="1"/>
            <a:r>
              <a:rPr lang="en-US" sz="4400" b="1" dirty="0" smtClean="0">
                <a:solidFill>
                  <a:schemeClr val="tx2"/>
                </a:solidFill>
                <a:effectLst>
                  <a:outerShdw blurRad="38100" dist="38100" dir="2700000" algn="tl">
                    <a:srgbClr val="000000">
                      <a:alpha val="43137"/>
                    </a:srgbClr>
                  </a:outerShdw>
                </a:effectLst>
              </a:rPr>
              <a:t>Approval Criteria </a:t>
            </a:r>
          </a:p>
          <a:p>
            <a:pPr lvl="1" eaLnBrk="1" hangingPunct="1"/>
            <a:r>
              <a:rPr lang="en-US" sz="2400" b="1" dirty="0" smtClean="0">
                <a:solidFill>
                  <a:schemeClr val="tx2"/>
                </a:solidFill>
                <a:effectLst>
                  <a:outerShdw blurRad="38100" dist="38100" dir="2700000" algn="tl">
                    <a:srgbClr val="000000">
                      <a:alpha val="43137"/>
                    </a:srgbClr>
                  </a:outerShdw>
                </a:effectLst>
              </a:rPr>
              <a:t>for Change Applications</a:t>
            </a:r>
          </a:p>
          <a:p>
            <a:pPr lvl="2" eaLnBrk="1" hangingPunct="1"/>
            <a:r>
              <a:rPr lang="en-US" sz="2000" b="1" dirty="0" smtClean="0">
                <a:solidFill>
                  <a:schemeClr val="tx2"/>
                </a:solidFill>
                <a:effectLst>
                  <a:outerShdw blurRad="38100" dist="38100" dir="2700000" algn="tl">
                    <a:srgbClr val="000000">
                      <a:alpha val="43137"/>
                    </a:srgbClr>
                  </a:outerShdw>
                </a:effectLst>
              </a:rPr>
              <a:t>Statutory Basis Utah Code 73-3-3 and 73-3-8</a:t>
            </a:r>
          </a:p>
          <a:p>
            <a:pPr eaLnBrk="1" hangingPunct="1"/>
            <a:r>
              <a:rPr lang="en-US" sz="2800" b="1" dirty="0" smtClean="0">
                <a:solidFill>
                  <a:schemeClr val="tx2"/>
                </a:solidFill>
                <a:effectLst>
                  <a:outerShdw blurRad="38100" dist="38100" dir="2700000" algn="tl">
                    <a:srgbClr val="000000">
                      <a:alpha val="43137"/>
                    </a:srgbClr>
                  </a:outerShdw>
                </a:effectLst>
              </a:rPr>
              <a:t>Quantity Impairment – a reduction in the amount of water available to an existing right if the change were approved.</a:t>
            </a:r>
          </a:p>
          <a:p>
            <a:pPr lvl="1" eaLnBrk="1" hangingPunct="1"/>
            <a:r>
              <a:rPr lang="en-US" b="1" dirty="0" smtClean="0">
                <a:solidFill>
                  <a:schemeClr val="tx2"/>
                </a:solidFill>
                <a:effectLst>
                  <a:outerShdw blurRad="38100" dist="38100" dir="2700000" algn="tl">
                    <a:srgbClr val="000000">
                      <a:alpha val="43137"/>
                    </a:srgbClr>
                  </a:outerShdw>
                </a:effectLst>
              </a:rPr>
              <a:t>Diminished quantity of water</a:t>
            </a:r>
          </a:p>
          <a:p>
            <a:pPr lvl="1" eaLnBrk="1" hangingPunct="1"/>
            <a:r>
              <a:rPr lang="en-US" b="1" dirty="0" smtClean="0">
                <a:solidFill>
                  <a:schemeClr val="tx2"/>
                </a:solidFill>
                <a:effectLst>
                  <a:outerShdw blurRad="38100" dist="38100" dir="2700000" algn="tl">
                    <a:srgbClr val="000000">
                      <a:alpha val="43137"/>
                    </a:srgbClr>
                  </a:outerShdw>
                </a:effectLst>
              </a:rPr>
              <a:t>Change in timing of water</a:t>
            </a:r>
          </a:p>
          <a:p>
            <a:pPr lvl="1" eaLnBrk="1" hangingPunct="1"/>
            <a:r>
              <a:rPr lang="en-US" b="1" dirty="0" smtClean="0">
                <a:solidFill>
                  <a:schemeClr val="tx2"/>
                </a:solidFill>
                <a:effectLst>
                  <a:outerShdw blurRad="38100" dist="38100" dir="2700000" algn="tl">
                    <a:srgbClr val="000000">
                      <a:alpha val="43137"/>
                    </a:srgbClr>
                  </a:outerShdw>
                </a:effectLst>
              </a:rPr>
              <a:t>Enlarged the quantity of water depleted</a:t>
            </a:r>
          </a:p>
          <a:p>
            <a:pPr lvl="1" eaLnBrk="1" hangingPunct="1"/>
            <a:endParaRPr lang="en-US" sz="2400" b="1" dirty="0">
              <a:solidFill>
                <a:schemeClr val="tx2"/>
              </a:solidFill>
              <a:effectLst>
                <a:outerShdw blurRad="38100" dist="38100" dir="2700000" algn="tl">
                  <a:srgbClr val="000000">
                    <a:alpha val="43137"/>
                  </a:srgbClr>
                </a:outerShdw>
              </a:effectLst>
            </a:endParaRPr>
          </a:p>
          <a:p>
            <a:pPr marL="0" indent="0" eaLnBrk="1" hangingPunct="1">
              <a:buNone/>
            </a:pPr>
            <a:endParaRPr lang="en-US" altLang="en-US" sz="2200" b="1" i="1" dirty="0" smtClean="0">
              <a:solidFill>
                <a:schemeClr val="tx2"/>
              </a:solidFill>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1219200"/>
            <a:ext cx="1533525" cy="1581150"/>
          </a:xfrm>
          <a:prstGeom prst="rect">
            <a:avLst/>
          </a:prstGeom>
        </p:spPr>
      </p:pic>
    </p:spTree>
    <p:extLst>
      <p:ext uri="{BB962C8B-B14F-4D97-AF65-F5344CB8AC3E}">
        <p14:creationId xmlns:p14="http://schemas.microsoft.com/office/powerpoint/2010/main" val="3479418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5181600"/>
          </a:xfrm>
        </p:spPr>
        <p:txBody>
          <a:bodyPr/>
          <a:lstStyle/>
          <a:p>
            <a:pPr eaLnBrk="1" hangingPunct="1"/>
            <a:r>
              <a:rPr lang="en-US" sz="3500" b="1" dirty="0" smtClean="0">
                <a:solidFill>
                  <a:schemeClr val="tx2"/>
                </a:solidFill>
                <a:effectLst>
                  <a:outerShdw blurRad="38100" dist="38100" dir="2700000" algn="tl">
                    <a:srgbClr val="000000">
                      <a:alpha val="43137"/>
                    </a:srgbClr>
                  </a:outerShdw>
                </a:effectLst>
              </a:rPr>
              <a:t>In a Change Application Proceeding:</a:t>
            </a:r>
          </a:p>
          <a:p>
            <a:pPr lvl="1" eaLnBrk="1" hangingPunct="1"/>
            <a:r>
              <a:rPr lang="en-US" b="1" dirty="0">
                <a:solidFill>
                  <a:schemeClr val="tx2"/>
                </a:solidFill>
                <a:effectLst>
                  <a:outerShdw blurRad="38100" dist="38100" dir="2700000" algn="tl">
                    <a:srgbClr val="000000">
                      <a:alpha val="43137"/>
                    </a:srgbClr>
                  </a:outerShdw>
                </a:effectLst>
              </a:rPr>
              <a:t>Statutory </a:t>
            </a:r>
            <a:r>
              <a:rPr lang="en-US" b="1" dirty="0" smtClean="0">
                <a:solidFill>
                  <a:schemeClr val="tx2"/>
                </a:solidFill>
                <a:effectLst>
                  <a:outerShdw blurRad="38100" dist="38100" dir="2700000" algn="tl">
                    <a:srgbClr val="000000">
                      <a:alpha val="43137"/>
                    </a:srgbClr>
                  </a:outerShdw>
                </a:effectLst>
              </a:rPr>
              <a:t>Basis: </a:t>
            </a:r>
            <a:r>
              <a:rPr lang="en-US" b="1" dirty="0">
                <a:solidFill>
                  <a:schemeClr val="tx2"/>
                </a:solidFill>
                <a:effectLst>
                  <a:outerShdw blurRad="38100" dist="38100" dir="2700000" algn="tl">
                    <a:srgbClr val="000000">
                      <a:alpha val="43137"/>
                    </a:srgbClr>
                  </a:outerShdw>
                </a:effectLst>
              </a:rPr>
              <a:t>Utah Code 73-3-3 and 73-3-8</a:t>
            </a:r>
          </a:p>
          <a:p>
            <a:pPr lvl="1" eaLnBrk="1" hangingPunct="1"/>
            <a:r>
              <a:rPr lang="en-US" b="1" dirty="0" smtClean="0">
                <a:solidFill>
                  <a:schemeClr val="tx2"/>
                </a:solidFill>
                <a:effectLst>
                  <a:outerShdw blurRad="38100" dist="38100" dir="2700000" algn="tl">
                    <a:srgbClr val="000000">
                      <a:alpha val="43137"/>
                    </a:srgbClr>
                  </a:outerShdw>
                </a:effectLst>
              </a:rPr>
              <a:t>The applicant bears the burden of producing evidence that the change can be made including…</a:t>
            </a:r>
          </a:p>
          <a:p>
            <a:pPr marL="1371600" lvl="2" indent="-457200" eaLnBrk="1" hangingPunct="1">
              <a:buFont typeface="+mj-lt"/>
              <a:buAutoNum type="alphaUcPeriod"/>
            </a:pPr>
            <a:r>
              <a:rPr lang="en-US" b="1" dirty="0" smtClean="0">
                <a:solidFill>
                  <a:schemeClr val="tx2"/>
                </a:solidFill>
                <a:effectLst>
                  <a:outerShdw blurRad="38100" dist="38100" dir="2700000" algn="tl">
                    <a:srgbClr val="000000">
                      <a:alpha val="43137"/>
                    </a:srgbClr>
                  </a:outerShdw>
                </a:effectLst>
              </a:rPr>
              <a:t>Change will not cause a specific right to experience quantity impairment.</a:t>
            </a:r>
          </a:p>
          <a:p>
            <a:pPr marL="1371600" lvl="2" indent="-457200" eaLnBrk="1" hangingPunct="1">
              <a:buFont typeface="+mj-lt"/>
              <a:buAutoNum type="alphaUcPeriod"/>
            </a:pPr>
            <a:endParaRPr lang="en-US" b="1" dirty="0" smtClean="0">
              <a:solidFill>
                <a:schemeClr val="tx2"/>
              </a:solidFill>
              <a:effectLst>
                <a:outerShdw blurRad="38100" dist="38100" dir="2700000" algn="tl">
                  <a:srgbClr val="000000">
                    <a:alpha val="43137"/>
                  </a:srgbClr>
                </a:outerShdw>
              </a:effectLst>
            </a:endParaRPr>
          </a:p>
          <a:p>
            <a:pPr marL="1371600" lvl="2" indent="-457200" eaLnBrk="1" hangingPunct="1">
              <a:buFont typeface="+mj-lt"/>
              <a:buAutoNum type="alphaUcPeriod"/>
            </a:pPr>
            <a:r>
              <a:rPr lang="en-US" b="1" dirty="0" smtClean="0">
                <a:solidFill>
                  <a:schemeClr val="tx2"/>
                </a:solidFill>
                <a:effectLst>
                  <a:outerShdw blurRad="38100" dist="38100" dir="2700000" algn="tl">
                    <a:srgbClr val="000000">
                      <a:alpha val="43137"/>
                    </a:srgbClr>
                  </a:outerShdw>
                </a:effectLst>
              </a:rPr>
              <a:t>Rebutting the </a:t>
            </a:r>
            <a:r>
              <a:rPr lang="en-US" b="1" u="sng" dirty="0" smtClean="0">
                <a:solidFill>
                  <a:schemeClr val="tx2"/>
                </a:solidFill>
                <a:effectLst>
                  <a:outerShdw blurRad="38100" dist="38100" dir="2700000" algn="tl">
                    <a:srgbClr val="000000">
                      <a:alpha val="43137"/>
                    </a:srgbClr>
                  </a:outerShdw>
                </a:effectLst>
              </a:rPr>
              <a:t>presumption of quantity impairment.</a:t>
            </a:r>
          </a:p>
          <a:p>
            <a:pPr lvl="2" eaLnBrk="1" hangingPunct="1"/>
            <a:endParaRPr lang="en-US" sz="2000" b="1" dirty="0">
              <a:solidFill>
                <a:schemeClr val="tx2"/>
              </a:solidFill>
              <a:effectLst>
                <a:outerShdw blurRad="38100" dist="38100" dir="2700000" algn="tl">
                  <a:srgbClr val="000000">
                    <a:alpha val="43137"/>
                  </a:srgbClr>
                </a:outerShdw>
              </a:effectLst>
            </a:endParaRPr>
          </a:p>
          <a:p>
            <a:pPr marL="0" indent="0" eaLnBrk="1" hangingPunct="1">
              <a:buNone/>
            </a:pPr>
            <a:endParaRPr lang="en-US" altLang="en-US" sz="2200" b="1" i="1" dirty="0" smtClean="0">
              <a:solidFill>
                <a:schemeClr val="tx2"/>
              </a:solidFill>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00665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
        <p:nvSpPr>
          <p:cNvPr id="3" name="Oval 2"/>
          <p:cNvSpPr/>
          <p:nvPr/>
        </p:nvSpPr>
        <p:spPr>
          <a:xfrm>
            <a:off x="2514600" y="1386348"/>
            <a:ext cx="3626875"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p:cNvSpPr>
            <a:spLocks noGrp="1"/>
          </p:cNvSpPr>
          <p:nvPr>
            <p:ph idx="1"/>
          </p:nvPr>
        </p:nvSpPr>
        <p:spPr>
          <a:xfrm>
            <a:off x="2270636" y="1592066"/>
            <a:ext cx="4107425" cy="1394482"/>
          </a:xfrm>
        </p:spPr>
        <p:txBody>
          <a:bodyPr/>
          <a:lstStyle/>
          <a:p>
            <a:pPr marL="0" indent="0" algn="ctr" eaLnBrk="1" hangingPunct="1">
              <a:buNone/>
            </a:pPr>
            <a:r>
              <a:rPr lang="en-US" sz="2600" b="1" dirty="0" smtClean="0">
                <a:solidFill>
                  <a:schemeClr val="bg1"/>
                </a:solidFill>
                <a:effectLst>
                  <a:outerShdw blurRad="38100" dist="38100" dir="2700000" algn="tl">
                    <a:srgbClr val="000000">
                      <a:alpha val="43137"/>
                    </a:srgbClr>
                  </a:outerShdw>
                </a:effectLst>
              </a:rPr>
              <a:t>Quantity Impairment</a:t>
            </a:r>
          </a:p>
          <a:p>
            <a:pPr marL="0" indent="0" algn="ctr" eaLnBrk="1" hangingPunct="1">
              <a:buNone/>
            </a:pPr>
            <a:r>
              <a:rPr lang="en-US" sz="2200" b="1" dirty="0" smtClean="0">
                <a:solidFill>
                  <a:schemeClr val="bg1"/>
                </a:solidFill>
                <a:effectLst>
                  <a:outerShdw blurRad="38100" dist="38100" dir="2700000" algn="tl">
                    <a:srgbClr val="000000">
                      <a:alpha val="43137"/>
                    </a:srgbClr>
                  </a:outerShdw>
                </a:effectLst>
              </a:rPr>
              <a:t>Applicant’s Burden to</a:t>
            </a:r>
          </a:p>
          <a:p>
            <a:pPr marL="0" indent="0" algn="ctr" eaLnBrk="1" hangingPunct="1">
              <a:buNone/>
            </a:pPr>
            <a:r>
              <a:rPr lang="en-US" sz="2200" b="1" dirty="0" smtClean="0">
                <a:solidFill>
                  <a:schemeClr val="bg1"/>
                </a:solidFill>
                <a:effectLst>
                  <a:outerShdw blurRad="38100" dist="38100" dir="2700000" algn="tl">
                    <a:srgbClr val="000000">
                      <a:alpha val="43137"/>
                    </a:srgbClr>
                  </a:outerShdw>
                </a:effectLst>
              </a:rPr>
              <a:t>Produce Evidence</a:t>
            </a:r>
          </a:p>
          <a:p>
            <a:pPr lvl="2" algn="ctr" eaLnBrk="1" hangingPunct="1"/>
            <a:endParaRPr lang="en-US" sz="2000" b="1" dirty="0">
              <a:solidFill>
                <a:schemeClr val="tx2"/>
              </a:solidFill>
              <a:effectLst>
                <a:outerShdw blurRad="38100" dist="38100" dir="2700000" algn="tl">
                  <a:srgbClr val="000000">
                    <a:alpha val="43137"/>
                  </a:srgbClr>
                </a:outerShdw>
              </a:effectLst>
            </a:endParaRPr>
          </a:p>
          <a:p>
            <a:pPr marL="0" indent="0" algn="ctr" eaLnBrk="1" hangingPunct="1">
              <a:buNone/>
            </a:pPr>
            <a:endParaRPr lang="en-US" altLang="en-US" sz="2200" b="1" i="1" dirty="0" smtClean="0">
              <a:solidFill>
                <a:schemeClr val="tx2"/>
              </a:solidFill>
              <a:latin typeface="+mj-lt"/>
            </a:endParaRPr>
          </a:p>
        </p:txBody>
      </p:sp>
      <p:sp>
        <p:nvSpPr>
          <p:cNvPr id="9" name="Oval 8"/>
          <p:cNvSpPr/>
          <p:nvPr/>
        </p:nvSpPr>
        <p:spPr>
          <a:xfrm>
            <a:off x="457200" y="4343400"/>
            <a:ext cx="3626875"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rot="1480993">
            <a:off x="2974120" y="2894315"/>
            <a:ext cx="484632" cy="157691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029200" y="4267200"/>
            <a:ext cx="3626875"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txBox="1">
            <a:spLocks/>
          </p:cNvSpPr>
          <p:nvPr/>
        </p:nvSpPr>
        <p:spPr bwMode="auto">
          <a:xfrm>
            <a:off x="4717023" y="4343400"/>
            <a:ext cx="41074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2000" b="1" dirty="0" smtClean="0">
                <a:solidFill>
                  <a:schemeClr val="bg1"/>
                </a:solidFill>
                <a:effectLst>
                  <a:outerShdw blurRad="38100" dist="38100" dir="2700000" algn="tl">
                    <a:srgbClr val="000000">
                      <a:alpha val="43137"/>
                    </a:srgbClr>
                  </a:outerShdw>
                </a:effectLst>
              </a:rPr>
              <a:t>Rebuttable</a:t>
            </a:r>
          </a:p>
          <a:p>
            <a:pPr marL="0" indent="0" algn="ctr" eaLnBrk="1" hangingPunct="1">
              <a:buFont typeface="Arial" charset="0"/>
              <a:buNone/>
            </a:pPr>
            <a:r>
              <a:rPr lang="en-US" sz="2000" b="1" dirty="0" smtClean="0">
                <a:solidFill>
                  <a:schemeClr val="bg1"/>
                </a:solidFill>
                <a:effectLst>
                  <a:outerShdw blurRad="38100" dist="38100" dir="2700000" algn="tl">
                    <a:srgbClr val="000000">
                      <a:alpha val="43137"/>
                    </a:srgbClr>
                  </a:outerShdw>
                </a:effectLst>
              </a:rPr>
              <a:t>Presumption of Quantity Impairment:</a:t>
            </a:r>
          </a:p>
          <a:p>
            <a:pPr marL="0" indent="0" algn="ctr" eaLnBrk="1" hangingPunct="1">
              <a:buFont typeface="Arial" charset="0"/>
              <a:buNone/>
            </a:pPr>
            <a:r>
              <a:rPr lang="en-US" sz="2000" b="1" dirty="0" smtClean="0">
                <a:solidFill>
                  <a:schemeClr val="bg1"/>
                </a:solidFill>
                <a:effectLst>
                  <a:outerShdw blurRad="38100" dist="38100" dir="2700000" algn="tl">
                    <a:srgbClr val="000000">
                      <a:alpha val="43137"/>
                    </a:srgbClr>
                  </a:outerShdw>
                </a:effectLst>
              </a:rPr>
              <a:t>Due to Nonuse</a:t>
            </a:r>
          </a:p>
          <a:p>
            <a:pPr lvl="2" algn="ctr" eaLnBrk="1" hangingPunct="1"/>
            <a:endParaRPr lang="en-US" sz="2000" b="1" dirty="0" smtClean="0">
              <a:solidFill>
                <a:schemeClr val="tx2"/>
              </a:solidFill>
              <a:effectLst>
                <a:outerShdw blurRad="38100" dist="38100" dir="2700000" algn="tl">
                  <a:srgbClr val="000000">
                    <a:alpha val="43137"/>
                  </a:srgbClr>
                </a:outerShdw>
              </a:effectLst>
            </a:endParaRPr>
          </a:p>
          <a:p>
            <a:pPr marL="0" indent="0" algn="ctr" eaLnBrk="1" hangingPunct="1">
              <a:buFont typeface="Arial" charset="0"/>
              <a:buNone/>
            </a:pPr>
            <a:endParaRPr lang="en-US" altLang="en-US" sz="2000" b="1" i="1" dirty="0" smtClean="0">
              <a:solidFill>
                <a:schemeClr val="tx2"/>
              </a:solidFill>
              <a:latin typeface="+mj-lt"/>
            </a:endParaRPr>
          </a:p>
        </p:txBody>
      </p:sp>
      <p:sp>
        <p:nvSpPr>
          <p:cNvPr id="14" name="Content Placeholder 2"/>
          <p:cNvSpPr txBox="1">
            <a:spLocks/>
          </p:cNvSpPr>
          <p:nvPr/>
        </p:nvSpPr>
        <p:spPr bwMode="auto">
          <a:xfrm>
            <a:off x="304800" y="4500376"/>
            <a:ext cx="41074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2000" b="1" dirty="0" smtClean="0">
                <a:solidFill>
                  <a:schemeClr val="bg1"/>
                </a:solidFill>
                <a:effectLst>
                  <a:outerShdw blurRad="38100" dist="38100" dir="2700000" algn="tl">
                    <a:srgbClr val="000000">
                      <a:alpha val="43137"/>
                    </a:srgbClr>
                  </a:outerShdw>
                </a:effectLst>
              </a:rPr>
              <a:t>Quantity Impairment:</a:t>
            </a:r>
          </a:p>
          <a:p>
            <a:pPr marL="0" indent="0" algn="ctr" eaLnBrk="1" hangingPunct="1">
              <a:buFont typeface="Arial" charset="0"/>
              <a:buNone/>
            </a:pPr>
            <a:r>
              <a:rPr lang="en-US" sz="2000" b="1" dirty="0" smtClean="0">
                <a:solidFill>
                  <a:schemeClr val="bg1"/>
                </a:solidFill>
                <a:effectLst>
                  <a:outerShdw blurRad="38100" dist="38100" dir="2700000" algn="tl">
                    <a:srgbClr val="000000">
                      <a:alpha val="43137"/>
                    </a:srgbClr>
                  </a:outerShdw>
                </a:effectLst>
              </a:rPr>
              <a:t>Standard Approval Criteria for </a:t>
            </a:r>
          </a:p>
          <a:p>
            <a:pPr marL="0" indent="0" algn="ctr" eaLnBrk="1" hangingPunct="1">
              <a:buFont typeface="Arial" charset="0"/>
              <a:buNone/>
            </a:pPr>
            <a:r>
              <a:rPr lang="en-US" sz="2000" b="1" dirty="0" smtClean="0">
                <a:solidFill>
                  <a:schemeClr val="bg1"/>
                </a:solidFill>
                <a:effectLst>
                  <a:outerShdw blurRad="38100" dist="38100" dir="2700000" algn="tl">
                    <a:srgbClr val="000000">
                      <a:alpha val="43137"/>
                    </a:srgbClr>
                  </a:outerShdw>
                </a:effectLst>
              </a:rPr>
              <a:t>all Change Applications</a:t>
            </a:r>
          </a:p>
          <a:p>
            <a:pPr lvl="2" algn="ctr" eaLnBrk="1" hangingPunct="1"/>
            <a:endParaRPr lang="en-US" sz="2000" b="1" dirty="0" smtClean="0">
              <a:solidFill>
                <a:schemeClr val="tx2"/>
              </a:solidFill>
              <a:effectLst>
                <a:outerShdw blurRad="38100" dist="38100" dir="2700000" algn="tl">
                  <a:srgbClr val="000000">
                    <a:alpha val="43137"/>
                  </a:srgbClr>
                </a:outerShdw>
              </a:effectLst>
            </a:endParaRPr>
          </a:p>
          <a:p>
            <a:pPr marL="0" indent="0" algn="ctr" eaLnBrk="1" hangingPunct="1">
              <a:buFont typeface="Arial" charset="0"/>
              <a:buNone/>
            </a:pPr>
            <a:endParaRPr lang="en-US" altLang="en-US" sz="2000" b="1" i="1" dirty="0" smtClean="0">
              <a:solidFill>
                <a:schemeClr val="tx2"/>
              </a:solidFill>
              <a:latin typeface="+mj-lt"/>
            </a:endParaRPr>
          </a:p>
        </p:txBody>
      </p:sp>
      <p:sp>
        <p:nvSpPr>
          <p:cNvPr id="15" name="Down Arrow 14"/>
          <p:cNvSpPr/>
          <p:nvPr/>
        </p:nvSpPr>
        <p:spPr>
          <a:xfrm rot="20164003">
            <a:off x="5252021" y="2892956"/>
            <a:ext cx="484632" cy="157691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p:cNvSpPr txBox="1">
            <a:spLocks/>
          </p:cNvSpPr>
          <p:nvPr/>
        </p:nvSpPr>
        <p:spPr bwMode="auto">
          <a:xfrm>
            <a:off x="1935418" y="3502996"/>
            <a:ext cx="670437" cy="76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altLang="en-US" sz="4400" b="1" dirty="0" smtClean="0">
                <a:solidFill>
                  <a:schemeClr val="tx2"/>
                </a:solidFill>
                <a:effectLst>
                  <a:outerShdw blurRad="38100" dist="38100" dir="2700000" algn="tl">
                    <a:srgbClr val="000000">
                      <a:alpha val="43137"/>
                    </a:srgbClr>
                  </a:outerShdw>
                </a:effectLst>
                <a:latin typeface="+mj-lt"/>
              </a:rPr>
              <a:t>A</a:t>
            </a:r>
            <a:endParaRPr lang="en-US" sz="2000" b="1" dirty="0" smtClean="0">
              <a:solidFill>
                <a:schemeClr val="tx2"/>
              </a:solidFill>
              <a:effectLst>
                <a:outerShdw blurRad="38100" dist="38100" dir="2700000" algn="tl">
                  <a:srgbClr val="000000">
                    <a:alpha val="43137"/>
                  </a:srgbClr>
                </a:outerShdw>
              </a:effectLst>
            </a:endParaRPr>
          </a:p>
          <a:p>
            <a:pPr marL="0" indent="0" algn="ctr" eaLnBrk="1" hangingPunct="1">
              <a:buFont typeface="Arial" charset="0"/>
              <a:buNone/>
            </a:pPr>
            <a:endParaRPr lang="en-US" altLang="en-US" sz="2200" b="1" i="1" dirty="0" smtClean="0">
              <a:solidFill>
                <a:schemeClr val="tx2"/>
              </a:solidFill>
              <a:latin typeface="+mj-lt"/>
            </a:endParaRPr>
          </a:p>
        </p:txBody>
      </p:sp>
      <p:sp>
        <p:nvSpPr>
          <p:cNvPr id="18" name="Content Placeholder 2"/>
          <p:cNvSpPr txBox="1">
            <a:spLocks/>
          </p:cNvSpPr>
          <p:nvPr/>
        </p:nvSpPr>
        <p:spPr bwMode="auto">
          <a:xfrm>
            <a:off x="6517250" y="3429000"/>
            <a:ext cx="670437" cy="76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4400" b="1" dirty="0">
                <a:solidFill>
                  <a:schemeClr val="tx2"/>
                </a:solidFill>
                <a:effectLst>
                  <a:outerShdw blurRad="38100" dist="38100" dir="2700000" algn="tl">
                    <a:srgbClr val="000000">
                      <a:alpha val="43137"/>
                    </a:srgbClr>
                  </a:outerShdw>
                </a:effectLst>
                <a:latin typeface="+mj-lt"/>
              </a:rPr>
              <a:t>B</a:t>
            </a:r>
            <a:endParaRPr lang="en-US" sz="2000" b="1" dirty="0" smtClean="0">
              <a:solidFill>
                <a:schemeClr val="tx2"/>
              </a:solidFill>
              <a:effectLst>
                <a:outerShdw blurRad="38100" dist="38100" dir="2700000" algn="tl">
                  <a:srgbClr val="000000">
                    <a:alpha val="43137"/>
                  </a:srgbClr>
                </a:outerShdw>
              </a:effectLst>
            </a:endParaRPr>
          </a:p>
          <a:p>
            <a:pPr marL="0" indent="0" algn="ctr" eaLnBrk="1" hangingPunct="1">
              <a:buFont typeface="Arial" charset="0"/>
              <a:buNone/>
            </a:pPr>
            <a:endParaRPr lang="en-US" altLang="en-US" sz="2200" b="1" i="1" dirty="0" smtClean="0">
              <a:solidFill>
                <a:schemeClr val="tx2"/>
              </a:solidFill>
              <a:latin typeface="+mj-lt"/>
            </a:endParaRPr>
          </a:p>
        </p:txBody>
      </p:sp>
    </p:spTree>
    <p:extLst>
      <p:ext uri="{BB962C8B-B14F-4D97-AF65-F5344CB8AC3E}">
        <p14:creationId xmlns:p14="http://schemas.microsoft.com/office/powerpoint/2010/main" val="312270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indefinite" fill="remove" grpId="0" nodeType="clickEffect">
                                  <p:stCondLst>
                                    <p:cond delay="0"/>
                                  </p:stCondLst>
                                  <p:childTnLst>
                                    <p:animClr clrSpc="rgb" dir="cw">
                                      <p:cBhvr override="childStyle">
                                        <p:cTn id="6" dur="250" autoRev="1" fill="remove"/>
                                        <p:tgtEl>
                                          <p:spTgt spid="18"/>
                                        </p:tgtEl>
                                        <p:attrNameLst>
                                          <p:attrName>style.color</p:attrName>
                                        </p:attrNameLst>
                                      </p:cBhvr>
                                      <p:to>
                                        <a:schemeClr val="bg1"/>
                                      </p:to>
                                    </p:animClr>
                                    <p:animClr clrSpc="rgb" dir="cw">
                                      <p:cBhvr>
                                        <p:cTn id="7" dur="250" autoRev="1" fill="remove"/>
                                        <p:tgtEl>
                                          <p:spTgt spid="18"/>
                                        </p:tgtEl>
                                        <p:attrNameLst>
                                          <p:attrName>fillcolor</p:attrName>
                                        </p:attrNameLst>
                                      </p:cBhvr>
                                      <p:to>
                                        <a:schemeClr val="bg1"/>
                                      </p:to>
                                    </p:animClr>
                                    <p:set>
                                      <p:cBhvr>
                                        <p:cTn id="8" dur="250" autoRev="1" fill="remove"/>
                                        <p:tgtEl>
                                          <p:spTgt spid="18"/>
                                        </p:tgtEl>
                                        <p:attrNameLst>
                                          <p:attrName>fill.type</p:attrName>
                                        </p:attrNameLst>
                                      </p:cBhvr>
                                      <p:to>
                                        <p:strVal val="solid"/>
                                      </p:to>
                                    </p:set>
                                    <p:set>
                                      <p:cBhvr>
                                        <p:cTn id="9" dur="250" autoRev="1" fill="remove"/>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eaLnBrk="1" hangingPunct="1"/>
            <a:r>
              <a:rPr lang="en-US" sz="2800" b="1" dirty="0" smtClean="0">
                <a:solidFill>
                  <a:schemeClr val="tx2"/>
                </a:solidFill>
                <a:effectLst>
                  <a:outerShdw blurRad="38100" dist="38100" dir="2700000" algn="tl">
                    <a:srgbClr val="000000">
                      <a:alpha val="43137"/>
                    </a:srgbClr>
                  </a:outerShdw>
                </a:effectLst>
              </a:rPr>
              <a:t>The </a:t>
            </a:r>
            <a:r>
              <a:rPr lang="en-US" sz="2800" b="1" u="sng" dirty="0" smtClean="0">
                <a:solidFill>
                  <a:schemeClr val="tx2"/>
                </a:solidFill>
                <a:effectLst>
                  <a:outerShdw blurRad="38100" dist="38100" dir="2700000" algn="tl">
                    <a:srgbClr val="000000">
                      <a:alpha val="43137"/>
                    </a:srgbClr>
                  </a:outerShdw>
                </a:effectLst>
              </a:rPr>
              <a:t>Rebuttable Presumption of Quantity Impairment </a:t>
            </a:r>
            <a:r>
              <a:rPr lang="en-US" sz="2800" b="1" dirty="0" smtClean="0">
                <a:solidFill>
                  <a:schemeClr val="tx2"/>
                </a:solidFill>
                <a:effectLst>
                  <a:outerShdw blurRad="38100" dist="38100" dir="2700000" algn="tl">
                    <a:srgbClr val="000000">
                      <a:alpha val="43137"/>
                    </a:srgbClr>
                  </a:outerShdw>
                </a:effectLst>
              </a:rPr>
              <a:t>is how the State Engineer can consider nonuse during the change application process.</a:t>
            </a:r>
          </a:p>
          <a:p>
            <a:pPr eaLnBrk="1" hangingPunct="1"/>
            <a:r>
              <a:rPr lang="en-US" sz="2800" b="1" dirty="0" smtClean="0">
                <a:solidFill>
                  <a:schemeClr val="tx2"/>
                </a:solidFill>
                <a:effectLst>
                  <a:outerShdw blurRad="38100" dist="38100" dir="2700000" algn="tl">
                    <a:srgbClr val="000000">
                      <a:alpha val="43137"/>
                    </a:srgbClr>
                  </a:outerShdw>
                </a:effectLst>
              </a:rPr>
              <a:t>UAC 73-3-8(6)(c)</a:t>
            </a:r>
          </a:p>
          <a:p>
            <a:pPr lvl="1" eaLnBrk="1" hangingPunct="1"/>
            <a:r>
              <a:rPr lang="en-US" sz="2000" b="1" dirty="0" smtClean="0">
                <a:solidFill>
                  <a:schemeClr val="tx2"/>
                </a:solidFill>
                <a:effectLst>
                  <a:outerShdw blurRad="38100" dist="38100" dir="2700000" algn="tl">
                    <a:srgbClr val="000000">
                      <a:alpha val="43137"/>
                    </a:srgbClr>
                  </a:outerShdw>
                </a:effectLst>
              </a:rPr>
              <a:t>There is a rebuttable presumption of  quantity impairment…to the extent that, for a period of at least </a:t>
            </a:r>
            <a:r>
              <a:rPr lang="en-US" sz="2000" b="1" u="sng" dirty="0" smtClean="0">
                <a:solidFill>
                  <a:schemeClr val="tx2"/>
                </a:solidFill>
                <a:effectLst>
                  <a:outerShdw blurRad="38100" dist="38100" dir="2700000" algn="tl">
                    <a:srgbClr val="000000">
                      <a:alpha val="43137"/>
                    </a:srgbClr>
                  </a:outerShdw>
                </a:effectLst>
              </a:rPr>
              <a:t>seven consecutive years</a:t>
            </a:r>
            <a:r>
              <a:rPr lang="en-US" sz="2000" b="1" dirty="0" smtClean="0">
                <a:solidFill>
                  <a:schemeClr val="tx2"/>
                </a:solidFill>
                <a:effectLst>
                  <a:outerShdw blurRad="38100" dist="38100" dir="2700000" algn="tl">
                    <a:srgbClr val="000000">
                      <a:alpha val="43137"/>
                    </a:srgbClr>
                  </a:outerShdw>
                </a:effectLst>
              </a:rPr>
              <a:t>, a portion of the right identified in a change application has not been:</a:t>
            </a:r>
          </a:p>
          <a:p>
            <a:pPr lvl="2" eaLnBrk="1" hangingPunct="1"/>
            <a:r>
              <a:rPr lang="en-US" sz="2000" b="1" dirty="0" smtClean="0">
                <a:solidFill>
                  <a:schemeClr val="tx2"/>
                </a:solidFill>
                <a:effectLst>
                  <a:outerShdw blurRad="38100" dist="38100" dir="2700000" algn="tl">
                    <a:srgbClr val="000000">
                      <a:alpha val="43137"/>
                    </a:srgbClr>
                  </a:outerShdw>
                </a:effectLst>
              </a:rPr>
              <a:t>Diverted from the </a:t>
            </a:r>
            <a:r>
              <a:rPr lang="en-US" sz="2000" b="1" u="sng" dirty="0" smtClean="0">
                <a:solidFill>
                  <a:schemeClr val="tx2"/>
                </a:solidFill>
                <a:effectLst>
                  <a:outerShdw blurRad="38100" dist="38100" dir="2700000" algn="tl">
                    <a:srgbClr val="000000">
                      <a:alpha val="43137"/>
                    </a:srgbClr>
                  </a:outerShdw>
                </a:effectLst>
              </a:rPr>
              <a:t>approved point of diversion</a:t>
            </a:r>
            <a:r>
              <a:rPr lang="en-US" sz="2000" b="1" dirty="0" smtClean="0">
                <a:solidFill>
                  <a:schemeClr val="tx2"/>
                </a:solidFill>
                <a:effectLst>
                  <a:outerShdw blurRad="38100" dist="38100" dir="2700000" algn="tl">
                    <a:srgbClr val="000000">
                      <a:alpha val="43137"/>
                    </a:srgbClr>
                  </a:outerShdw>
                </a:effectLst>
              </a:rPr>
              <a:t>; and</a:t>
            </a:r>
          </a:p>
          <a:p>
            <a:pPr lvl="2" eaLnBrk="1" hangingPunct="1"/>
            <a:r>
              <a:rPr lang="en-US" sz="2000" b="1" dirty="0" smtClean="0">
                <a:solidFill>
                  <a:schemeClr val="tx2"/>
                </a:solidFill>
                <a:effectLst>
                  <a:outerShdw blurRad="38100" dist="38100" dir="2700000" algn="tl">
                    <a:srgbClr val="000000">
                      <a:alpha val="43137"/>
                    </a:srgbClr>
                  </a:outerShdw>
                </a:effectLst>
              </a:rPr>
              <a:t>Beneficially used at the </a:t>
            </a:r>
            <a:r>
              <a:rPr lang="en-US" sz="2000" b="1" u="sng" dirty="0" smtClean="0">
                <a:solidFill>
                  <a:schemeClr val="tx2"/>
                </a:solidFill>
                <a:effectLst>
                  <a:outerShdw blurRad="38100" dist="38100" dir="2700000" algn="tl">
                    <a:srgbClr val="000000">
                      <a:alpha val="43137"/>
                    </a:srgbClr>
                  </a:outerShdw>
                </a:effectLst>
              </a:rPr>
              <a:t>approved place of use</a:t>
            </a:r>
            <a:r>
              <a:rPr lang="en-US" sz="2000" b="1" dirty="0" smtClean="0">
                <a:solidFill>
                  <a:schemeClr val="tx2"/>
                </a:solidFill>
                <a:effectLst>
                  <a:outerShdw blurRad="38100" dist="38100" dir="2700000" algn="tl">
                    <a:srgbClr val="000000">
                      <a:alpha val="43137"/>
                    </a:srgbClr>
                  </a:outerShdw>
                </a:effectLst>
              </a:rPr>
              <a:t>.</a:t>
            </a:r>
          </a:p>
          <a:p>
            <a:pPr eaLnBrk="1" hangingPunct="1"/>
            <a:r>
              <a:rPr lang="en-US" sz="2800" b="1" dirty="0" smtClean="0">
                <a:solidFill>
                  <a:schemeClr val="tx2"/>
                </a:solidFill>
                <a:effectLst>
                  <a:outerShdw blurRad="38100" dist="38100" dir="2700000" algn="tl">
                    <a:srgbClr val="000000">
                      <a:alpha val="43137"/>
                    </a:srgbClr>
                  </a:outerShdw>
                </a:effectLst>
              </a:rPr>
              <a:t>This section is not, not a little confusing.</a:t>
            </a:r>
          </a:p>
          <a:p>
            <a:pPr marL="0" indent="0" eaLnBrk="1" hangingPunct="1">
              <a:buNone/>
            </a:pPr>
            <a:endParaRPr lang="en-US" altLang="en-US" sz="2200" b="1" i="1" dirty="0" smtClean="0">
              <a:solidFill>
                <a:schemeClr val="tx2"/>
              </a:solidFill>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00665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737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52400" y="4191000"/>
            <a:ext cx="8915400" cy="1577975"/>
          </a:xfrm>
        </p:spPr>
        <p:txBody>
          <a:bodyPr/>
          <a:lstStyle/>
          <a:p>
            <a:r>
              <a:rPr lang="en-US"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Advanced Water Right Topics</a:t>
            </a:r>
            <a:endParaRPr lang="en-US"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idx="1"/>
          </p:nvPr>
        </p:nvSpPr>
        <p:spPr>
          <a:xfrm>
            <a:off x="152400" y="2895600"/>
            <a:ext cx="7772400" cy="1500187"/>
          </a:xfrm>
        </p:spPr>
        <p:txBody>
          <a:bodyPr/>
          <a:lstStyle/>
          <a:p>
            <a:r>
              <a:rPr lang="en-US" i="1" dirty="0" smtClean="0">
                <a:solidFill>
                  <a:schemeClr val="bg2"/>
                </a:solidFill>
                <a:effectLst>
                  <a:outerShdw blurRad="38100" dist="38100" dir="2700000" algn="tl">
                    <a:srgbClr val="000000">
                      <a:alpha val="43137"/>
                    </a:srgbClr>
                  </a:outerShdw>
                </a:effectLst>
              </a:rPr>
              <a:t>Not the day-to-day</a:t>
            </a:r>
            <a:endParaRPr lang="en-US" i="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1477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304800" y="1066800"/>
            <a:ext cx="4495800" cy="5410200"/>
          </a:xfrm>
        </p:spPr>
        <p:txBody>
          <a:bodyPr/>
          <a:lstStyle/>
          <a:p>
            <a:pPr eaLnBrk="1" hangingPunct="1"/>
            <a:r>
              <a:rPr lang="en-US" sz="2800" b="1" dirty="0" smtClean="0">
                <a:solidFill>
                  <a:schemeClr val="tx2"/>
                </a:solidFill>
                <a:effectLst>
                  <a:outerShdw blurRad="38100" dist="38100" dir="2700000" algn="tl">
                    <a:srgbClr val="000000">
                      <a:alpha val="43137"/>
                    </a:srgbClr>
                  </a:outerShdw>
                </a:effectLst>
              </a:rPr>
              <a:t>Interpretation Tip:</a:t>
            </a:r>
          </a:p>
          <a:p>
            <a:pPr lvl="1" eaLnBrk="1" hangingPunct="1"/>
            <a:r>
              <a:rPr lang="en-US" sz="2400" b="1" dirty="0" smtClean="0">
                <a:solidFill>
                  <a:schemeClr val="tx2"/>
                </a:solidFill>
                <a:effectLst>
                  <a:outerShdw blurRad="38100" dist="38100" dir="2700000" algn="tl">
                    <a:srgbClr val="000000">
                      <a:alpha val="43137"/>
                    </a:srgbClr>
                  </a:outerShdw>
                </a:effectLst>
              </a:rPr>
              <a:t>Point of Diversion and Place of Use are </a:t>
            </a:r>
            <a:r>
              <a:rPr lang="en-US" sz="2400" b="1" u="sng" dirty="0" smtClean="0">
                <a:solidFill>
                  <a:schemeClr val="tx2"/>
                </a:solidFill>
                <a:effectLst>
                  <a:outerShdw blurRad="38100" dist="38100" dir="2700000" algn="tl">
                    <a:srgbClr val="000000">
                      <a:alpha val="43137"/>
                    </a:srgbClr>
                  </a:outerShdw>
                </a:effectLst>
              </a:rPr>
              <a:t>not</a:t>
            </a:r>
            <a:r>
              <a:rPr lang="en-US" sz="2400" b="1" dirty="0" smtClean="0">
                <a:solidFill>
                  <a:schemeClr val="tx2"/>
                </a:solidFill>
                <a:effectLst>
                  <a:outerShdw blurRad="38100" dist="38100" dir="2700000" algn="tl">
                    <a:srgbClr val="000000">
                      <a:alpha val="43137"/>
                    </a:srgbClr>
                  </a:outerShdw>
                </a:effectLst>
              </a:rPr>
              <a:t> mutually dependent factors.</a:t>
            </a:r>
          </a:p>
          <a:p>
            <a:pPr lvl="1" eaLnBrk="1" hangingPunct="1"/>
            <a:r>
              <a:rPr lang="en-US" sz="2400" b="1" dirty="0" smtClean="0">
                <a:solidFill>
                  <a:schemeClr val="tx2"/>
                </a:solidFill>
                <a:effectLst>
                  <a:outerShdw blurRad="38100" dist="38100" dir="2700000" algn="tl">
                    <a:srgbClr val="000000">
                      <a:alpha val="43137"/>
                    </a:srgbClr>
                  </a:outerShdw>
                </a:effectLst>
              </a:rPr>
              <a:t>They are a starting point for evaluating a presumption of quantity impairment due to nonuse.</a:t>
            </a:r>
          </a:p>
          <a:p>
            <a:pPr eaLnBrk="1" hangingPunct="1"/>
            <a:r>
              <a:rPr lang="en-US" sz="2800" b="1" dirty="0" smtClean="0">
                <a:solidFill>
                  <a:schemeClr val="tx2"/>
                </a:solidFill>
                <a:effectLst>
                  <a:outerShdw blurRad="38100" dist="38100" dir="2700000" algn="tl">
                    <a:srgbClr val="000000">
                      <a:alpha val="43137"/>
                    </a:srgbClr>
                  </a:outerShdw>
                </a:effectLst>
              </a:rPr>
              <a:t>In short: </a:t>
            </a:r>
          </a:p>
          <a:p>
            <a:pPr lvl="1" eaLnBrk="1" hangingPunct="1"/>
            <a:r>
              <a:rPr lang="en-US" sz="2400" b="1" dirty="0" smtClean="0">
                <a:solidFill>
                  <a:schemeClr val="tx2"/>
                </a:solidFill>
                <a:effectLst>
                  <a:outerShdw blurRad="38100" dist="38100" dir="2700000" algn="tl">
                    <a:srgbClr val="000000">
                      <a:alpha val="43137"/>
                    </a:srgbClr>
                  </a:outerShdw>
                </a:effectLst>
              </a:rPr>
              <a:t>If you haven’t been using the water like you should, presumption may apply.</a:t>
            </a:r>
          </a:p>
          <a:p>
            <a:pPr marL="0" indent="0" eaLnBrk="1" hangingPunct="1">
              <a:buNone/>
            </a:pPr>
            <a:endParaRPr lang="en-US" altLang="en-US" sz="2200" b="1" i="1" dirty="0" smtClean="0">
              <a:solidFill>
                <a:schemeClr val="tx2"/>
              </a:solidFill>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1026" name="Picture 2" descr="C:\Users\michaeldrake\Desktop\LBwk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066800"/>
            <a:ext cx="3819525"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162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49825" y="1295400"/>
            <a:ext cx="8229600" cy="4830763"/>
          </a:xfrm>
        </p:spPr>
        <p:txBody>
          <a:bodyPr/>
          <a:lstStyle/>
          <a:p>
            <a:pPr eaLnBrk="1" hangingPunct="1"/>
            <a:r>
              <a:rPr lang="en-US" sz="2800" b="1" dirty="0" smtClean="0">
                <a:solidFill>
                  <a:schemeClr val="tx2"/>
                </a:solidFill>
                <a:effectLst>
                  <a:outerShdw blurRad="38100" dist="38100" dir="2700000" algn="tl">
                    <a:srgbClr val="000000">
                      <a:alpha val="43137"/>
                    </a:srgbClr>
                  </a:outerShdw>
                </a:effectLst>
              </a:rPr>
              <a:t>How do you Rebut?</a:t>
            </a:r>
          </a:p>
          <a:p>
            <a:pPr eaLnBrk="1" hangingPunct="1"/>
            <a:r>
              <a:rPr lang="en-US" sz="2800" b="1" dirty="0" smtClean="0">
                <a:solidFill>
                  <a:schemeClr val="tx2"/>
                </a:solidFill>
                <a:effectLst>
                  <a:outerShdw blurRad="38100" dist="38100" dir="2700000" algn="tl">
                    <a:srgbClr val="000000">
                      <a:alpha val="43137"/>
                    </a:srgbClr>
                  </a:outerShdw>
                </a:effectLst>
              </a:rPr>
              <a:t>The Rebuttable Presumption of Quantity Impairment does not apply if excused by:</a:t>
            </a:r>
          </a:p>
          <a:p>
            <a:pPr lvl="1" eaLnBrk="1" hangingPunct="1"/>
            <a:r>
              <a:rPr lang="en-US" sz="2400" b="1" dirty="0" smtClean="0">
                <a:solidFill>
                  <a:schemeClr val="tx2"/>
                </a:solidFill>
                <a:effectLst>
                  <a:outerShdw blurRad="38100" dist="38100" dir="2700000" algn="tl">
                    <a:srgbClr val="000000">
                      <a:alpha val="43137"/>
                    </a:srgbClr>
                  </a:outerShdw>
                </a:effectLst>
                <a:latin typeface="+mj-lt"/>
              </a:rPr>
              <a:t>Subsection </a:t>
            </a:r>
            <a:r>
              <a:rPr lang="en-US" sz="2400" b="1" dirty="0">
                <a:solidFill>
                  <a:schemeClr val="tx2"/>
                </a:solidFill>
                <a:effectLst>
                  <a:outerShdw blurRad="38100" dist="38100" dir="2700000" algn="tl">
                    <a:srgbClr val="000000">
                      <a:alpha val="43137"/>
                    </a:srgbClr>
                  </a:outerShdw>
                </a:effectLst>
                <a:latin typeface="+mj-lt"/>
              </a:rPr>
              <a:t>73-1-4 (2)(e) - Exceptions to Nonuse</a:t>
            </a:r>
          </a:p>
          <a:p>
            <a:pPr lvl="1" eaLnBrk="1" hangingPunct="1"/>
            <a:r>
              <a:rPr lang="en-US" altLang="en-US" sz="2400" b="1" dirty="0" smtClean="0">
                <a:solidFill>
                  <a:schemeClr val="tx2"/>
                </a:solidFill>
                <a:effectLst>
                  <a:outerShdw blurRad="38100" dist="38100" dir="2700000" algn="tl">
                    <a:srgbClr val="000000">
                      <a:alpha val="43137"/>
                    </a:srgbClr>
                  </a:outerShdw>
                </a:effectLst>
                <a:latin typeface="+mj-lt"/>
              </a:rPr>
              <a:t>An approved nonuse application</a:t>
            </a:r>
          </a:p>
          <a:p>
            <a:pPr lvl="1" eaLnBrk="1" hangingPunct="1"/>
            <a:r>
              <a:rPr lang="en-US" altLang="en-US" sz="2400" b="1" dirty="0" smtClean="0">
                <a:solidFill>
                  <a:schemeClr val="tx2"/>
                </a:solidFill>
                <a:effectLst>
                  <a:outerShdw blurRad="38100" dist="38100" dir="2700000" algn="tl">
                    <a:srgbClr val="000000">
                      <a:alpha val="43137"/>
                    </a:srgbClr>
                  </a:outerShdw>
                </a:effectLst>
                <a:latin typeface="+mj-lt"/>
              </a:rPr>
              <a:t>Subsection 73-3-30(7) – Instream Flow</a:t>
            </a:r>
          </a:p>
          <a:p>
            <a:pPr lvl="1" eaLnBrk="1" hangingPunct="1"/>
            <a:r>
              <a:rPr lang="en-US" altLang="en-US" sz="2400" b="1" dirty="0" smtClean="0">
                <a:solidFill>
                  <a:schemeClr val="tx2"/>
                </a:solidFill>
                <a:effectLst>
                  <a:outerShdw blurRad="38100" dist="38100" dir="2700000" algn="tl">
                    <a:srgbClr val="000000">
                      <a:alpha val="43137"/>
                    </a:srgbClr>
                  </a:outerShdw>
                </a:effectLst>
                <a:latin typeface="+mj-lt"/>
              </a:rPr>
              <a:t>Passage of Time 73-1-4(2)(c)(</a:t>
            </a:r>
            <a:r>
              <a:rPr lang="en-US" altLang="en-US" sz="2400" b="1" dirty="0" err="1" smtClean="0">
                <a:solidFill>
                  <a:schemeClr val="tx2"/>
                </a:solidFill>
                <a:effectLst>
                  <a:outerShdw blurRad="38100" dist="38100" dir="2700000" algn="tl">
                    <a:srgbClr val="000000">
                      <a:alpha val="43137"/>
                    </a:srgbClr>
                  </a:outerShdw>
                </a:effectLst>
                <a:latin typeface="+mj-lt"/>
              </a:rPr>
              <a:t>i</a:t>
            </a:r>
            <a:r>
              <a:rPr lang="en-US" altLang="en-US" sz="2400" b="1" dirty="0" smtClean="0">
                <a:solidFill>
                  <a:schemeClr val="tx2"/>
                </a:solidFill>
                <a:effectLst>
                  <a:outerShdw blurRad="38100" dist="38100" dir="2700000" algn="tl">
                    <a:srgbClr val="000000">
                      <a:alpha val="43137"/>
                    </a:srgbClr>
                  </a:outerShdw>
                </a:effectLst>
                <a:latin typeface="+mj-lt"/>
              </a:rPr>
              <a:t>) – Remember this from earlier?  Nonuse period of 7 consecutive years must have occurred within the last 15 years (or 15 years prior to the filing of a nonuse application)</a:t>
            </a:r>
            <a:endParaRPr lang="en-US" altLang="en-US" sz="1800" b="1" dirty="0" smtClean="0">
              <a:solidFill>
                <a:schemeClr val="tx2"/>
              </a:solidFill>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196918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076">
                                            <p:txEl>
                                              <p:pRg st="2" end="2"/>
                                            </p:txEl>
                                          </p:spTgt>
                                        </p:tgtEl>
                                        <p:attrNameLst>
                                          <p:attrName>style.color</p:attrName>
                                        </p:attrNameLst>
                                      </p:cBhvr>
                                      <p:to>
                                        <a:srgbClr val="FC2812"/>
                                      </p:to>
                                    </p:animClr>
                                    <p:animClr clrSpc="rgb" dir="cw">
                                      <p:cBhvr>
                                        <p:cTn id="7" dur="500" fill="hold"/>
                                        <p:tgtEl>
                                          <p:spTgt spid="3076">
                                            <p:txEl>
                                              <p:pRg st="2" end="2"/>
                                            </p:txEl>
                                          </p:spTgt>
                                        </p:tgtEl>
                                        <p:attrNameLst>
                                          <p:attrName>fillcolor</p:attrName>
                                        </p:attrNameLst>
                                      </p:cBhvr>
                                      <p:to>
                                        <a:srgbClr val="FC2812"/>
                                      </p:to>
                                    </p:animClr>
                                    <p:set>
                                      <p:cBhvr>
                                        <p:cTn id="8" dur="500" fill="hold"/>
                                        <p:tgtEl>
                                          <p:spTgt spid="3076">
                                            <p:txEl>
                                              <p:pRg st="2" end="2"/>
                                            </p:txEl>
                                          </p:spTgt>
                                        </p:tgtEl>
                                        <p:attrNameLst>
                                          <p:attrName>fill.type</p:attrName>
                                        </p:attrNameLst>
                                      </p:cBhvr>
                                      <p:to>
                                        <p:strVal val="solid"/>
                                      </p:to>
                                    </p:set>
                                    <p:set>
                                      <p:cBhvr>
                                        <p:cTn id="9" dur="500" fill="hold"/>
                                        <p:tgtEl>
                                          <p:spTgt spid="3076">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1"/>
            <a:ext cx="8229600" cy="1752600"/>
          </a:xfrm>
        </p:spPr>
        <p:txBody>
          <a:bodyPr/>
          <a:lstStyle/>
          <a:p>
            <a:pPr eaLnBrk="1" hangingPunct="1"/>
            <a:r>
              <a:rPr lang="en-US" sz="2800" b="1" dirty="0" smtClean="0">
                <a:solidFill>
                  <a:schemeClr val="tx2"/>
                </a:solidFill>
                <a:effectLst>
                  <a:outerShdw blurRad="38100" dist="38100" dir="2700000" algn="tl">
                    <a:srgbClr val="000000">
                      <a:alpha val="43137"/>
                    </a:srgbClr>
                  </a:outerShdw>
                </a:effectLst>
              </a:rPr>
              <a:t>The Rebuttable Presumption of Quantity Impairment does not apply if excused by:</a:t>
            </a:r>
          </a:p>
          <a:p>
            <a:pPr lvl="1" eaLnBrk="1" hangingPunct="1"/>
            <a:r>
              <a:rPr lang="en-US" sz="2400" b="1" dirty="0" smtClean="0">
                <a:solidFill>
                  <a:schemeClr val="tx2"/>
                </a:solidFill>
                <a:effectLst>
                  <a:outerShdw blurRad="38100" dist="38100" dir="2700000" algn="tl">
                    <a:srgbClr val="000000">
                      <a:alpha val="43137"/>
                    </a:srgbClr>
                  </a:outerShdw>
                </a:effectLst>
              </a:rPr>
              <a:t>Subsection 73-1-4(2)(e) – Exceptions to Nonuse; Remember these from earlier?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
        <p:nvSpPr>
          <p:cNvPr id="5" name="Content Placeholder 2"/>
          <p:cNvSpPr txBox="1">
            <a:spLocks/>
          </p:cNvSpPr>
          <p:nvPr/>
        </p:nvSpPr>
        <p:spPr bwMode="auto">
          <a:xfrm>
            <a:off x="912262" y="2971800"/>
            <a:ext cx="7620001"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r>
              <a:rPr lang="en-US" sz="2400" b="1" dirty="0" smtClean="0">
                <a:solidFill>
                  <a:srgbClr val="FF0000"/>
                </a:solidFill>
                <a:effectLst>
                  <a:outerShdw blurRad="38100" dist="38100" dir="2700000" algn="tl">
                    <a:srgbClr val="000000">
                      <a:alpha val="43137"/>
                    </a:srgbClr>
                  </a:outerShdw>
                </a:effectLst>
              </a:rPr>
              <a:t>Lease</a:t>
            </a:r>
          </a:p>
          <a:p>
            <a:pPr eaLnBrk="1" hangingPunct="1"/>
            <a:r>
              <a:rPr lang="en-US" sz="2400" b="1" dirty="0" smtClean="0">
                <a:solidFill>
                  <a:srgbClr val="FF0000"/>
                </a:solidFill>
                <a:effectLst>
                  <a:outerShdw blurRad="38100" dist="38100" dir="2700000" algn="tl">
                    <a:srgbClr val="000000">
                      <a:alpha val="43137"/>
                    </a:srgbClr>
                  </a:outerShdw>
                </a:effectLst>
              </a:rPr>
              <a:t>Fallowing Program</a:t>
            </a:r>
          </a:p>
          <a:p>
            <a:pPr eaLnBrk="1" hangingPunct="1"/>
            <a:r>
              <a:rPr lang="en-US" sz="2400" b="1" dirty="0" smtClean="0">
                <a:solidFill>
                  <a:srgbClr val="FF0000"/>
                </a:solidFill>
                <a:effectLst>
                  <a:outerShdw blurRad="38100" dist="38100" dir="2700000" algn="tl">
                    <a:srgbClr val="000000">
                      <a:alpha val="43137"/>
                    </a:srgbClr>
                  </a:outerShdw>
                </a:effectLst>
              </a:rPr>
              <a:t>Insufficient Water</a:t>
            </a:r>
          </a:p>
          <a:p>
            <a:pPr eaLnBrk="1" hangingPunct="1"/>
            <a:r>
              <a:rPr lang="en-US" sz="2400" b="1" dirty="0" smtClean="0">
                <a:solidFill>
                  <a:srgbClr val="FF0000"/>
                </a:solidFill>
                <a:effectLst>
                  <a:outerShdw blurRad="38100" dist="38100" dir="2700000" algn="tl">
                    <a:srgbClr val="000000">
                      <a:alpha val="43137"/>
                    </a:srgbClr>
                  </a:outerShdw>
                </a:effectLst>
              </a:rPr>
              <a:t>Priority Cuts</a:t>
            </a:r>
          </a:p>
          <a:p>
            <a:pPr eaLnBrk="1" hangingPunct="1"/>
            <a:r>
              <a:rPr lang="en-US" sz="2400" b="1" dirty="0" smtClean="0">
                <a:solidFill>
                  <a:srgbClr val="FF0000"/>
                </a:solidFill>
                <a:effectLst>
                  <a:outerShdw blurRad="38100" dist="38100" dir="2700000" algn="tl">
                    <a:srgbClr val="000000">
                      <a:alpha val="43137"/>
                    </a:srgbClr>
                  </a:outerShdw>
                </a:effectLst>
              </a:rPr>
              <a:t>Water Storage</a:t>
            </a:r>
          </a:p>
          <a:p>
            <a:pPr eaLnBrk="1" hangingPunct="1"/>
            <a:r>
              <a:rPr lang="en-US" sz="2400" b="1" dirty="0" smtClean="0">
                <a:solidFill>
                  <a:srgbClr val="FF0000"/>
                </a:solidFill>
                <a:effectLst>
                  <a:outerShdw blurRad="38100" dist="38100" dir="2700000" algn="tl">
                    <a:srgbClr val="000000">
                      <a:alpha val="43137"/>
                    </a:srgbClr>
                  </a:outerShdw>
                </a:effectLst>
              </a:rPr>
              <a:t>Substantial use</a:t>
            </a:r>
          </a:p>
          <a:p>
            <a:pPr eaLnBrk="1" hangingPunct="1"/>
            <a:r>
              <a:rPr lang="en-US" sz="2400" b="1" dirty="0" smtClean="0">
                <a:solidFill>
                  <a:srgbClr val="FF0000"/>
                </a:solidFill>
                <a:effectLst>
                  <a:outerShdw blurRad="38100" dist="38100" dir="2700000" algn="tl">
                    <a:srgbClr val="000000">
                      <a:alpha val="43137"/>
                    </a:srgbClr>
                  </a:outerShdw>
                </a:effectLst>
              </a:rPr>
              <a:t>Public Water Supplier</a:t>
            </a:r>
          </a:p>
          <a:p>
            <a:pPr eaLnBrk="1" hangingPunct="1"/>
            <a:r>
              <a:rPr lang="en-US" sz="2400" b="1" dirty="0" smtClean="0">
                <a:solidFill>
                  <a:srgbClr val="FF0000"/>
                </a:solidFill>
                <a:effectLst>
                  <a:outerShdw blurRad="38100" dist="38100" dir="2700000" algn="tl">
                    <a:srgbClr val="000000">
                      <a:alpha val="43137"/>
                    </a:srgbClr>
                  </a:outerShdw>
                </a:effectLst>
              </a:rPr>
              <a:t>Supplemental Water Right</a:t>
            </a:r>
          </a:p>
          <a:p>
            <a:pPr eaLnBrk="1" hangingPunct="1"/>
            <a:r>
              <a:rPr lang="en-US" sz="2400" b="1" dirty="0" smtClean="0">
                <a:solidFill>
                  <a:srgbClr val="FF0000"/>
                </a:solidFill>
                <a:effectLst>
                  <a:outerShdw blurRad="38100" dist="38100" dir="2700000" algn="tl">
                    <a:srgbClr val="000000">
                      <a:alpha val="43137"/>
                    </a:srgbClr>
                  </a:outerShdw>
                </a:effectLst>
              </a:rPr>
              <a:t>Diligently Pursuing a Change Application</a:t>
            </a:r>
          </a:p>
        </p:txBody>
      </p:sp>
      <p:sp>
        <p:nvSpPr>
          <p:cNvPr id="6" name="Content Placeholder 2"/>
          <p:cNvSpPr txBox="1">
            <a:spLocks/>
          </p:cNvSpPr>
          <p:nvPr/>
        </p:nvSpPr>
        <p:spPr bwMode="auto">
          <a:xfrm>
            <a:off x="500624" y="5867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eaLnBrk="1" hangingPunct="1"/>
            <a:r>
              <a:rPr lang="en-US" sz="2400" b="1" dirty="0" smtClean="0">
                <a:solidFill>
                  <a:schemeClr val="tx2"/>
                </a:solidFill>
                <a:effectLst>
                  <a:outerShdw blurRad="38100" dist="38100" dir="2700000" algn="tl">
                    <a:srgbClr val="000000">
                      <a:alpha val="43137"/>
                    </a:srgbClr>
                  </a:outerShdw>
                </a:effectLst>
              </a:rPr>
              <a:t>More on next slide…</a:t>
            </a:r>
            <a:endParaRPr lang="en-US" sz="2000" b="1" dirty="0" smtClean="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7129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eaLnBrk="1" hangingPunct="1"/>
            <a:r>
              <a:rPr lang="en-US" sz="3500" b="1" dirty="0" smtClean="0">
                <a:solidFill>
                  <a:schemeClr val="tx2"/>
                </a:solidFill>
                <a:effectLst>
                  <a:outerShdw blurRad="38100" dist="38100" dir="2700000" algn="tl">
                    <a:srgbClr val="000000">
                      <a:alpha val="43137"/>
                    </a:srgbClr>
                  </a:outerShdw>
                </a:effectLst>
              </a:rPr>
              <a:t>More on a couple exceptions:</a:t>
            </a:r>
          </a:p>
          <a:p>
            <a:pPr lvl="1" eaLnBrk="1" hangingPunct="1"/>
            <a:r>
              <a:rPr lang="en-US" b="1" dirty="0" smtClean="0">
                <a:solidFill>
                  <a:srgbClr val="FF0000"/>
                </a:solidFill>
                <a:effectLst>
                  <a:outerShdw blurRad="38100" dist="38100" dir="2700000" algn="tl">
                    <a:srgbClr val="000000">
                      <a:alpha val="43137"/>
                    </a:srgbClr>
                  </a:outerShdw>
                </a:effectLst>
              </a:rPr>
              <a:t>Leases</a:t>
            </a:r>
            <a:r>
              <a:rPr lang="en-US" b="1" dirty="0" smtClean="0">
                <a:solidFill>
                  <a:schemeClr val="tx2"/>
                </a:solidFill>
                <a:effectLst>
                  <a:outerShdw blurRad="38100" dist="38100" dir="2700000" algn="tl">
                    <a:srgbClr val="000000">
                      <a:alpha val="43137"/>
                    </a:srgbClr>
                  </a:outerShdw>
                </a:effectLst>
              </a:rPr>
              <a:t> - A common response when presumption is raised.  Items to consider:</a:t>
            </a:r>
          </a:p>
          <a:p>
            <a:pPr lvl="2" eaLnBrk="1" hangingPunct="1"/>
            <a:r>
              <a:rPr lang="en-US" b="1" dirty="0" smtClean="0">
                <a:solidFill>
                  <a:schemeClr val="tx2"/>
                </a:solidFill>
                <a:effectLst>
                  <a:outerShdw blurRad="38100" dist="38100" dir="2700000" algn="tl">
                    <a:srgbClr val="000000">
                      <a:alpha val="43137"/>
                    </a:srgbClr>
                  </a:outerShdw>
                </a:effectLst>
              </a:rPr>
              <a:t>Written documentation is preferred.</a:t>
            </a:r>
          </a:p>
          <a:p>
            <a:pPr lvl="2" eaLnBrk="1" hangingPunct="1"/>
            <a:r>
              <a:rPr lang="en-US" b="1" dirty="0" smtClean="0">
                <a:solidFill>
                  <a:schemeClr val="tx2"/>
                </a:solidFill>
                <a:effectLst>
                  <a:outerShdw blurRad="38100" dist="38100" dir="2700000" algn="tl">
                    <a:srgbClr val="000000">
                      <a:alpha val="43137"/>
                    </a:srgbClr>
                  </a:outerShdw>
                </a:effectLst>
              </a:rPr>
              <a:t>Can the use be terminated?</a:t>
            </a:r>
          </a:p>
          <a:p>
            <a:pPr lvl="1" eaLnBrk="1" hangingPunct="1"/>
            <a:r>
              <a:rPr lang="en-US" b="1" dirty="0" smtClean="0">
                <a:solidFill>
                  <a:srgbClr val="FF0000"/>
                </a:solidFill>
                <a:effectLst>
                  <a:outerShdw blurRad="38100" dist="38100" dir="2700000" algn="tl">
                    <a:srgbClr val="000000">
                      <a:alpha val="43137"/>
                    </a:srgbClr>
                  </a:outerShdw>
                </a:effectLst>
              </a:rPr>
              <a:t>Public Water Supplier </a:t>
            </a:r>
            <a:r>
              <a:rPr lang="en-US" b="1" dirty="0" smtClean="0">
                <a:solidFill>
                  <a:schemeClr val="tx2"/>
                </a:solidFill>
                <a:effectLst>
                  <a:outerShdw blurRad="38100" dist="38100" dir="2700000" algn="tl">
                    <a:srgbClr val="000000">
                      <a:alpha val="43137"/>
                    </a:srgbClr>
                  </a:outerShdw>
                </a:effectLst>
              </a:rPr>
              <a:t>– UAC 73-1-4(2)(g)</a:t>
            </a:r>
          </a:p>
          <a:p>
            <a:pPr lvl="2" eaLnBrk="1" hangingPunct="1"/>
            <a:r>
              <a:rPr lang="en-US" b="1" dirty="0" smtClean="0">
                <a:solidFill>
                  <a:schemeClr val="tx2"/>
                </a:solidFill>
                <a:effectLst>
                  <a:outerShdw blurRad="38100" dist="38100" dir="2700000" algn="tl">
                    <a:srgbClr val="000000">
                      <a:alpha val="43137"/>
                    </a:srgbClr>
                  </a:outerShdw>
                </a:effectLst>
              </a:rPr>
              <a:t>Must have been </a:t>
            </a:r>
            <a:r>
              <a:rPr lang="en-US" b="1" u="sng" dirty="0" smtClean="0">
                <a:solidFill>
                  <a:schemeClr val="tx2"/>
                </a:solidFill>
                <a:effectLst>
                  <a:outerShdw blurRad="38100" dist="38100" dir="2700000" algn="tl">
                    <a:srgbClr val="000000">
                      <a:alpha val="43137"/>
                    </a:srgbClr>
                  </a:outerShdw>
                </a:effectLst>
              </a:rPr>
              <a:t>acquired</a:t>
            </a:r>
            <a:r>
              <a:rPr lang="en-US" b="1" dirty="0" smtClean="0">
                <a:solidFill>
                  <a:schemeClr val="tx2"/>
                </a:solidFill>
                <a:effectLst>
                  <a:outerShdw blurRad="38100" dist="38100" dir="2700000" algn="tl">
                    <a:srgbClr val="000000">
                      <a:alpha val="43137"/>
                    </a:srgbClr>
                  </a:outerShdw>
                </a:effectLst>
              </a:rPr>
              <a:t> prior to May 5, 2008.</a:t>
            </a:r>
          </a:p>
          <a:p>
            <a:pPr lvl="2" eaLnBrk="1" hangingPunct="1"/>
            <a:r>
              <a:rPr lang="en-US" b="1" dirty="0" smtClean="0">
                <a:solidFill>
                  <a:schemeClr val="tx2"/>
                </a:solidFill>
                <a:effectLst>
                  <a:outerShdw blurRad="38100" dist="38100" dir="2700000" algn="tl">
                    <a:srgbClr val="000000">
                      <a:alpha val="43137"/>
                    </a:srgbClr>
                  </a:outerShdw>
                </a:effectLst>
              </a:rPr>
              <a:t>This applies to the Presumption of Quantity Impairment due to Nonuse.</a:t>
            </a:r>
          </a:p>
          <a:p>
            <a:pPr lvl="2" eaLnBrk="1" hangingPunct="1"/>
            <a:endParaRPr lang="en-US" b="1" dirty="0" smtClean="0">
              <a:solidFill>
                <a:schemeClr val="tx2"/>
              </a:solidFill>
              <a:effectLst>
                <a:outerShdw blurRad="38100" dist="38100" dir="2700000" algn="tl">
                  <a:srgbClr val="000000">
                    <a:alpha val="43137"/>
                  </a:srgbClr>
                </a:outerShdw>
              </a:effectLst>
            </a:endParaRPr>
          </a:p>
          <a:p>
            <a:pPr lvl="2" eaLnBrk="1" hangingPunct="1"/>
            <a:endParaRPr lang="en-US" b="1" dirty="0" smtClean="0">
              <a:solidFill>
                <a:schemeClr val="tx2"/>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903856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5181600"/>
          </a:xfrm>
        </p:spPr>
        <p:txBody>
          <a:bodyPr/>
          <a:lstStyle/>
          <a:p>
            <a:pPr eaLnBrk="1" hangingPunct="1"/>
            <a:r>
              <a:rPr lang="en-US" sz="3900" b="1" dirty="0" smtClean="0">
                <a:solidFill>
                  <a:schemeClr val="tx2"/>
                </a:solidFill>
                <a:effectLst>
                  <a:outerShdw blurRad="38100" dist="38100" dir="2700000" algn="tl">
                    <a:srgbClr val="000000">
                      <a:alpha val="43137"/>
                    </a:srgbClr>
                  </a:outerShdw>
                </a:effectLst>
              </a:rPr>
              <a:t>What to do? </a:t>
            </a:r>
          </a:p>
          <a:p>
            <a:pPr lvl="1" eaLnBrk="1" hangingPunct="1"/>
            <a:r>
              <a:rPr lang="en-US" sz="3500" b="1" dirty="0" smtClean="0">
                <a:solidFill>
                  <a:schemeClr val="tx2"/>
                </a:solidFill>
                <a:effectLst>
                  <a:outerShdw blurRad="38100" dist="38100" dir="2700000" algn="tl">
                    <a:srgbClr val="000000">
                      <a:alpha val="43137"/>
                    </a:srgbClr>
                  </a:outerShdw>
                </a:effectLst>
              </a:rPr>
              <a:t>Don’t ignore.  Applicant bears the burden.</a:t>
            </a:r>
          </a:p>
          <a:p>
            <a:pPr lvl="1" eaLnBrk="1" hangingPunct="1"/>
            <a:r>
              <a:rPr lang="en-US" sz="3500" b="1" dirty="0" smtClean="0">
                <a:solidFill>
                  <a:schemeClr val="tx2"/>
                </a:solidFill>
                <a:effectLst>
                  <a:outerShdw blurRad="38100" dist="38100" dir="2700000" algn="tl">
                    <a:srgbClr val="000000">
                      <a:alpha val="43137"/>
                    </a:srgbClr>
                  </a:outerShdw>
                </a:effectLst>
              </a:rPr>
              <a:t>Is nonuse excused? UAC 73-1-4</a:t>
            </a:r>
          </a:p>
          <a:p>
            <a:pPr lvl="1" eaLnBrk="1" hangingPunct="1"/>
            <a:r>
              <a:rPr lang="en-US" sz="3500" b="1" dirty="0" smtClean="0">
                <a:solidFill>
                  <a:schemeClr val="tx2"/>
                </a:solidFill>
                <a:effectLst>
                  <a:outerShdw blurRad="38100" dist="38100" dir="2700000" algn="tl">
                    <a:srgbClr val="000000">
                      <a:alpha val="43137"/>
                    </a:srgbClr>
                  </a:outerShdw>
                </a:effectLst>
              </a:rPr>
              <a:t>Preemptive Strike - Make your case in the change application.</a:t>
            </a:r>
          </a:p>
          <a:p>
            <a:pPr lvl="2" eaLnBrk="1" hangingPunct="1"/>
            <a:r>
              <a:rPr lang="en-US" sz="3100" b="1" dirty="0" smtClean="0">
                <a:solidFill>
                  <a:schemeClr val="tx2"/>
                </a:solidFill>
                <a:effectLst>
                  <a:outerShdw blurRad="38100" dist="38100" dir="2700000" algn="tl">
                    <a:srgbClr val="000000">
                      <a:alpha val="43137"/>
                    </a:srgbClr>
                  </a:outerShdw>
                </a:effectLst>
              </a:rPr>
              <a:t>Explanatory – was there a lease?</a:t>
            </a:r>
          </a:p>
          <a:p>
            <a:pPr lvl="2" eaLnBrk="1" hangingPunct="1"/>
            <a:r>
              <a:rPr lang="en-US" sz="3100" b="1" dirty="0" smtClean="0">
                <a:solidFill>
                  <a:schemeClr val="tx2"/>
                </a:solidFill>
                <a:effectLst>
                  <a:outerShdw blurRad="38100" dist="38100" dir="2700000" algn="tl">
                    <a:srgbClr val="000000">
                      <a:alpha val="43137"/>
                    </a:srgbClr>
                  </a:outerShdw>
                </a:effectLst>
              </a:rPr>
              <a:t>Heretofore Map – what will be retired?</a:t>
            </a:r>
          </a:p>
          <a:p>
            <a:pPr lvl="2" eaLnBrk="1" hangingPunct="1"/>
            <a:endParaRPr lang="en-US" sz="3100" b="1" dirty="0" smtClean="0">
              <a:solidFill>
                <a:schemeClr val="tx2"/>
              </a:solidFill>
              <a:effectLst>
                <a:outerShdw blurRad="38100" dist="38100" dir="2700000" algn="tl">
                  <a:srgbClr val="000000">
                    <a:alpha val="43137"/>
                  </a:srgbClr>
                </a:outerShdw>
              </a:effectLst>
            </a:endParaRPr>
          </a:p>
          <a:p>
            <a:pPr lvl="1" eaLnBrk="1" hangingPunct="1"/>
            <a:endParaRPr lang="en-US" sz="3500" b="1" dirty="0" smtClean="0">
              <a:solidFill>
                <a:schemeClr val="tx2"/>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428421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eaLnBrk="1" hangingPunct="1"/>
            <a:r>
              <a:rPr lang="en-US" sz="4400" b="1" dirty="0" smtClean="0">
                <a:solidFill>
                  <a:schemeClr val="tx2"/>
                </a:solidFill>
                <a:effectLst>
                  <a:outerShdw blurRad="38100" dist="38100" dir="2700000" algn="tl">
                    <a:srgbClr val="000000">
                      <a:alpha val="43137"/>
                    </a:srgbClr>
                  </a:outerShdw>
                </a:effectLst>
              </a:rPr>
              <a:t>EXAMPLES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2968970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 y="0"/>
            <a:ext cx="9311159" cy="6858000"/>
          </a:xfrm>
          <a:prstGeom prst="rect">
            <a:avLst/>
          </a:prstGeom>
          <a:noFill/>
          <a:extLst>
            <a:ext uri="{909E8E84-426E-40DD-AFC4-6F175D3DCCD1}">
              <a14:hiddenFill xmlns:a14="http://schemas.microsoft.com/office/drawing/2010/main">
                <a:solidFill>
                  <a:srgbClr val="FFFFFF"/>
                </a:solidFill>
              </a14:hiddenFill>
            </a:ext>
          </a:extLst>
        </p:spPr>
      </p:pic>
      <p:sp>
        <p:nvSpPr>
          <p:cNvPr id="34818" name="Rectangle 2"/>
          <p:cNvSpPr>
            <a:spLocks noGrp="1" noChangeArrowheads="1"/>
          </p:cNvSpPr>
          <p:nvPr>
            <p:ph type="title"/>
          </p:nvPr>
        </p:nvSpPr>
        <p:spPr>
          <a:xfrm>
            <a:off x="76200" y="4343400"/>
            <a:ext cx="7772400" cy="1362075"/>
          </a:xfrm>
        </p:spPr>
        <p:txBody>
          <a:bodyPr/>
          <a:lstStyle/>
          <a:p>
            <a:pPr marL="182880" indent="0">
              <a:buNone/>
            </a:pPr>
            <a:r>
              <a:rPr lang="en-US" altLang="en-US"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a:t>
            </a:r>
            <a:r>
              <a:rPr lang="en-US" altLang="en-US"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24844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solidFill>
                  <a:schemeClr val="tx2"/>
                </a:solidFill>
              </a:rPr>
              <a:t>Topics to be Covered:</a:t>
            </a:r>
            <a:endParaRPr lang="en-US" dirty="0"/>
          </a:p>
        </p:txBody>
      </p:sp>
      <p:sp>
        <p:nvSpPr>
          <p:cNvPr id="3" name="Content Placeholder 2"/>
          <p:cNvSpPr>
            <a:spLocks noGrp="1"/>
          </p:cNvSpPr>
          <p:nvPr>
            <p:ph sz="half" idx="1"/>
          </p:nvPr>
        </p:nvSpPr>
        <p:spPr>
          <a:xfrm>
            <a:off x="990600" y="1600200"/>
            <a:ext cx="3886200" cy="4525963"/>
          </a:xfrm>
        </p:spPr>
        <p:txBody>
          <a:bodyPr/>
          <a:lstStyle/>
          <a:p>
            <a:r>
              <a:rPr lang="en-US" dirty="0" smtClean="0">
                <a:solidFill>
                  <a:schemeClr val="tx2"/>
                </a:solidFill>
              </a:rPr>
              <a:t>Forfeiture</a:t>
            </a:r>
          </a:p>
          <a:p>
            <a:r>
              <a:rPr lang="en-US" dirty="0" smtClean="0">
                <a:solidFill>
                  <a:schemeClr val="tx2"/>
                </a:solidFill>
              </a:rPr>
              <a:t>Nonuse</a:t>
            </a:r>
          </a:p>
          <a:p>
            <a:pPr lvl="1"/>
            <a:r>
              <a:rPr lang="en-US" dirty="0" smtClean="0">
                <a:solidFill>
                  <a:schemeClr val="tx2"/>
                </a:solidFill>
              </a:rPr>
              <a:t>Nonuse Application</a:t>
            </a:r>
          </a:p>
          <a:p>
            <a:r>
              <a:rPr lang="en-US" dirty="0" smtClean="0">
                <a:solidFill>
                  <a:schemeClr val="tx2"/>
                </a:solidFill>
              </a:rPr>
              <a:t>Rebuttable Presumption of Quantity Impairment due to Nonuse</a:t>
            </a:r>
            <a:endParaRPr lang="en-US" dirty="0"/>
          </a:p>
        </p:txBody>
      </p:sp>
      <p:pic>
        <p:nvPicPr>
          <p:cNvPr id="5" name="Picture 2" descr="G:\_WRT Photo Contests (all years)\2015 WRT Photo Contest\20. Two Cowboys or Three.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1600200"/>
            <a:ext cx="3411736" cy="4548982"/>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898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solidFill>
                  <a:schemeClr val="tx2"/>
                </a:solidFill>
              </a:rPr>
              <a:t>Nonuse Leads to Forfeiture</a:t>
            </a:r>
            <a:br>
              <a:rPr lang="en-US" dirty="0" smtClean="0">
                <a:solidFill>
                  <a:schemeClr val="tx2"/>
                </a:solidFill>
              </a:rPr>
            </a:br>
            <a:r>
              <a:rPr lang="en-US" sz="2800" dirty="0" smtClean="0">
                <a:solidFill>
                  <a:schemeClr val="tx2"/>
                </a:solidFill>
              </a:rPr>
              <a:t>UC 73-1-4</a:t>
            </a:r>
            <a:endParaRPr lang="en-US" sz="2800" dirty="0">
              <a:solidFill>
                <a:schemeClr val="tx2"/>
              </a:solidFill>
            </a:endParaRPr>
          </a:p>
        </p:txBody>
      </p:sp>
      <p:sp>
        <p:nvSpPr>
          <p:cNvPr id="6" name="Content Placeholder 5"/>
          <p:cNvSpPr>
            <a:spLocks noGrp="1"/>
          </p:cNvSpPr>
          <p:nvPr>
            <p:ph idx="1"/>
          </p:nvPr>
        </p:nvSpPr>
        <p:spPr>
          <a:xfrm>
            <a:off x="764458" y="1371600"/>
            <a:ext cx="7620000" cy="1371600"/>
          </a:xfrm>
        </p:spPr>
        <p:txBody>
          <a:bodyPr/>
          <a:lstStyle/>
          <a:p>
            <a:pPr marL="0" indent="0" algn="ctr">
              <a:buNone/>
            </a:pPr>
            <a:r>
              <a:rPr lang="en-US" sz="2000" i="1" dirty="0" smtClean="0">
                <a:solidFill>
                  <a:schemeClr val="tx2"/>
                </a:solidFill>
              </a:rPr>
              <a:t>When </a:t>
            </a:r>
            <a:r>
              <a:rPr lang="en-US" sz="2000" i="1" dirty="0">
                <a:solidFill>
                  <a:schemeClr val="tx2"/>
                </a:solidFill>
              </a:rPr>
              <a:t>a water user </a:t>
            </a:r>
            <a:r>
              <a:rPr lang="en-US" sz="2000" i="1" dirty="0" smtClean="0">
                <a:solidFill>
                  <a:schemeClr val="tx2"/>
                </a:solidFill>
              </a:rPr>
              <a:t>abandons or ceases </a:t>
            </a:r>
            <a:r>
              <a:rPr lang="en-US" sz="2000" i="1" dirty="0">
                <a:solidFill>
                  <a:schemeClr val="tx2"/>
                </a:solidFill>
              </a:rPr>
              <a:t>to use all or a </a:t>
            </a:r>
            <a:r>
              <a:rPr lang="en-US" sz="2000" i="1" dirty="0" smtClean="0">
                <a:solidFill>
                  <a:schemeClr val="tx2"/>
                </a:solidFill>
              </a:rPr>
              <a:t>portion of </a:t>
            </a:r>
            <a:r>
              <a:rPr lang="en-US" sz="2000" i="1" dirty="0">
                <a:solidFill>
                  <a:schemeClr val="tx2"/>
                </a:solidFill>
              </a:rPr>
              <a:t>a water right for a period of seven (7) years, the </a:t>
            </a:r>
            <a:r>
              <a:rPr lang="en-US" sz="2000" i="1" dirty="0" smtClean="0">
                <a:solidFill>
                  <a:schemeClr val="tx2"/>
                </a:solidFill>
              </a:rPr>
              <a:t>portion not </a:t>
            </a:r>
            <a:r>
              <a:rPr lang="en-US" sz="2000" i="1" dirty="0">
                <a:solidFill>
                  <a:schemeClr val="tx2"/>
                </a:solidFill>
              </a:rPr>
              <a:t>used is </a:t>
            </a:r>
            <a:r>
              <a:rPr lang="en-US" sz="2000" i="1" u="sng" dirty="0">
                <a:solidFill>
                  <a:schemeClr val="tx2"/>
                </a:solidFill>
              </a:rPr>
              <a:t>subject to </a:t>
            </a:r>
            <a:r>
              <a:rPr lang="en-US" sz="2000" i="1" u="sng" dirty="0" smtClean="0">
                <a:solidFill>
                  <a:schemeClr val="tx2"/>
                </a:solidFill>
              </a:rPr>
              <a:t>forfeiture. </a:t>
            </a:r>
          </a:p>
          <a:p>
            <a:pPr marL="0" indent="0">
              <a:buNone/>
            </a:pPr>
            <a:endParaRPr lang="en-US" sz="1800" dirty="0">
              <a:solidFill>
                <a:schemeClr val="tx2"/>
              </a:solidFill>
            </a:endParaRPr>
          </a:p>
          <a:p>
            <a:endParaRPr lang="en-US" sz="2000" dirty="0"/>
          </a:p>
          <a:p>
            <a:endParaRPr lang="en-US" sz="2000" dirty="0"/>
          </a:p>
        </p:txBody>
      </p:sp>
      <p:pic>
        <p:nvPicPr>
          <p:cNvPr id="2051" name="Picture 3" descr="C:\Users\BobLeake\Pictures\43 0437\43_437_2 m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529" y="2438400"/>
            <a:ext cx="7388942" cy="4019790"/>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814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9" y="2212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solidFill>
                  <a:schemeClr val="tx2"/>
                </a:solidFill>
              </a:rPr>
              <a:t>Forfeiture </a:t>
            </a:r>
            <a:br>
              <a:rPr lang="en-US" dirty="0" smtClean="0">
                <a:solidFill>
                  <a:schemeClr val="tx2"/>
                </a:solidFill>
              </a:rPr>
            </a:br>
            <a:r>
              <a:rPr lang="en-US" sz="2800" dirty="0" smtClean="0">
                <a:solidFill>
                  <a:schemeClr val="tx2"/>
                </a:solidFill>
              </a:rPr>
              <a:t>UC 73-1-4</a:t>
            </a:r>
            <a:endParaRPr lang="en-US" sz="2800" dirty="0">
              <a:solidFill>
                <a:schemeClr val="tx2"/>
              </a:solidFill>
            </a:endParaRPr>
          </a:p>
        </p:txBody>
      </p:sp>
      <p:sp>
        <p:nvSpPr>
          <p:cNvPr id="2" name="Content Placeholder 1"/>
          <p:cNvSpPr>
            <a:spLocks noGrp="1"/>
          </p:cNvSpPr>
          <p:nvPr>
            <p:ph idx="1"/>
          </p:nvPr>
        </p:nvSpPr>
        <p:spPr/>
        <p:txBody>
          <a:bodyPr/>
          <a:lstStyle/>
          <a:p>
            <a:pPr lvl="1">
              <a:buFont typeface="Arial" panose="020B0604020202020204" pitchFamily="34" charset="0"/>
              <a:buChar char="•"/>
            </a:pPr>
            <a:r>
              <a:rPr lang="en-US" dirty="0" smtClean="0">
                <a:solidFill>
                  <a:schemeClr val="tx2"/>
                </a:solidFill>
              </a:rPr>
              <a:t>Key Facts:</a:t>
            </a:r>
          </a:p>
          <a:p>
            <a:pPr lvl="2">
              <a:buFont typeface="Arial" panose="020B0604020202020204" pitchFamily="34" charset="0"/>
              <a:buChar char="•"/>
            </a:pPr>
            <a:r>
              <a:rPr lang="en-US" dirty="0" smtClean="0">
                <a:solidFill>
                  <a:schemeClr val="tx2"/>
                </a:solidFill>
              </a:rPr>
              <a:t>Forfeiture is a judicial proceeding.</a:t>
            </a:r>
          </a:p>
          <a:p>
            <a:pPr lvl="3">
              <a:buFont typeface="Arial" panose="020B0604020202020204" pitchFamily="34" charset="0"/>
              <a:buChar char="•"/>
            </a:pPr>
            <a:r>
              <a:rPr lang="en-US" dirty="0" smtClean="0">
                <a:solidFill>
                  <a:schemeClr val="tx2"/>
                </a:solidFill>
              </a:rPr>
              <a:t>Administrative vs Judicial Action</a:t>
            </a:r>
          </a:p>
          <a:p>
            <a:pPr lvl="2">
              <a:buFont typeface="Arial" panose="020B0604020202020204" pitchFamily="34" charset="0"/>
              <a:buChar char="•"/>
            </a:pPr>
            <a:r>
              <a:rPr lang="en-US" dirty="0" smtClean="0">
                <a:solidFill>
                  <a:schemeClr val="tx2"/>
                </a:solidFill>
              </a:rPr>
              <a:t>The State Engineer </a:t>
            </a:r>
            <a:r>
              <a:rPr lang="en-US" u="sng" dirty="0" smtClean="0">
                <a:solidFill>
                  <a:schemeClr val="tx2"/>
                </a:solidFill>
              </a:rPr>
              <a:t>does not</a:t>
            </a:r>
            <a:r>
              <a:rPr lang="en-US" dirty="0" smtClean="0">
                <a:solidFill>
                  <a:schemeClr val="tx2"/>
                </a:solidFill>
              </a:rPr>
              <a:t> declare water rights forfeited. (A judge does)</a:t>
            </a:r>
          </a:p>
          <a:p>
            <a:pPr lvl="2">
              <a:buFont typeface="Arial" panose="020B0604020202020204" pitchFamily="34" charset="0"/>
              <a:buChar char="•"/>
            </a:pPr>
            <a:r>
              <a:rPr lang="en-US" dirty="0" smtClean="0">
                <a:solidFill>
                  <a:schemeClr val="tx2"/>
                </a:solidFill>
              </a:rPr>
              <a:t>Forfeiture proceeding must be filed within 15 years of the latest period of nonuse of at least 7 years.</a:t>
            </a:r>
          </a:p>
          <a:p>
            <a:pPr lvl="2">
              <a:buFont typeface="Arial" panose="020B0604020202020204" pitchFamily="34" charset="0"/>
              <a:buChar char="•"/>
            </a:pPr>
            <a:r>
              <a:rPr lang="en-US" dirty="0" smtClean="0">
                <a:solidFill>
                  <a:schemeClr val="tx2"/>
                </a:solidFill>
              </a:rPr>
              <a:t>If forfeited, the lost water right reverts to the public:</a:t>
            </a:r>
          </a:p>
          <a:p>
            <a:pPr lvl="3">
              <a:buFont typeface="Arial" panose="020B0604020202020204" pitchFamily="34" charset="0"/>
              <a:buChar char="•"/>
            </a:pPr>
            <a:r>
              <a:rPr lang="en-US" dirty="0" smtClean="0">
                <a:solidFill>
                  <a:schemeClr val="tx2"/>
                </a:solidFill>
              </a:rPr>
              <a:t>Available in priority</a:t>
            </a:r>
          </a:p>
          <a:p>
            <a:pPr lvl="3">
              <a:buFont typeface="Arial" panose="020B0604020202020204" pitchFamily="34" charset="0"/>
              <a:buChar char="•"/>
            </a:pPr>
            <a:r>
              <a:rPr lang="en-US" dirty="0" smtClean="0">
                <a:solidFill>
                  <a:schemeClr val="tx2"/>
                </a:solidFill>
              </a:rPr>
              <a:t>Available to appropriate (if the area is open)</a:t>
            </a:r>
          </a:p>
          <a:p>
            <a:pPr lvl="3">
              <a:buFont typeface="Arial" panose="020B0604020202020204" pitchFamily="34" charset="0"/>
              <a:buChar char="•"/>
            </a:pPr>
            <a:r>
              <a:rPr lang="en-US" dirty="0" smtClean="0">
                <a:solidFill>
                  <a:schemeClr val="tx2"/>
                </a:solidFill>
              </a:rPr>
              <a:t>The winner of the forfeiture suit does not get the water right.</a:t>
            </a:r>
          </a:p>
        </p:txBody>
      </p:sp>
    </p:spTree>
    <p:extLst>
      <p:ext uri="{BB962C8B-B14F-4D97-AF65-F5344CB8AC3E}">
        <p14:creationId xmlns:p14="http://schemas.microsoft.com/office/powerpoint/2010/main" val="564544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9" y="2212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solidFill>
                  <a:schemeClr val="tx2"/>
                </a:solidFill>
              </a:rPr>
              <a:t>Forfeiture </a:t>
            </a:r>
            <a:br>
              <a:rPr lang="en-US" dirty="0" smtClean="0">
                <a:solidFill>
                  <a:schemeClr val="tx2"/>
                </a:solidFill>
              </a:rPr>
            </a:br>
            <a:r>
              <a:rPr lang="en-US" sz="2800" dirty="0" smtClean="0">
                <a:solidFill>
                  <a:schemeClr val="tx2"/>
                </a:solidFill>
              </a:rPr>
              <a:t>UC 73-1-4</a:t>
            </a:r>
            <a:endParaRPr lang="en-US" sz="2800" dirty="0">
              <a:solidFill>
                <a:schemeClr val="tx2"/>
              </a:solidFill>
            </a:endParaRPr>
          </a:p>
        </p:txBody>
      </p:sp>
      <p:sp>
        <p:nvSpPr>
          <p:cNvPr id="2" name="Content Placeholder 1"/>
          <p:cNvSpPr>
            <a:spLocks noGrp="1"/>
          </p:cNvSpPr>
          <p:nvPr>
            <p:ph idx="1"/>
          </p:nvPr>
        </p:nvSpPr>
        <p:spPr/>
        <p:txBody>
          <a:bodyPr/>
          <a:lstStyle/>
          <a:p>
            <a:pPr lvl="1">
              <a:buFont typeface="Arial" panose="020B0604020202020204" pitchFamily="34" charset="0"/>
              <a:buChar char="•"/>
            </a:pPr>
            <a:r>
              <a:rPr lang="en-US" dirty="0" smtClean="0">
                <a:solidFill>
                  <a:schemeClr val="tx2"/>
                </a:solidFill>
              </a:rPr>
              <a:t>Who files the lawsuit?:</a:t>
            </a:r>
          </a:p>
          <a:p>
            <a:pPr lvl="2">
              <a:buFont typeface="Arial" panose="020B0604020202020204" pitchFamily="34" charset="0"/>
              <a:buChar char="•"/>
            </a:pPr>
            <a:r>
              <a:rPr lang="en-US" dirty="0" smtClean="0">
                <a:solidFill>
                  <a:schemeClr val="tx2"/>
                </a:solidFill>
              </a:rPr>
              <a:t>An aggrieved party (i.e. an adjacent water user)</a:t>
            </a:r>
          </a:p>
          <a:p>
            <a:pPr lvl="2">
              <a:buFont typeface="Arial" panose="020B0604020202020204" pitchFamily="34" charset="0"/>
              <a:buChar char="•"/>
            </a:pPr>
            <a:r>
              <a:rPr lang="en-US" dirty="0" smtClean="0">
                <a:solidFill>
                  <a:schemeClr val="tx2"/>
                </a:solidFill>
              </a:rPr>
              <a:t>The State Engineer, most typically in the course of a general adjudication.</a:t>
            </a:r>
          </a:p>
          <a:p>
            <a:pPr lvl="1">
              <a:buFont typeface="Arial" panose="020B0604020202020204" pitchFamily="34" charset="0"/>
              <a:buChar char="•"/>
            </a:pPr>
            <a:r>
              <a:rPr lang="en-US" dirty="0" smtClean="0">
                <a:solidFill>
                  <a:schemeClr val="tx2"/>
                </a:solidFill>
              </a:rPr>
              <a:t>Forfeiture in Adjudication</a:t>
            </a:r>
          </a:p>
          <a:p>
            <a:pPr lvl="2">
              <a:buFont typeface="Arial" panose="020B0604020202020204" pitchFamily="34" charset="0"/>
              <a:buChar char="•"/>
            </a:pPr>
            <a:r>
              <a:rPr lang="en-US" dirty="0" smtClean="0">
                <a:solidFill>
                  <a:schemeClr val="tx2"/>
                </a:solidFill>
              </a:rPr>
              <a:t>Water User’s Claim may be disallowed by court</a:t>
            </a:r>
          </a:p>
          <a:p>
            <a:pPr lvl="2">
              <a:buFont typeface="Arial" panose="020B0604020202020204" pitchFamily="34" charset="0"/>
              <a:buChar char="•"/>
            </a:pPr>
            <a:r>
              <a:rPr lang="en-US" dirty="0" smtClean="0">
                <a:solidFill>
                  <a:schemeClr val="tx2"/>
                </a:solidFill>
              </a:rPr>
              <a:t>Same result as forfeiture</a:t>
            </a:r>
          </a:p>
          <a:p>
            <a:pPr lvl="2">
              <a:buFont typeface="Arial" panose="020B0604020202020204" pitchFamily="34" charset="0"/>
              <a:buChar char="•"/>
            </a:pPr>
            <a:r>
              <a:rPr lang="en-US" dirty="0" smtClean="0">
                <a:solidFill>
                  <a:schemeClr val="tx2"/>
                </a:solidFill>
              </a:rPr>
              <a:t>A decree bars claims of forfeiture for prior nonuse for rights determined to be valid in the decree</a:t>
            </a:r>
          </a:p>
        </p:txBody>
      </p:sp>
    </p:spTree>
    <p:extLst>
      <p:ext uri="{BB962C8B-B14F-4D97-AF65-F5344CB8AC3E}">
        <p14:creationId xmlns:p14="http://schemas.microsoft.com/office/powerpoint/2010/main" val="116873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9" y="762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solidFill>
                  <a:schemeClr val="tx2"/>
                </a:solidFill>
              </a:rPr>
              <a:t>Exceptions to Nonuse</a:t>
            </a:r>
            <a:br>
              <a:rPr lang="en-US" dirty="0" smtClean="0">
                <a:solidFill>
                  <a:schemeClr val="tx2"/>
                </a:solidFill>
              </a:rPr>
            </a:br>
            <a:r>
              <a:rPr lang="en-US" sz="2800" dirty="0" smtClean="0">
                <a:solidFill>
                  <a:schemeClr val="tx2"/>
                </a:solidFill>
              </a:rPr>
              <a:t>UC 73-1-4(2)(e)</a:t>
            </a:r>
            <a:endParaRPr lang="en-US" sz="2800" dirty="0">
              <a:solidFill>
                <a:schemeClr val="tx2"/>
              </a:solidFill>
            </a:endParaRPr>
          </a:p>
        </p:txBody>
      </p:sp>
      <p:sp>
        <p:nvSpPr>
          <p:cNvPr id="2" name="Content Placeholder 1"/>
          <p:cNvSpPr>
            <a:spLocks noGrp="1"/>
          </p:cNvSpPr>
          <p:nvPr>
            <p:ph idx="1"/>
          </p:nvPr>
        </p:nvSpPr>
        <p:spPr>
          <a:xfrm>
            <a:off x="496529" y="1371600"/>
            <a:ext cx="8229600" cy="5181600"/>
          </a:xfrm>
        </p:spPr>
        <p:txBody>
          <a:bodyPr/>
          <a:lstStyle/>
          <a:p>
            <a:pPr lvl="1">
              <a:buFont typeface="Arial" panose="020B0604020202020204" pitchFamily="34" charset="0"/>
              <a:buChar char="•"/>
            </a:pPr>
            <a:r>
              <a:rPr lang="en-US" sz="3200" dirty="0" smtClean="0">
                <a:solidFill>
                  <a:schemeClr val="tx2"/>
                </a:solidFill>
              </a:rPr>
              <a:t>Approved Nonuse Application </a:t>
            </a:r>
          </a:p>
          <a:p>
            <a:pPr lvl="2">
              <a:buFont typeface="Arial" panose="020B0604020202020204" pitchFamily="34" charset="0"/>
              <a:buChar char="•"/>
            </a:pPr>
            <a:r>
              <a:rPr lang="en-US" dirty="0" smtClean="0">
                <a:solidFill>
                  <a:schemeClr val="tx2"/>
                </a:solidFill>
              </a:rPr>
              <a:t>more on this next</a:t>
            </a:r>
          </a:p>
          <a:p>
            <a:pPr lvl="1">
              <a:buFont typeface="Arial" panose="020B0604020202020204" pitchFamily="34" charset="0"/>
              <a:buChar char="•"/>
            </a:pPr>
            <a:r>
              <a:rPr lang="en-US" sz="3200" dirty="0" smtClean="0">
                <a:solidFill>
                  <a:schemeClr val="tx2"/>
                </a:solidFill>
              </a:rPr>
              <a:t>Lease</a:t>
            </a:r>
          </a:p>
          <a:p>
            <a:pPr lvl="2">
              <a:buFont typeface="Arial" panose="020B0604020202020204" pitchFamily="34" charset="0"/>
              <a:buChar char="•"/>
            </a:pPr>
            <a:r>
              <a:rPr lang="en-US" dirty="0" smtClean="0">
                <a:solidFill>
                  <a:schemeClr val="tx2"/>
                </a:solidFill>
              </a:rPr>
              <a:t>Written lease is best, but some sort of documentation is necessary</a:t>
            </a:r>
          </a:p>
          <a:p>
            <a:pPr lvl="1">
              <a:buFont typeface="Arial" panose="020B0604020202020204" pitchFamily="34" charset="0"/>
              <a:buChar char="•"/>
            </a:pPr>
            <a:r>
              <a:rPr lang="en-US" sz="3200" dirty="0" smtClean="0">
                <a:solidFill>
                  <a:schemeClr val="tx2"/>
                </a:solidFill>
              </a:rPr>
              <a:t>Government Fallowing Program</a:t>
            </a:r>
          </a:p>
          <a:p>
            <a:pPr lvl="1">
              <a:buFont typeface="Arial" panose="020B0604020202020204" pitchFamily="34" charset="0"/>
              <a:buChar char="•"/>
            </a:pPr>
            <a:r>
              <a:rPr lang="en-US" sz="3200" dirty="0" smtClean="0">
                <a:solidFill>
                  <a:schemeClr val="tx2"/>
                </a:solidFill>
              </a:rPr>
              <a:t>Insufficient Water</a:t>
            </a:r>
          </a:p>
          <a:p>
            <a:pPr lvl="2">
              <a:buFont typeface="Arial" panose="020B0604020202020204" pitchFamily="34" charset="0"/>
              <a:buChar char="•"/>
            </a:pPr>
            <a:r>
              <a:rPr lang="en-US" dirty="0" smtClean="0">
                <a:solidFill>
                  <a:schemeClr val="tx2"/>
                </a:solidFill>
              </a:rPr>
              <a:t>For example: Reduced flow due to drought</a:t>
            </a:r>
          </a:p>
          <a:p>
            <a:pPr lvl="1">
              <a:buFont typeface="Arial" panose="020B0604020202020204" pitchFamily="34" charset="0"/>
              <a:buChar char="•"/>
            </a:pPr>
            <a:r>
              <a:rPr lang="en-US" sz="3200" dirty="0" smtClean="0">
                <a:solidFill>
                  <a:schemeClr val="tx2"/>
                </a:solidFill>
              </a:rPr>
              <a:t>Priority Cuts</a:t>
            </a:r>
          </a:p>
        </p:txBody>
      </p:sp>
    </p:spTree>
    <p:extLst>
      <p:ext uri="{BB962C8B-B14F-4D97-AF65-F5344CB8AC3E}">
        <p14:creationId xmlns:p14="http://schemas.microsoft.com/office/powerpoint/2010/main" val="341210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9" y="762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381000" y="274638"/>
            <a:ext cx="8458200" cy="1143000"/>
          </a:xfrm>
        </p:spPr>
        <p:txBody>
          <a:bodyPr/>
          <a:lstStyle/>
          <a:p>
            <a:r>
              <a:rPr lang="en-US" dirty="0" smtClean="0">
                <a:solidFill>
                  <a:schemeClr val="tx2"/>
                </a:solidFill>
              </a:rPr>
              <a:t>Exceptions to Nonuse, Cont’d</a:t>
            </a:r>
            <a:br>
              <a:rPr lang="en-US" dirty="0" smtClean="0">
                <a:solidFill>
                  <a:schemeClr val="tx2"/>
                </a:solidFill>
              </a:rPr>
            </a:br>
            <a:r>
              <a:rPr lang="en-US" sz="2800" dirty="0" smtClean="0">
                <a:solidFill>
                  <a:schemeClr val="tx2"/>
                </a:solidFill>
              </a:rPr>
              <a:t>UC 73-1-4(2)(e)</a:t>
            </a:r>
            <a:endParaRPr lang="en-US" sz="2800" dirty="0">
              <a:solidFill>
                <a:schemeClr val="tx2"/>
              </a:solidFill>
            </a:endParaRPr>
          </a:p>
        </p:txBody>
      </p:sp>
      <p:sp>
        <p:nvSpPr>
          <p:cNvPr id="2" name="Content Placeholder 1"/>
          <p:cNvSpPr>
            <a:spLocks noGrp="1"/>
          </p:cNvSpPr>
          <p:nvPr>
            <p:ph idx="1"/>
          </p:nvPr>
        </p:nvSpPr>
        <p:spPr>
          <a:xfrm>
            <a:off x="496529" y="1447800"/>
            <a:ext cx="8229600" cy="4876800"/>
          </a:xfrm>
        </p:spPr>
        <p:txBody>
          <a:bodyPr/>
          <a:lstStyle/>
          <a:p>
            <a:pPr lvl="1">
              <a:buFont typeface="Arial" panose="020B0604020202020204" pitchFamily="34" charset="0"/>
              <a:buChar char="•"/>
            </a:pPr>
            <a:r>
              <a:rPr lang="en-US" sz="3200" dirty="0" smtClean="0">
                <a:solidFill>
                  <a:schemeClr val="tx2"/>
                </a:solidFill>
              </a:rPr>
              <a:t>Water Storage (surface or groundwater recharge project)</a:t>
            </a:r>
          </a:p>
          <a:p>
            <a:pPr lvl="2">
              <a:buFont typeface="Arial" panose="020B0604020202020204" pitchFamily="34" charset="0"/>
              <a:buChar char="•"/>
            </a:pPr>
            <a:r>
              <a:rPr lang="en-US" dirty="0" smtClean="0">
                <a:solidFill>
                  <a:schemeClr val="tx2"/>
                </a:solidFill>
              </a:rPr>
              <a:t>Stored for present or future use</a:t>
            </a:r>
          </a:p>
          <a:p>
            <a:pPr lvl="1">
              <a:buFont typeface="Arial" panose="020B0604020202020204" pitchFamily="34" charset="0"/>
              <a:buChar char="•"/>
            </a:pPr>
            <a:r>
              <a:rPr lang="en-US" sz="3200" dirty="0" smtClean="0">
                <a:solidFill>
                  <a:schemeClr val="tx2"/>
                </a:solidFill>
              </a:rPr>
              <a:t>Substantially all of the water was used</a:t>
            </a:r>
          </a:p>
          <a:p>
            <a:pPr lvl="1">
              <a:buFont typeface="Arial" panose="020B0604020202020204" pitchFamily="34" charset="0"/>
              <a:buChar char="•"/>
            </a:pPr>
            <a:r>
              <a:rPr lang="en-US" sz="3200" dirty="0" smtClean="0">
                <a:solidFill>
                  <a:schemeClr val="tx2"/>
                </a:solidFill>
              </a:rPr>
              <a:t>Public Water Supplier</a:t>
            </a:r>
          </a:p>
          <a:p>
            <a:pPr lvl="2">
              <a:buFont typeface="Arial" panose="020B0604020202020204" pitchFamily="34" charset="0"/>
              <a:buChar char="•"/>
            </a:pPr>
            <a:r>
              <a:rPr lang="en-US" dirty="0" smtClean="0">
                <a:solidFill>
                  <a:schemeClr val="tx2"/>
                </a:solidFill>
              </a:rPr>
              <a:t>Must have been acquired before May 5, 2008 or if not, had change application approved.</a:t>
            </a:r>
          </a:p>
          <a:p>
            <a:pPr lvl="1">
              <a:buFont typeface="Arial" panose="020B0604020202020204" pitchFamily="34" charset="0"/>
              <a:buChar char="•"/>
            </a:pPr>
            <a:r>
              <a:rPr lang="en-US" sz="3200" dirty="0" smtClean="0">
                <a:solidFill>
                  <a:schemeClr val="tx2"/>
                </a:solidFill>
              </a:rPr>
              <a:t>Supplemental Water Rights</a:t>
            </a:r>
          </a:p>
          <a:p>
            <a:pPr lvl="1">
              <a:buFont typeface="Arial" panose="020B0604020202020204" pitchFamily="34" charset="0"/>
              <a:buChar char="•"/>
            </a:pPr>
            <a:r>
              <a:rPr lang="en-US" sz="3200" dirty="0" smtClean="0">
                <a:solidFill>
                  <a:schemeClr val="tx2"/>
                </a:solidFill>
              </a:rPr>
              <a:t>Diligently Pursuing a Change Application</a:t>
            </a:r>
          </a:p>
        </p:txBody>
      </p:sp>
    </p:spTree>
    <p:extLst>
      <p:ext uri="{BB962C8B-B14F-4D97-AF65-F5344CB8AC3E}">
        <p14:creationId xmlns:p14="http://schemas.microsoft.com/office/powerpoint/2010/main" val="3676356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457200" y="1600200"/>
            <a:ext cx="8229600" cy="4800600"/>
          </a:xfrm>
        </p:spPr>
        <p:txBody>
          <a:bodyPr/>
          <a:lstStyle/>
          <a:p>
            <a:r>
              <a:rPr lang="en-US" dirty="0" smtClean="0">
                <a:solidFill>
                  <a:schemeClr val="tx2"/>
                </a:solidFill>
              </a:rPr>
              <a:t>Approved </a:t>
            </a:r>
            <a:r>
              <a:rPr lang="en-US" dirty="0">
                <a:solidFill>
                  <a:schemeClr val="tx2"/>
                </a:solidFill>
              </a:rPr>
              <a:t>n</a:t>
            </a:r>
            <a:r>
              <a:rPr lang="en-US" dirty="0" smtClean="0">
                <a:solidFill>
                  <a:schemeClr val="tx2"/>
                </a:solidFill>
              </a:rPr>
              <a:t>onuse application: </a:t>
            </a:r>
          </a:p>
          <a:p>
            <a:pPr lvl="1"/>
            <a:r>
              <a:rPr lang="en-US" dirty="0" smtClean="0">
                <a:solidFill>
                  <a:schemeClr val="tx2"/>
                </a:solidFill>
              </a:rPr>
              <a:t>Stops the clock for nonuse during the period from filing to expiration. </a:t>
            </a:r>
          </a:p>
          <a:p>
            <a:pPr lvl="1"/>
            <a:r>
              <a:rPr lang="en-US" dirty="0" smtClean="0">
                <a:solidFill>
                  <a:schemeClr val="tx2"/>
                </a:solidFill>
              </a:rPr>
              <a:t>Does not protect a water right that is already subject to forfeiture.</a:t>
            </a:r>
          </a:p>
          <a:p>
            <a:pPr lvl="1"/>
            <a:r>
              <a:rPr lang="en-US" dirty="0" smtClean="0">
                <a:solidFill>
                  <a:schemeClr val="tx2"/>
                </a:solidFill>
              </a:rPr>
              <a:t>Does not constitute beneficial use.</a:t>
            </a:r>
          </a:p>
        </p:txBody>
      </p:sp>
      <p:sp>
        <p:nvSpPr>
          <p:cNvPr id="8" name="Title 7"/>
          <p:cNvSpPr txBox="1">
            <a:spLocks noGrp="1"/>
          </p:cNvSpPr>
          <p:nvPr>
            <p:ph type="title"/>
          </p:nvPr>
        </p:nvSpPr>
        <p:spPr>
          <a:xfrm>
            <a:off x="1" y="457200"/>
            <a:ext cx="9143999" cy="1200329"/>
          </a:xfrm>
          <a:prstGeom prst="rect">
            <a:avLst/>
          </a:prstGeom>
          <a:noFill/>
        </p:spPr>
        <p:txBody>
          <a:bodyPr wrap="square" rtlCol="0">
            <a:spAutoFit/>
          </a:bodyPr>
          <a:lstStyle/>
          <a:p>
            <a:r>
              <a:rPr lang="en-US" dirty="0" smtClean="0">
                <a:solidFill>
                  <a:schemeClr val="tx2"/>
                </a:solidFill>
              </a:rPr>
              <a:t>Nonuse Applications</a:t>
            </a:r>
            <a:br>
              <a:rPr lang="en-US" dirty="0" smtClean="0">
                <a:solidFill>
                  <a:schemeClr val="tx2"/>
                </a:solidFill>
              </a:rPr>
            </a:br>
            <a:r>
              <a:rPr lang="en-US" sz="2800" dirty="0" smtClean="0">
                <a:solidFill>
                  <a:schemeClr val="tx2"/>
                </a:solidFill>
              </a:rPr>
              <a:t>73-1-4(2)(b)</a:t>
            </a:r>
            <a:endParaRPr lang="en-US" sz="2800" dirty="0"/>
          </a:p>
        </p:txBody>
      </p:sp>
    </p:spTree>
    <p:extLst>
      <p:ext uri="{BB962C8B-B14F-4D97-AF65-F5344CB8AC3E}">
        <p14:creationId xmlns:p14="http://schemas.microsoft.com/office/powerpoint/2010/main" val="2186685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10531</TotalTime>
  <Words>1349</Words>
  <Application>Microsoft Office PowerPoint</Application>
  <PresentationFormat>On-screen Show (4:3)</PresentationFormat>
  <Paragraphs>179</Paragraphs>
  <Slides>26</Slides>
  <Notes>13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Advanced Water Right Topics</vt:lpstr>
      <vt:lpstr>Topics to be Covered:</vt:lpstr>
      <vt:lpstr>Nonuse Leads to Forfeiture UC 73-1-4</vt:lpstr>
      <vt:lpstr>Forfeiture  UC 73-1-4</vt:lpstr>
      <vt:lpstr>Forfeiture  UC 73-1-4</vt:lpstr>
      <vt:lpstr>Exceptions to Nonuse UC 73-1-4(2)(e)</vt:lpstr>
      <vt:lpstr>Exceptions to Nonuse, Cont’d UC 73-1-4(2)(e)</vt:lpstr>
      <vt:lpstr>Nonuse Applications 73-1-4(2)(b)</vt:lpstr>
      <vt:lpstr>Nonuse Applications 73-1-4(2)(b)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Company>Natural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JOLDS</dc:creator>
  <cp:lastModifiedBy>James Greer</cp:lastModifiedBy>
  <cp:revision>251</cp:revision>
  <cp:lastPrinted>2015-04-27T15:50:43Z</cp:lastPrinted>
  <dcterms:created xsi:type="dcterms:W3CDTF">2004-06-09T23:03:56Z</dcterms:created>
  <dcterms:modified xsi:type="dcterms:W3CDTF">2018-03-30T14:14:33Z</dcterms:modified>
</cp:coreProperties>
</file>