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handoutMasterIdLst>
    <p:handoutMasterId r:id="rId39"/>
  </p:handoutMasterIdLst>
  <p:sldIdLst>
    <p:sldId id="257" r:id="rId2"/>
    <p:sldId id="314" r:id="rId3"/>
    <p:sldId id="331" r:id="rId4"/>
    <p:sldId id="287" r:id="rId5"/>
    <p:sldId id="329" r:id="rId6"/>
    <p:sldId id="330" r:id="rId7"/>
    <p:sldId id="346" r:id="rId8"/>
    <p:sldId id="332" r:id="rId9"/>
    <p:sldId id="347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291" r:id="rId18"/>
    <p:sldId id="278" r:id="rId19"/>
    <p:sldId id="340" r:id="rId20"/>
    <p:sldId id="341" r:id="rId21"/>
    <p:sldId id="342" r:id="rId22"/>
    <p:sldId id="304" r:id="rId23"/>
    <p:sldId id="327" r:id="rId24"/>
    <p:sldId id="343" r:id="rId25"/>
    <p:sldId id="344" r:id="rId26"/>
    <p:sldId id="345" r:id="rId27"/>
    <p:sldId id="325" r:id="rId28"/>
    <p:sldId id="30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08" r:id="rId3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0000"/>
    <a:srgbClr val="660033"/>
    <a:srgbClr val="006600"/>
    <a:srgbClr val="00FF00"/>
    <a:srgbClr val="000099"/>
    <a:srgbClr val="663300"/>
    <a:srgbClr val="993300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5392" autoAdjust="0"/>
  </p:normalViewPr>
  <p:slideViewPr>
    <p:cSldViewPr>
      <p:cViewPr>
        <p:scale>
          <a:sx n="109" d="100"/>
          <a:sy n="109" d="100"/>
        </p:scale>
        <p:origin x="-3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8D520D0-E5C7-4C8A-B777-35DF9EC08FB5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198EDD1-92F5-493F-9999-44585F18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3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23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6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33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3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38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33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33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5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8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14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7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285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5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022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667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797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404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32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95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450" y="5911850"/>
            <a:ext cx="18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86163" y="6035675"/>
            <a:ext cx="1954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1095068" y="3886200"/>
            <a:ext cx="7315200" cy="360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b="1" dirty="0" smtClean="0">
                <a:latin typeface="+mn-lt"/>
              </a:rPr>
              <a:t>Water Law &amp; Policy </a:t>
            </a:r>
            <a:r>
              <a:rPr lang="en-US" b="1" dirty="0">
                <a:latin typeface="+mn-lt"/>
              </a:rPr>
              <a:t>– </a:t>
            </a:r>
            <a:r>
              <a:rPr lang="en-US" b="1" dirty="0" smtClean="0">
                <a:latin typeface="+mn-lt"/>
              </a:rPr>
              <a:t>March 2018</a:t>
            </a:r>
          </a:p>
          <a:p>
            <a:pPr algn="ctr">
              <a:buNone/>
            </a:pPr>
            <a:endParaRPr lang="en-US" altLang="en-US" sz="1800" b="1" dirty="0">
              <a:latin typeface="Verdana" pitchFamily="34" charset="0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+mn-lt"/>
                <a:ea typeface="ヒラギノ角ゴ Pro W3" charset="-128"/>
                <a:sym typeface="Gill Sans" charset="0"/>
              </a:rPr>
              <a:t>Teresa Wilhelmsen, P.E.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 smtClean="0">
                <a:latin typeface="+mn-lt"/>
                <a:ea typeface="ヒラギノ角ゴ Pro W3" charset="-128"/>
                <a:sym typeface="Gill Sans" charset="0"/>
              </a:rPr>
              <a:t>Assistant State Engineer – Applications and Records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3989439" y="1036168"/>
            <a:ext cx="46863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latin typeface="Times New Roman" pitchFamily="18" charset="0"/>
              </a:rPr>
              <a:t>The Application of Quantity Impairment</a:t>
            </a: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anchor="t"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STATUTORY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</a:t>
            </a:r>
            <a:r>
              <a:rPr lang="en-US" alt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§73-3-8(6)(c)(</a:t>
            </a:r>
            <a:r>
              <a:rPr lang="en-US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There is a rebuttable presumption of quantity impairment…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sz="2000" b="1" i="1" dirty="0" smtClean="0">
                <a:solidFill>
                  <a:schemeClr val="tx2"/>
                </a:solidFill>
              </a:rPr>
              <a:t>For a period of at least seven consecutive years, a portion of the right has not been: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tx2"/>
                </a:solidFill>
              </a:rPr>
              <a:t>Diverted from the approved point of diversion; and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tx2"/>
                </a:solidFill>
              </a:rPr>
              <a:t>Beneficially used at the approved place of use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90800"/>
            <a:ext cx="2309446" cy="13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anchor="t"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STATUTORY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</a:t>
            </a:r>
            <a:r>
              <a:rPr lang="en-US" alt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§73-3-8(6)(c)(ii)</a:t>
            </a: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Rebuttable presumption of quantity impairment if the beneficial use is excused…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tx2"/>
                </a:solidFill>
              </a:rPr>
              <a:t>73-1-4(2)(e);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tx2"/>
                </a:solidFill>
              </a:rPr>
              <a:t>73-1-4(2)(b);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tx2"/>
                </a:solidFill>
              </a:rPr>
              <a:t>73-3-30(7); or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tx2"/>
                </a:solidFill>
              </a:rPr>
              <a:t>73-1-4(2)(c)(</a:t>
            </a:r>
            <a:r>
              <a:rPr lang="en-US" sz="1600" b="1" i="1" dirty="0" err="1" smtClean="0">
                <a:solidFill>
                  <a:schemeClr val="tx2"/>
                </a:solidFill>
              </a:rPr>
              <a:t>i</a:t>
            </a:r>
            <a:r>
              <a:rPr lang="en-US" sz="1600" b="1" i="1" dirty="0" smtClean="0">
                <a:solidFill>
                  <a:schemeClr val="tx2"/>
                </a:solidFill>
              </a:rPr>
              <a:t>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90800"/>
            <a:ext cx="2309446" cy="13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anchor="t"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STATUTORY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</a:t>
            </a:r>
            <a:r>
              <a:rPr lang="en-US" alt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§73-3-8(6)(d)</a:t>
            </a: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The State Engineer may not consider quantity impairment unless…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tx2"/>
                </a:solidFill>
              </a:rPr>
              <a:t>Raised in a timely protest that identifies which of the protestant’s existing rights will reasonably experience quantity impairment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tx2"/>
                </a:solidFill>
              </a:rPr>
              <a:t>Written notice by the State Engineer within 90 days from the filing of the change application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90800"/>
            <a:ext cx="2309446" cy="13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anchor="t"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STATUTORY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</a:t>
            </a:r>
            <a:r>
              <a:rPr lang="en-US" alt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§73-3-8(6)(e)</a:t>
            </a: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Written notice in (6)(d)(ii) shall…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tx2"/>
                </a:solidFill>
              </a:rPr>
              <a:t>Specifically identify an existing right the State Engineer believes will reasonably experience quantity impairment; and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tx2"/>
                </a:solidFill>
              </a:rPr>
              <a:t>Be mailed to the owner shown on the State Engineer’s records for the identified right if the owner has not protested the change application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90800"/>
            <a:ext cx="2309446" cy="13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anchor="t"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STATUTORY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</a:t>
            </a:r>
            <a:r>
              <a:rPr lang="en-US" alt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§73-3-8(6)(f)</a:t>
            </a: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The State Engineer is not required to include all rights that may be impaired by the proposed change…</a:t>
            </a:r>
            <a:endParaRPr lang="en-US" sz="1600" b="1" i="1" dirty="0" smtClean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90800"/>
            <a:ext cx="2309446" cy="13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anchor="t"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STATUTORY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</a:t>
            </a:r>
            <a:r>
              <a:rPr lang="en-US" alt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§73-3-8(6)(g)</a:t>
            </a: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The owner of a right who received written notice may not become a party unless the owner files a timely protest.</a:t>
            </a:r>
            <a:endParaRPr lang="en-US" sz="1600" b="1" i="1" dirty="0" smtClean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90800"/>
            <a:ext cx="2309446" cy="13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anchor="t"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STATUTORY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</a:t>
            </a:r>
            <a:r>
              <a:rPr lang="en-US" alt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§73-3-8(6)(h)</a:t>
            </a: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If the change applicant, all protestants, and all persons identified by the State Engineer come to a written agreement of how the issue of quantity impairment shall be mitigated…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tx2"/>
                </a:solidFill>
              </a:rPr>
              <a:t>The State Engineer may incorporate the terms into a change application approval.</a:t>
            </a:r>
            <a:endParaRPr lang="en-US" sz="1200" b="1" i="1" dirty="0" smtClean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90800"/>
            <a:ext cx="2309446" cy="13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28927" y="4572000"/>
            <a:ext cx="6177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82000" endPos="85000" dist="29997" dir="5400000" sy="-100000" algn="bl" rotWithShape="0"/>
                </a:effectLst>
              </a:rPr>
              <a:t>APPROVAL CRITERIA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82000" endPos="85000" dist="29997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881"/>
            <a:ext cx="9144000" cy="53399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2993" y="827515"/>
            <a:ext cx="7088607" cy="769441"/>
          </a:xfrm>
          <a:prstGeom prst="rect">
            <a:avLst/>
          </a:prstGeom>
          <a:solidFill>
            <a:srgbClr val="FFFFCC">
              <a:alpha val="0"/>
            </a:srgbClr>
          </a:solidFill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STEPS</a:t>
            </a:r>
            <a:endParaRPr lang="en-US"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ADMINISTRATIVE NOTICE: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New Filings List</a:t>
            </a:r>
            <a:endParaRPr lang="en-US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All new change applications are preliminarily reviewed for issues of quantity impairment under 73-3-8(6)(c)…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000" b="1" i="1" dirty="0" smtClean="0">
                <a:solidFill>
                  <a:schemeClr val="tx2"/>
                </a:solidFill>
                <a:latin typeface="+mj-lt"/>
              </a:rPr>
              <a:t>If identified: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  <a:latin typeface="+mj-lt"/>
              </a:rPr>
              <a:t>Letter is sent (applicant and owner of right identified)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  <a:latin typeface="+mj-lt"/>
              </a:rPr>
              <a:t>Field report / Memo to the file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1026" name="Picture 2" descr="C:\Users\teresawilhelmsen\AppData\Local\Microsoft\Windows\Temporary Internet Files\Content.IE5\LWHDXQ54\Notepad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ADMINISTRATIVE NOTICE: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Protestant raises the issue of quantity impairment</a:t>
            </a:r>
            <a:endParaRPr lang="en-US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The protestant should comply with statute and include sufficient information for the applicant to know what they need to rebut.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000" b="1" i="1" dirty="0" smtClean="0">
                <a:solidFill>
                  <a:schemeClr val="tx2"/>
                </a:solidFill>
                <a:latin typeface="+mj-lt"/>
              </a:rPr>
              <a:t>If after our review of the protest we believe the protestant may be raising quantity impairment, we will send a letter to inform the applicant the issue may have been raised and what they should expect.</a:t>
            </a:r>
            <a:endParaRPr lang="en-US" altLang="en-US" sz="18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1026" name="Picture 2" descr="C:\Users\teresawilhelmsen\AppData\Local\Microsoft\Windows\Temporary Internet Files\Content.IE5\LWHDXQ54\Notepad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95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3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08000"/>
            <a:ext cx="9144000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5715000"/>
            <a:ext cx="7355551" cy="769441"/>
          </a:xfrm>
          <a:prstGeom prst="rect">
            <a:avLst/>
          </a:prstGeom>
          <a:solidFill>
            <a:srgbClr val="FFFFCC">
              <a:alpha val="0"/>
            </a:srgbClr>
          </a:solidFill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Quantity impairment</a:t>
            </a:r>
            <a:endParaRPr lang="en-US" sz="4400" cap="all" dirty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3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ADMINISTRATIVE NOTICE: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 hearing may be held.</a:t>
            </a:r>
            <a:endParaRPr lang="en-US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	A notice of the scheduled hearing will be sent to the 	applicant that will include instructions regarding the 	issue of quantity impairment.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1026" name="Picture 2" descr="C:\Users\teresawilhelmsen\AppData\Local\Microsoft\Windows\Temporary Internet Files\Content.IE5\LWHDXQ54\Notepad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ADMINISTRATIVE NOTICE: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At the hearing...what to expect.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  <a:latin typeface="+mj-lt"/>
              </a:rPr>
              <a:t>Identified as an issue of </a:t>
            </a:r>
            <a:r>
              <a:rPr lang="en-US" altLang="en-US" sz="1800" b="1" i="1" u="sng" dirty="0" smtClean="0">
                <a:solidFill>
                  <a:schemeClr val="tx2"/>
                </a:solidFill>
                <a:latin typeface="+mj-lt"/>
              </a:rPr>
              <a:t>rebuttable presumption of quantity impairment</a:t>
            </a:r>
            <a:r>
              <a:rPr lang="en-US" altLang="en-US" sz="1800" b="1" i="1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  <a:latin typeface="+mj-lt"/>
              </a:rPr>
              <a:t>Raised by the State Engineer, a report will be given by the Regional Engineer on the findings.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>
                <a:solidFill>
                  <a:schemeClr val="tx2"/>
                </a:solidFill>
                <a:latin typeface="+mj-lt"/>
              </a:rPr>
              <a:t>R</a:t>
            </a:r>
            <a:r>
              <a:rPr lang="en-US" altLang="en-US" sz="1800" b="1" i="1" dirty="0" smtClean="0">
                <a:solidFill>
                  <a:schemeClr val="tx2"/>
                </a:solidFill>
                <a:latin typeface="+mj-lt"/>
              </a:rPr>
              <a:t>aised by the Protestant(s), those parties will be asked to report on their position.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  <a:latin typeface="+mj-lt"/>
              </a:rPr>
              <a:t>The applicant has opportunity to </a:t>
            </a:r>
            <a:r>
              <a:rPr lang="en-US" altLang="en-US" sz="1800" b="1" i="1" u="sng" dirty="0" smtClean="0">
                <a:solidFill>
                  <a:schemeClr val="tx2"/>
                </a:solidFill>
                <a:latin typeface="+mj-lt"/>
              </a:rPr>
              <a:t>rebut the presumption of quantity impairment</a:t>
            </a:r>
            <a:r>
              <a:rPr lang="en-US" altLang="en-US" sz="1800" b="1" i="1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  <a:latin typeface="+mj-lt"/>
              </a:rPr>
              <a:t>The record may be left open if additional time is needed.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  <a:latin typeface="+mj-lt"/>
              </a:rPr>
              <a:t>The intent to inform the applicant to enable them to be fully prepared to participate.</a:t>
            </a: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61" y="1524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0" y="5402759"/>
            <a:ext cx="6963766" cy="769441"/>
          </a:xfrm>
          <a:prstGeom prst="rect">
            <a:avLst/>
          </a:prstGeom>
          <a:solidFill>
            <a:srgbClr val="FFFFCC">
              <a:alpha val="0"/>
            </a:srgbClr>
          </a:solidFill>
          <a:effectLst/>
        </p:spPr>
        <p:txBody>
          <a:bodyPr wrap="non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STATUTORILY EXCUSED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STATUTORY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</a:t>
            </a: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Ann. </a:t>
            </a:r>
            <a:r>
              <a:rPr 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73-1-4(2)(e)</a:t>
            </a:r>
          </a:p>
          <a:p>
            <a:pPr marL="0" indent="0" eaLnBrk="1" hangingPunct="1">
              <a:buNone/>
            </a:pPr>
            <a:r>
              <a:rPr lang="en-US" sz="2000" b="1" i="1" dirty="0">
                <a:solidFill>
                  <a:schemeClr val="tx2"/>
                </a:solidFill>
              </a:rPr>
              <a:t>	</a:t>
            </a:r>
            <a:endParaRPr lang="en-US" sz="2000" b="1" i="1" u="sng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sz="2000" b="1" i="1" u="sng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sz="2000" b="1" i="1" u="sng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Reversion to the public by abandonment or forfeiture for nonuse within seven years does not apply…</a:t>
            </a:r>
            <a:endParaRPr lang="en-US" sz="800" b="1" i="1" dirty="0" smtClean="0">
              <a:solidFill>
                <a:schemeClr val="tx2"/>
              </a:solidFill>
            </a:endParaRPr>
          </a:p>
          <a:p>
            <a:pPr marL="400050" lvl="0" indent="-400050" eaLnBrk="1" hangingPunct="1">
              <a:buFont typeface="+mj-lt"/>
              <a:buAutoNum type="romanLcPeriod"/>
            </a:pP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Lease or other agreement			vii.   </a:t>
            </a:r>
            <a:r>
              <a:rPr lang="en-US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en-US" sz="16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US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supplier</a:t>
            </a: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400050" indent="-400050" eaLnBrk="1" hangingPunct="1">
              <a:buFont typeface="+mj-lt"/>
              <a:buAutoNum type="romanLcPeriod"/>
            </a:pP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fallowing program		viii.  Supplemental water right</a:t>
            </a:r>
          </a:p>
          <a:p>
            <a:pPr marL="400050" indent="-400050" eaLnBrk="1" hangingPunct="1">
              <a:buFont typeface="+mj-lt"/>
              <a:buAutoNum type="romanLcPeriod"/>
            </a:pP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fails to yield sufficient water		ix.    Approved change pursued  </a:t>
            </a:r>
          </a:p>
          <a:p>
            <a:pPr marL="400050" indent="-400050" eaLnBrk="1" hangingPunct="1">
              <a:buFont typeface="+mj-lt"/>
              <a:buAutoNum type="romanLcPeriod"/>
            </a:pP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Unavailable due to priority</a:t>
            </a:r>
          </a:p>
          <a:p>
            <a:pPr marL="400050" indent="-400050" eaLnBrk="1" hangingPunct="1">
              <a:buFont typeface="+mj-lt"/>
              <a:buAutoNum type="romanLcPeriod"/>
            </a:pP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under recharge and recovery act</a:t>
            </a:r>
          </a:p>
          <a:p>
            <a:pPr marL="400050" indent="-400050" eaLnBrk="1" hangingPunct="1">
              <a:buFont typeface="+mj-lt"/>
              <a:buAutoNum type="romanLcPeriod"/>
            </a:pP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Substantially all used</a:t>
            </a:r>
          </a:p>
          <a:p>
            <a:pPr marL="0" indent="0" eaLnBrk="1" hangingPunct="1"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050" name="Picture 2" descr="C:\Users\teresawilhelmsen\AppData\Local\Microsoft\Windows\Temporary Internet Files\Content.IE5\LWHDXQ54\note-3467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60" y="2209800"/>
            <a:ext cx="285225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5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STATUTORY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</a:t>
            </a: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Ann. </a:t>
            </a:r>
            <a:r>
              <a:rPr 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73-1-4(2)(b)</a:t>
            </a:r>
          </a:p>
          <a:p>
            <a:pPr marL="0" indent="0" eaLnBrk="1" hangingPunct="1">
              <a:buNone/>
            </a:pPr>
            <a:r>
              <a:rPr lang="en-US" sz="2000" b="1" i="1" dirty="0">
                <a:solidFill>
                  <a:schemeClr val="tx2"/>
                </a:solidFill>
              </a:rPr>
              <a:t>	</a:t>
            </a:r>
            <a:endParaRPr lang="en-US" sz="2000" b="1" i="1" u="sng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sz="2000" b="1" i="1" u="sng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sz="2000" b="1" i="1" u="sng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sz="2000" b="1" i="1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An approved nonuse application under Section 73-1-4(2)(b) …</a:t>
            </a:r>
            <a:endParaRPr lang="en-US" sz="8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1800" b="1" i="1" dirty="0" smtClean="0">
              <a:solidFill>
                <a:schemeClr val="tx2"/>
              </a:solidFill>
              <a:latin typeface="+mj-lt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  <a:latin typeface="+mj-lt"/>
              </a:rPr>
              <a:t>An appropriator or the appropriator’s successor in interest may file an application for nonuse with the State Engineer.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050" name="Picture 2" descr="C:\Users\teresawilhelmsen\AppData\Local\Microsoft\Windows\Temporary Internet Files\Content.IE5\LWHDXQ54\note-3467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60" y="2209800"/>
            <a:ext cx="285225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STATUTORY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</a:t>
            </a: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Ann. </a:t>
            </a:r>
            <a:r>
              <a:rPr 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73-3-30(7)</a:t>
            </a:r>
          </a:p>
          <a:p>
            <a:pPr marL="0" indent="0" eaLnBrk="1" hangingPunct="1">
              <a:buNone/>
            </a:pPr>
            <a:r>
              <a:rPr lang="en-US" sz="2000" b="1" i="1" dirty="0">
                <a:solidFill>
                  <a:schemeClr val="tx2"/>
                </a:solidFill>
              </a:rPr>
              <a:t>	</a:t>
            </a:r>
            <a:endParaRPr lang="en-US" sz="2000" b="1" i="1" u="sng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sz="2000" b="1" i="1" u="sng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sz="2000" b="1" i="1" u="sng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sz="2000" b="1" i="1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Change application for an instream flow…</a:t>
            </a:r>
            <a:endParaRPr lang="en-US" sz="8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1800" b="1" i="1" dirty="0" smtClean="0">
              <a:solidFill>
                <a:schemeClr val="tx2"/>
              </a:solidFill>
              <a:latin typeface="+mj-lt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>
                <a:solidFill>
                  <a:schemeClr val="tx2"/>
                </a:solidFill>
                <a:latin typeface="+mj-lt"/>
              </a:rPr>
              <a:t>Water used in accordance with this section is considered to be beneficially used, as required by Section 73-3-1</a:t>
            </a:r>
            <a:r>
              <a:rPr lang="en-US" altLang="en-US" sz="1800" b="1" i="1" dirty="0" smtClean="0">
                <a:solidFill>
                  <a:schemeClr val="tx2"/>
                </a:solidFill>
                <a:latin typeface="+mj-lt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050" name="Picture 2" descr="C:\Users\teresawilhelmsen\AppData\Local\Microsoft\Windows\Temporary Internet Files\Content.IE5\LWHDXQ54\note-3467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60" y="2209800"/>
            <a:ext cx="285225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1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STATUTORY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</a:t>
            </a: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Ann. </a:t>
            </a:r>
            <a:r>
              <a:rPr 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73-1-4(2)(c)(</a:t>
            </a:r>
            <a:r>
              <a:rPr lang="en-US" sz="24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eaLnBrk="1" hangingPunct="1">
              <a:buNone/>
            </a:pPr>
            <a:r>
              <a:rPr lang="en-US" sz="2000" b="1" i="1" dirty="0">
                <a:solidFill>
                  <a:schemeClr val="tx2"/>
                </a:solidFill>
              </a:rPr>
              <a:t>	</a:t>
            </a:r>
            <a:endParaRPr lang="en-US" sz="2000" b="1" i="1" u="sng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sz="2000" b="1" i="1" u="sng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sz="2000" b="1" i="1" u="sng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sz="2000" b="1" i="1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The passage of time…</a:t>
            </a:r>
          </a:p>
          <a:p>
            <a:pPr marL="0" indent="0" eaLnBrk="1" hangingPunct="1">
              <a:buNone/>
            </a:pPr>
            <a:endParaRPr lang="en-US" altLang="en-US" sz="1800" b="1" i="1" dirty="0" smtClean="0">
              <a:solidFill>
                <a:schemeClr val="tx2"/>
              </a:solidFill>
              <a:latin typeface="+mj-lt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  <a:latin typeface="+mj-lt"/>
              </a:rPr>
              <a:t>Within 15 years from the end of the latest period of nonuse of at least seven years; or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  <a:latin typeface="+mj-lt"/>
              </a:rPr>
              <a:t>Within the combined time of above-described 15 years and the time subject to nonuse applications.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050" name="Picture 2" descr="C:\Users\teresawilhelmsen\AppData\Local\Microsoft\Windows\Temporary Internet Files\Content.IE5\LWHDXQ54\note-3467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60" y="2209800"/>
            <a:ext cx="285225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6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405"/>
            <a:ext cx="9144000" cy="681119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0"/>
            <a:ext cx="4087979" cy="769441"/>
          </a:xfrm>
          <a:prstGeom prst="rect">
            <a:avLst/>
          </a:prstGeom>
          <a:solidFill>
            <a:srgbClr val="FFFFCC">
              <a:alpha val="0"/>
            </a:srgbClr>
          </a:solidFill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STUDIES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04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467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DISCLAIMER:</a:t>
            </a:r>
            <a:endParaRPr lang="en-US" altLang="en-US" sz="1000" b="1" i="1" u="sng" dirty="0" smtClean="0">
              <a:solidFill>
                <a:schemeClr val="tx2"/>
              </a:solidFill>
              <a:latin typeface="+mj-lt"/>
            </a:endParaRPr>
          </a:p>
          <a:p>
            <a:pPr marL="457200" lvl="1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b="1" i="1" dirty="0">
              <a:solidFill>
                <a:schemeClr val="tx2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b="1" i="1" dirty="0">
              <a:solidFill>
                <a:schemeClr val="tx2"/>
              </a:solidFill>
            </a:endParaRPr>
          </a:p>
          <a:p>
            <a:pPr marL="457200" lvl="1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</a:rPr>
              <a:t>The stories you are about to hear may seem real/fake and/or be based on fictitious characters/situations and facts. The names and facts have been changed and twisted to protect the innocent. Embellishment of the stories may, or may not occur, most likely will occur.</a:t>
            </a: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" name="Picture 2" descr="C:\Users\teresawilhelmsen\AppData\Local\Microsoft\Windows\Temporary Internet Files\Content.IE5\NETRU8LI\1905673_xl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2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5181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CASE STUDY 1:</a:t>
            </a:r>
            <a:endParaRPr lang="en-US" altLang="en-US" sz="1000" b="1" i="1" u="sng" dirty="0" smtClean="0">
              <a:solidFill>
                <a:schemeClr val="tx2"/>
              </a:solidFill>
              <a:latin typeface="+mj-lt"/>
            </a:endParaRPr>
          </a:p>
          <a:p>
            <a:pPr marL="457200" lvl="1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b="1" i="1" dirty="0" smtClean="0">
                <a:solidFill>
                  <a:schemeClr val="tx2"/>
                </a:solidFill>
              </a:rPr>
              <a:t>Protestant –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Protestant raised questions if the right has not been used for a period of 7 years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My water right ##-### will be impair</a:t>
            </a:r>
            <a:r>
              <a:rPr lang="en-US" altLang="en-US" sz="1600" b="1" i="1" dirty="0" smtClean="0">
                <a:solidFill>
                  <a:schemeClr val="tx2"/>
                </a:solidFill>
              </a:rPr>
              <a:t>ed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endParaRPr lang="en-US" altLang="en-US" sz="16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" name="Picture 2" descr="C:\Users\teresawilhelmsen\AppData\Local\Microsoft\Windows\Temporary Internet Files\Content.IE5\NETRU8LI\1905673_xl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STATUTORY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Modified Utah Code Sections: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73-3-3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 73-3-8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Effective May 12, 2015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</a:rPr>
              <a:t>	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4098" name="Picture 2" descr="C:\Users\teresawilhelmsen\AppData\Local\Microsoft\Windows\Temporary Internet Files\Content.IE5\IA3A04U3\changes_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1981200" cy="236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9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54102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CASE STUDY 2:</a:t>
            </a:r>
            <a:endParaRPr lang="en-US" altLang="en-US" sz="1000" b="1" i="1" u="sng" dirty="0" smtClean="0">
              <a:solidFill>
                <a:schemeClr val="tx2"/>
              </a:solidFill>
              <a:latin typeface="+mj-lt"/>
            </a:endParaRPr>
          </a:p>
          <a:p>
            <a:pPr marL="457200" lvl="1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b="1" i="1" dirty="0" smtClean="0">
                <a:solidFill>
                  <a:schemeClr val="tx2"/>
                </a:solidFill>
              </a:rPr>
              <a:t>Protestant –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Based on Google images dated 2003 through 2012 no use has occurred at the approved place of use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My water right ##-### will be impair</a:t>
            </a:r>
            <a:r>
              <a:rPr lang="en-US" altLang="en-US" sz="1600" b="1" i="1" dirty="0" smtClean="0">
                <a:solidFill>
                  <a:schemeClr val="tx2"/>
                </a:solidFill>
              </a:rPr>
              <a:t>ed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endParaRPr lang="en-US" altLang="en-US" sz="16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" name="Picture 2" descr="C:\Users\teresawilhelmsen\AppData\Local\Microsoft\Windows\Temporary Internet Files\Content.IE5\NETRU8LI\1905673_xl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0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52578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CASE STUDY 3:</a:t>
            </a:r>
            <a:endParaRPr lang="en-US" altLang="en-US" sz="1000" b="1" i="1" u="sng" dirty="0" smtClean="0">
              <a:solidFill>
                <a:schemeClr val="tx2"/>
              </a:solidFill>
              <a:latin typeface="+mj-lt"/>
            </a:endParaRPr>
          </a:p>
          <a:p>
            <a:pPr marL="457200" lvl="1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Change application filed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During 90-days after filing, SE conducts field review because aerial images show prior authorized use has not occurred at the authorized place of use for the last 20 years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Field review cannot verify the authorized diversion of water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SE sends letter with field report to raise a presumption of quantity impairment</a:t>
            </a:r>
            <a:endParaRPr lang="en-US" altLang="en-US" sz="16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" name="Picture 2" descr="C:\Users\teresawilhelmsen\AppData\Local\Microsoft\Windows\Temporary Internet Files\Content.IE5\NETRU8LI\1905673_xl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52578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CASE STUDY 4:</a:t>
            </a:r>
            <a:endParaRPr lang="en-US" altLang="en-US" sz="1000" b="1" i="1" u="sng" dirty="0" smtClean="0">
              <a:solidFill>
                <a:schemeClr val="tx2"/>
              </a:solidFill>
              <a:latin typeface="+mj-lt"/>
            </a:endParaRPr>
          </a:p>
          <a:p>
            <a:pPr marL="457200" lvl="1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Change application filed to replace an approved change application that the applicant allowed to lapse 10-years ago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Historical authorized use and diversion of water ceased over 40 years ago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SE letter sent with field report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Hearing held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" name="Picture 2" descr="C:\Users\teresawilhelmsen\AppData\Local\Microsoft\Windows\Temporary Internet Files\Content.IE5\NETRU8LI\1905673_xl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52578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CASE STUDY 5:</a:t>
            </a:r>
            <a:endParaRPr lang="en-US" altLang="en-US" sz="1000" b="1" i="1" u="sng" dirty="0" smtClean="0">
              <a:solidFill>
                <a:schemeClr val="tx2"/>
              </a:solidFill>
              <a:latin typeface="+mj-lt"/>
            </a:endParaRPr>
          </a:p>
          <a:p>
            <a:pPr marL="457200" lvl="1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Change application filed to add an additional point of diversion to a prior approved change application for project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The applicant demonstrated diligence in pursing the project in the last extension of time on the first change – proof not due for another four years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Protestant questioned nonuse of the water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Hearing held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" name="Picture 2" descr="C:\Users\teresawilhelmsen\AppData\Local\Microsoft\Windows\Temporary Internet Files\Content.IE5\NETRU8LI\1905673_xl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9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52578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CASE STUDY 6:</a:t>
            </a:r>
            <a:endParaRPr lang="en-US" altLang="en-US" sz="1000" b="1" i="1" u="sng" dirty="0" smtClean="0">
              <a:solidFill>
                <a:schemeClr val="tx2"/>
              </a:solidFill>
              <a:latin typeface="+mj-lt"/>
            </a:endParaRPr>
          </a:p>
          <a:p>
            <a:pPr marL="457200" lvl="1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Change application filed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>
                <a:solidFill>
                  <a:schemeClr val="tx2"/>
                </a:solidFill>
              </a:rPr>
              <a:t>During 90-days after filing, SE conducts field review because aerial images </a:t>
            </a:r>
            <a:r>
              <a:rPr lang="en-US" altLang="en-US" sz="1800" b="1" i="1" dirty="0" smtClean="0">
                <a:solidFill>
                  <a:schemeClr val="tx2"/>
                </a:solidFill>
              </a:rPr>
              <a:t>show nothing occurring at </a:t>
            </a:r>
            <a:r>
              <a:rPr lang="en-US" altLang="en-US" sz="1800" b="1" i="1" dirty="0">
                <a:solidFill>
                  <a:schemeClr val="tx2"/>
                </a:solidFill>
              </a:rPr>
              <a:t>the authorized place of use for the last </a:t>
            </a:r>
            <a:r>
              <a:rPr lang="en-US" altLang="en-US" sz="1800" b="1" i="1" dirty="0" smtClean="0">
                <a:solidFill>
                  <a:schemeClr val="tx2"/>
                </a:solidFill>
              </a:rPr>
              <a:t>10 years, or more</a:t>
            </a:r>
            <a:endParaRPr lang="en-US" altLang="en-US" sz="18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>
                <a:solidFill>
                  <a:schemeClr val="tx2"/>
                </a:solidFill>
              </a:rPr>
              <a:t>Field review cannot verify the authorized diversion of water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>
                <a:solidFill>
                  <a:schemeClr val="tx2"/>
                </a:solidFill>
              </a:rPr>
              <a:t>SE sends letter with field report to raise a presumption of quantity </a:t>
            </a:r>
            <a:r>
              <a:rPr lang="en-US" altLang="en-US" sz="1800" b="1" i="1" dirty="0" smtClean="0">
                <a:solidFill>
                  <a:schemeClr val="tx2"/>
                </a:solidFill>
              </a:rPr>
              <a:t>impairment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Applicant responds – “They have a lease!”</a:t>
            </a:r>
            <a:endParaRPr lang="en-US" altLang="en-US" sz="16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" name="Picture 2" descr="C:\Users\teresawilhelmsen\AppData\Local\Microsoft\Windows\Temporary Internet Files\Content.IE5\NETRU8LI\1905673_xl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52578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CASE STUDY 7:</a:t>
            </a:r>
            <a:endParaRPr lang="en-US" altLang="en-US" sz="1000" b="1" i="1" u="sng" dirty="0" smtClean="0">
              <a:solidFill>
                <a:schemeClr val="tx2"/>
              </a:solidFill>
              <a:latin typeface="+mj-lt"/>
            </a:endParaRPr>
          </a:p>
          <a:p>
            <a:pPr marL="457200" lvl="1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Change application filed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Water right in the name of </a:t>
            </a:r>
            <a:r>
              <a:rPr lang="en-US" altLang="en-US" sz="1800" b="1" i="1" dirty="0" err="1" smtClean="0">
                <a:solidFill>
                  <a:schemeClr val="tx2"/>
                </a:solidFill>
              </a:rPr>
              <a:t>Sunfiled</a:t>
            </a:r>
            <a:r>
              <a:rPr lang="en-US" altLang="en-US" sz="1800" b="1" i="1" dirty="0" smtClean="0">
                <a:solidFill>
                  <a:schemeClr val="tx2"/>
                </a:solidFill>
              </a:rPr>
              <a:t> City</a:t>
            </a:r>
            <a:endParaRPr lang="en-US" altLang="en-US" sz="18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ROC filed in 2016 with deed to city dated 1995</a:t>
            </a:r>
            <a:endParaRPr lang="en-US" altLang="en-US" sz="18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1800" b="1" i="1" dirty="0" smtClean="0">
                <a:solidFill>
                  <a:schemeClr val="tx2"/>
                </a:solidFill>
              </a:rPr>
              <a:t>Protestant questions nonuse</a:t>
            </a: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" name="Picture 2" descr="C:\Users\teresawilhelmsen\AppData\Local\Microsoft\Windows\Temporary Internet Files\Content.IE5\NETRU8LI\1905673_xl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29" y="169606"/>
            <a:ext cx="8648071" cy="654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14409" y="5182850"/>
            <a:ext cx="53247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FFCC"/>
                </a:solidFill>
                <a:effectLst/>
              </a:rPr>
              <a:t>Thank You</a:t>
            </a:r>
          </a:p>
          <a:p>
            <a:r>
              <a:rPr lang="en-US" sz="4400" dirty="0">
                <a:solidFill>
                  <a:srgbClr val="FFFFCC"/>
                </a:solidFill>
                <a:effectLst/>
              </a:rPr>
              <a:t> </a:t>
            </a:r>
            <a:r>
              <a:rPr lang="en-US" sz="4400" dirty="0" smtClean="0">
                <a:solidFill>
                  <a:srgbClr val="FFFFCC"/>
                </a:solidFill>
                <a:effectLst/>
              </a:rPr>
              <a:t>       – Any Questions?</a:t>
            </a:r>
            <a:endParaRPr lang="en-US" sz="4400" dirty="0">
              <a:solidFill>
                <a:srgbClr val="FFFF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45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STATUTORY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</a:t>
            </a:r>
            <a:r>
              <a:rPr lang="en-US" alt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§73-3-3(1)(c)(</a:t>
            </a:r>
            <a:r>
              <a:rPr lang="en-US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	</a:t>
            </a:r>
          </a:p>
          <a:p>
            <a:pPr marL="0" indent="0" eaLnBrk="1" hangingPunct="1">
              <a:buNone/>
            </a:pPr>
            <a:endParaRPr lang="en-US" sz="2000" b="1" i="1" u="sng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sz="2000" b="1" i="1" u="sng" dirty="0" smtClean="0">
                <a:solidFill>
                  <a:schemeClr val="tx2"/>
                </a:solidFill>
              </a:rPr>
              <a:t>Quantity Impairment:</a:t>
            </a:r>
            <a:r>
              <a:rPr lang="en-US" sz="2000" b="1" i="1" dirty="0" smtClean="0">
                <a:solidFill>
                  <a:schemeClr val="tx2"/>
                </a:solidFill>
              </a:rPr>
              <a:t> means any reduction in water a person is able to receive to satisfy an existing right that would result from the proposed change, including:</a:t>
            </a:r>
            <a:endParaRPr lang="en-US" sz="800" b="1" i="1" dirty="0" smtClean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		</a:t>
            </a:r>
            <a:r>
              <a:rPr lang="en-US" sz="1800" b="1" i="1" dirty="0" smtClean="0">
                <a:solidFill>
                  <a:schemeClr val="tx2"/>
                </a:solidFill>
              </a:rPr>
              <a:t>(A) diminishing the quantity of water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2"/>
                </a:solidFill>
              </a:rPr>
              <a:t>	</a:t>
            </a:r>
            <a:r>
              <a:rPr lang="en-US" sz="1800" b="1" i="1" dirty="0" smtClean="0">
                <a:solidFill>
                  <a:schemeClr val="tx2"/>
                </a:solidFill>
              </a:rPr>
              <a:t>	(B) change in the timing of availability of water</a:t>
            </a:r>
          </a:p>
          <a:p>
            <a:pPr marL="1258888" indent="-914400" eaLnBrk="1" hangingPunct="1"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1800" b="1" i="1" dirty="0">
                <a:solidFill>
                  <a:schemeClr val="tx2"/>
                </a:solidFill>
              </a:rPr>
              <a:t>	</a:t>
            </a:r>
            <a:r>
              <a:rPr lang="en-US" sz="1800" b="1" i="1" dirty="0" smtClean="0">
                <a:solidFill>
                  <a:schemeClr val="tx2"/>
                </a:solidFill>
              </a:rPr>
              <a:t>		(C) enlarging the quantity of water depleted by the proposed 	nature of use as compared to the approved use</a:t>
            </a:r>
          </a:p>
          <a:p>
            <a:pPr marL="0" indent="0" eaLnBrk="1" hangingPunct="1">
              <a:buNone/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398170"/>
            <a:ext cx="2309446" cy="13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anchor="t"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STATUTORY CRITERIA:</a:t>
            </a: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Code 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§73-3-3(1)(c)(ii)</a:t>
            </a:r>
          </a:p>
          <a:p>
            <a:pPr marL="0" indent="0" eaLnBrk="1" hangingPunct="1">
              <a:buNone/>
            </a:pPr>
            <a:endParaRPr lang="en-US" sz="2000" b="1" i="1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	</a:t>
            </a:r>
            <a:r>
              <a:rPr lang="en-US" sz="2000" b="1" i="1" u="sng" dirty="0" smtClean="0">
                <a:solidFill>
                  <a:schemeClr val="tx2"/>
                </a:solidFill>
              </a:rPr>
              <a:t>Quantity Impairment:</a:t>
            </a:r>
            <a:r>
              <a:rPr lang="en-US" sz="2000" b="1" i="1" dirty="0" smtClean="0">
                <a:solidFill>
                  <a:schemeClr val="tx2"/>
                </a:solidFill>
              </a:rPr>
              <a:t> does NOT mean a decrease in </a:t>
            </a:r>
          </a:p>
          <a:p>
            <a:pPr marL="0" indent="0" eaLnBrk="1" hangingPunct="1">
              <a:buNone/>
            </a:pPr>
            <a:r>
              <a:rPr lang="en-US" sz="2000" b="1" i="1" dirty="0">
                <a:solidFill>
                  <a:schemeClr val="tx2"/>
                </a:solidFill>
              </a:rPr>
              <a:t>	</a:t>
            </a:r>
            <a:r>
              <a:rPr lang="en-US" sz="2000" b="1" i="1" dirty="0" smtClean="0">
                <a:solidFill>
                  <a:schemeClr val="tx2"/>
                </a:solidFill>
              </a:rPr>
              <a:t>the static level of water in an underground basin or </a:t>
            </a:r>
          </a:p>
          <a:p>
            <a:pPr marL="0" indent="0" eaLnBrk="1" hangingPunct="1">
              <a:buNone/>
            </a:pPr>
            <a:r>
              <a:rPr lang="en-US" sz="2000" b="1" i="1" dirty="0">
                <a:solidFill>
                  <a:schemeClr val="tx2"/>
                </a:solidFill>
              </a:rPr>
              <a:t>	</a:t>
            </a:r>
            <a:r>
              <a:rPr lang="en-US" sz="2000" b="1" i="1" dirty="0" smtClean="0">
                <a:solidFill>
                  <a:schemeClr val="tx2"/>
                </a:solidFill>
              </a:rPr>
              <a:t>aquifer that would result from the proposed change, </a:t>
            </a:r>
          </a:p>
          <a:p>
            <a:pPr marL="0" indent="0" eaLnBrk="1" hangingPunct="1">
              <a:buNone/>
            </a:pPr>
            <a:r>
              <a:rPr lang="en-US" sz="2000" b="1" i="1" dirty="0">
                <a:solidFill>
                  <a:schemeClr val="tx2"/>
                </a:solidFill>
              </a:rPr>
              <a:t>	</a:t>
            </a:r>
            <a:r>
              <a:rPr lang="en-US" sz="2000" b="1" i="1" dirty="0" smtClean="0">
                <a:solidFill>
                  <a:schemeClr val="tx2"/>
                </a:solidFill>
              </a:rPr>
              <a:t>if the volume of water necessary to satisfy an existing </a:t>
            </a:r>
          </a:p>
          <a:p>
            <a:pPr marL="0" indent="0" eaLnBrk="1" hangingPunct="1">
              <a:buNone/>
            </a:pPr>
            <a:r>
              <a:rPr lang="en-US" sz="2000" b="1" i="1" dirty="0">
                <a:solidFill>
                  <a:schemeClr val="tx2"/>
                </a:solidFill>
              </a:rPr>
              <a:t>	</a:t>
            </a:r>
            <a:r>
              <a:rPr lang="en-US" sz="2000" b="1" i="1" dirty="0" smtClean="0">
                <a:solidFill>
                  <a:schemeClr val="tx2"/>
                </a:solidFill>
              </a:rPr>
              <a:t>right otherwise remains reasonably available.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54" y="2398170"/>
            <a:ext cx="2309446" cy="13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anchor="t"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STATUTORY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</a:t>
            </a:r>
            <a:r>
              <a:rPr lang="en-US" alt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§73-3-3(5)</a:t>
            </a: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The applicant has the burden of producing evidence sufficient to support a reasonable belief</a:t>
            </a:r>
          </a:p>
          <a:p>
            <a:pPr marL="1371600" lvl="3" indent="0" eaLnBrk="1" hangingPunct="1"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(a) That the change will not cause a specific right to experience quantity impairment, or</a:t>
            </a:r>
          </a:p>
          <a:p>
            <a:pPr marL="1371600" lvl="3" indent="0" eaLnBrk="1" hangingPunct="1"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(b) </a:t>
            </a:r>
            <a:r>
              <a:rPr lang="en-US" b="1" i="1" u="sng" dirty="0" smtClean="0">
                <a:solidFill>
                  <a:schemeClr val="tx2"/>
                </a:solidFill>
              </a:rPr>
              <a:t>Rebutting the presumption of quantity impairment </a:t>
            </a:r>
            <a:r>
              <a:rPr lang="en-US" b="1" i="1" dirty="0" smtClean="0">
                <a:solidFill>
                  <a:schemeClr val="tx2"/>
                </a:solidFill>
              </a:rPr>
              <a:t>described in Subsection 73-3-8(6)(c).</a:t>
            </a:r>
            <a:r>
              <a:rPr lang="en-US" sz="800" b="1" i="1" dirty="0" smtClean="0">
                <a:solidFill>
                  <a:schemeClr val="tx2"/>
                </a:solidFill>
              </a:rPr>
              <a:t>	</a:t>
            </a:r>
            <a:endParaRPr lang="en-US" altLang="en-US" sz="10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90800"/>
            <a:ext cx="2309446" cy="13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anchor="t"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STATUTORY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819400" y="2057400"/>
            <a:ext cx="3188758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Applicant’s burden</a:t>
            </a:r>
          </a:p>
          <a:p>
            <a:pPr algn="ctr"/>
            <a:r>
              <a:rPr lang="en-US" sz="2000" dirty="0" smtClean="0"/>
              <a:t>Produce evidence</a:t>
            </a:r>
          </a:p>
          <a:p>
            <a:pPr algn="ctr"/>
            <a:r>
              <a:rPr lang="en-US" sz="2000" dirty="0" smtClean="0"/>
              <a:t>Reasonable belief</a:t>
            </a:r>
            <a:endParaRPr lang="en-US" sz="2000" dirty="0"/>
          </a:p>
        </p:txBody>
      </p:sp>
      <p:sp>
        <p:nvSpPr>
          <p:cNvPr id="3" name="Down Arrow 2"/>
          <p:cNvSpPr/>
          <p:nvPr/>
        </p:nvSpPr>
        <p:spPr>
          <a:xfrm rot="2094930">
            <a:off x="2546879" y="3817782"/>
            <a:ext cx="1295400" cy="10075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9893225">
            <a:off x="4879118" y="3900098"/>
            <a:ext cx="1408882" cy="100672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19200" y="5181600"/>
            <a:ext cx="25908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Quantity</a:t>
            </a:r>
          </a:p>
          <a:p>
            <a:pPr algn="ctr"/>
            <a:r>
              <a:rPr lang="en-US" sz="1600" dirty="0" smtClean="0"/>
              <a:t>Impairment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5248835" y="5181600"/>
            <a:ext cx="2599765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Rebuttable presumption of quantity impairment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68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anchor="t"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STATUTORY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</a:t>
            </a:r>
            <a:r>
              <a:rPr lang="en-US" alt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§73-3-8(6)(a)</a:t>
            </a: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The State Engineer </a:t>
            </a:r>
            <a:r>
              <a:rPr lang="en-US" sz="2000" b="1" i="1" u="sng" dirty="0" smtClean="0">
                <a:solidFill>
                  <a:schemeClr val="tx2"/>
                </a:solidFill>
              </a:rPr>
              <a:t>shall reject </a:t>
            </a:r>
            <a:r>
              <a:rPr lang="en-US" sz="2000" b="1" i="1" dirty="0" smtClean="0">
                <a:solidFill>
                  <a:schemeClr val="tx2"/>
                </a:solidFill>
              </a:rPr>
              <a:t>a permanent change application if the person proposing to make the change is unable to meet the burden described in Subsection 73-3-3(5).</a:t>
            </a:r>
          </a:p>
          <a:p>
            <a:pPr marL="914400" lvl="2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r>
              <a:rPr lang="en-US" sz="1600" b="1" i="1" dirty="0" smtClean="0">
                <a:solidFill>
                  <a:schemeClr val="tx2"/>
                </a:solidFill>
              </a:rPr>
              <a:t>(The applicant has the burden of producing evidence…rebutting the presumption of quantity impairment)</a:t>
            </a:r>
            <a:endParaRPr lang="en-US" altLang="en-US" sz="16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90800"/>
            <a:ext cx="2309446" cy="13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734342"/>
            <a:ext cx="7355551" cy="2123658"/>
          </a:xfrm>
          <a:prstGeom prst="rect">
            <a:avLst/>
          </a:prstGeom>
          <a:solidFill>
            <a:srgbClr val="FFFFCC">
              <a:alpha val="0"/>
            </a:srgbClr>
          </a:solidFill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REBUTTABLE PRESUMPTION OF Quantity impairment</a:t>
            </a:r>
            <a:endParaRPr lang="en-US" sz="4400" cap="all" dirty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86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14870</TotalTime>
  <Words>529</Words>
  <Application>Microsoft Office PowerPoint</Application>
  <PresentationFormat>On-screen Show (4:3)</PresentationFormat>
  <Paragraphs>304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Teresa Wilhelmsen</cp:lastModifiedBy>
  <cp:revision>387</cp:revision>
  <cp:lastPrinted>2017-04-06T00:15:45Z</cp:lastPrinted>
  <dcterms:created xsi:type="dcterms:W3CDTF">2004-06-09T23:03:56Z</dcterms:created>
  <dcterms:modified xsi:type="dcterms:W3CDTF">2018-03-26T19:57:57Z</dcterms:modified>
</cp:coreProperties>
</file>