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9"/>
  </p:notesMasterIdLst>
  <p:handoutMasterIdLst>
    <p:handoutMasterId r:id="rId30"/>
  </p:handoutMasterIdLst>
  <p:sldIdLst>
    <p:sldId id="375" r:id="rId2"/>
    <p:sldId id="376" r:id="rId3"/>
    <p:sldId id="316" r:id="rId4"/>
    <p:sldId id="285" r:id="rId5"/>
    <p:sldId id="338" r:id="rId6"/>
    <p:sldId id="337" r:id="rId7"/>
    <p:sldId id="286" r:id="rId8"/>
    <p:sldId id="288" r:id="rId9"/>
    <p:sldId id="289" r:id="rId10"/>
    <p:sldId id="290" r:id="rId11"/>
    <p:sldId id="291" r:id="rId12"/>
    <p:sldId id="292" r:id="rId13"/>
    <p:sldId id="372" r:id="rId14"/>
    <p:sldId id="293" r:id="rId15"/>
    <p:sldId id="295" r:id="rId16"/>
    <p:sldId id="294" r:id="rId17"/>
    <p:sldId id="298" r:id="rId18"/>
    <p:sldId id="373" r:id="rId19"/>
    <p:sldId id="272" r:id="rId20"/>
    <p:sldId id="279" r:id="rId21"/>
    <p:sldId id="349" r:id="rId22"/>
    <p:sldId id="358" r:id="rId23"/>
    <p:sldId id="345" r:id="rId24"/>
    <p:sldId id="340" r:id="rId25"/>
    <p:sldId id="343" r:id="rId26"/>
    <p:sldId id="333" r:id="rId27"/>
    <p:sldId id="352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EFD13921-8B74-4ABF-BD1C-C4AA4DE4F82B}">
          <p14:sldIdLst>
            <p14:sldId id="375"/>
            <p14:sldId id="376"/>
            <p14:sldId id="316"/>
            <p14:sldId id="285"/>
            <p14:sldId id="338"/>
            <p14:sldId id="337"/>
            <p14:sldId id="286"/>
            <p14:sldId id="288"/>
            <p14:sldId id="289"/>
            <p14:sldId id="290"/>
            <p14:sldId id="291"/>
            <p14:sldId id="292"/>
            <p14:sldId id="372"/>
            <p14:sldId id="293"/>
            <p14:sldId id="295"/>
            <p14:sldId id="294"/>
          </p14:sldIdLst>
        </p14:section>
        <p14:section name="Untitled Section" id="{3F228431-5158-4346-9B82-7E5B79B6D63C}">
          <p14:sldIdLst>
            <p14:sldId id="298"/>
            <p14:sldId id="373"/>
            <p14:sldId id="272"/>
            <p14:sldId id="279"/>
            <p14:sldId id="349"/>
            <p14:sldId id="358"/>
            <p14:sldId id="345"/>
            <p14:sldId id="340"/>
            <p14:sldId id="343"/>
            <p14:sldId id="333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A99"/>
    <a:srgbClr val="FF99FF"/>
    <a:srgbClr val="00FF00"/>
    <a:srgbClr val="FFFF99"/>
    <a:srgbClr val="FF9966"/>
    <a:srgbClr val="FF5050"/>
    <a:srgbClr val="006600"/>
    <a:srgbClr val="CC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5" autoAdjust="0"/>
    <p:restoredTop sz="77986" autoAdjust="0"/>
  </p:normalViewPr>
  <p:slideViewPr>
    <p:cSldViewPr>
      <p:cViewPr varScale="1">
        <p:scale>
          <a:sx n="88" d="100"/>
          <a:sy n="88" d="100"/>
        </p:scale>
        <p:origin x="246" y="78"/>
      </p:cViewPr>
      <p:guideLst>
        <p:guide orient="horz" pos="2160"/>
        <p:guide pos="2880"/>
      </p:guideLst>
    </p:cSldViewPr>
  </p:slideViewPr>
  <p:outlineViewPr>
    <p:cViewPr>
      <p:scale>
        <a:sx n="30" d="100"/>
        <a:sy n="30" d="100"/>
      </p:scale>
      <p:origin x="48" y="20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"/>
    </p:cViewPr>
  </p:sorterViewPr>
  <p:notesViewPr>
    <p:cSldViewPr>
      <p:cViewPr varScale="1">
        <p:scale>
          <a:sx n="60" d="100"/>
          <a:sy n="60" d="100"/>
        </p:scale>
        <p:origin x="-2328" y="-96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36888" cy="465137"/>
          </a:xfrm>
          <a:prstGeom prst="rect">
            <a:avLst/>
          </a:prstGeom>
        </p:spPr>
        <p:txBody>
          <a:bodyPr vert="horz" lIns="92794" tIns="46396" rIns="92794" bIns="46396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5" y="3"/>
            <a:ext cx="3036888" cy="465137"/>
          </a:xfrm>
          <a:prstGeom prst="rect">
            <a:avLst/>
          </a:prstGeom>
        </p:spPr>
        <p:txBody>
          <a:bodyPr vert="horz" lIns="92794" tIns="46396" rIns="92794" bIns="46396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6888" cy="465137"/>
          </a:xfrm>
          <a:prstGeom prst="rect">
            <a:avLst/>
          </a:prstGeom>
        </p:spPr>
        <p:txBody>
          <a:bodyPr vert="horz" lIns="92794" tIns="46396" rIns="92794" bIns="46396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5" y="8829676"/>
            <a:ext cx="3036888" cy="465137"/>
          </a:xfrm>
          <a:prstGeom prst="rect">
            <a:avLst/>
          </a:prstGeom>
        </p:spPr>
        <p:txBody>
          <a:bodyPr vert="horz" lIns="92794" tIns="46396" rIns="92794" bIns="46396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D7F4A80-5F06-4CB2-B6B8-128F118983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9360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5" tIns="46928" rIns="93855" bIns="4692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42" y="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5" tIns="46928" rIns="93855" bIns="4692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8" y="4416429"/>
            <a:ext cx="5607050" cy="41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5" tIns="46928" rIns="93855" bIns="469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2967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5" tIns="46928" rIns="93855" bIns="4692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42" y="882967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55" tIns="46928" rIns="93855" bIns="4692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D3EAC5-FF86-46DD-B85B-96CEC336E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527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479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84BD6-58DB-442E-8760-56B5735001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3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0D416-207C-41B6-AC60-10C4E69B47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7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8FE5E-D902-4525-A5EE-36912386DB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11978-0593-45CD-8BE4-64A7CE13C8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1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B726-1D32-4A36-8902-23697A8B0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25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F8599-F9BD-4BA2-9831-7D6119674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6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C217-FB69-4B64-A848-068885AF45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7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CA49-D83D-4535-A77E-F88AD0535D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02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6E2F4-A7EB-4CA5-9496-797D1A229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8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D5FE3-EF6F-4AD3-B5B2-2167DCADF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26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59B0-EC8A-4B4B-96F5-D79E94B6F3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2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215576-D02F-431A-A7EE-3C6193D7F7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_8306FJ3PJK8/Sp7EfFq2e7I/AAAAAAAAAAU/FTCFx6Elz2E/s1600-h/Lineup+for+Water.jpg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0" y="4572000"/>
            <a:ext cx="54864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itchFamily="18" charset="0"/>
              </a:rPr>
              <a:t>Norman K. Johnson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itchFamily="18" charset="0"/>
              </a:rPr>
              <a:t>The 2018 Utah Water Users Workshop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itchFamily="18" charset="0"/>
              </a:rPr>
              <a:t>March 20, 2018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>
                    <a:lumMod val="85000"/>
                  </a:schemeClr>
                </a:solidFill>
                <a:latin typeface="+mn-lt"/>
                <a:cs typeface="Times New Roman" pitchFamily="18" charset="0"/>
              </a:rPr>
              <a:t>St. George, Utah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75829"/>
            <a:ext cx="7086600" cy="3267571"/>
          </a:xfrm>
        </p:spPr>
        <p:txBody>
          <a:bodyPr/>
          <a:lstStyle/>
          <a:p>
            <a:pPr>
              <a:defRPr/>
            </a:pPr>
            <a:r>
              <a:rPr lang="en-US" sz="4600" b="1" cap="small" dirty="0">
                <a:solidFill>
                  <a:schemeClr val="tx1">
                    <a:lumMod val="95000"/>
                  </a:schemeClr>
                </a:solidFill>
              </a:rPr>
              <a:t>Update on Reserve Water Right Settlements in Utah</a:t>
            </a:r>
          </a:p>
        </p:txBody>
      </p:sp>
    </p:spTree>
    <p:extLst>
      <p:ext uri="{BB962C8B-B14F-4D97-AF65-F5344CB8AC3E}">
        <p14:creationId xmlns:p14="http://schemas.microsoft.com/office/powerpoint/2010/main" val="68544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Rights Doctrine —Origin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1908 the Supreme Court issued its </a:t>
            </a:r>
            <a:r>
              <a:rPr lang="en-US" i="1" dirty="0"/>
              <a:t>Winters </a:t>
            </a:r>
            <a:r>
              <a:rPr lang="en-US" dirty="0"/>
              <a:t> decision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It said Congress, when it established the reservation, impliedly intended to reserve water for the Indians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“reserved rights” doctrine was born as an equitable, judicial response to a real and difficult controversy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Rights Doctrine —Origin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</a:t>
            </a:r>
            <a:r>
              <a:rPr lang="en-US" i="1" dirty="0"/>
              <a:t>Arizona v. California</a:t>
            </a:r>
            <a:r>
              <a:rPr lang="en-US" dirty="0"/>
              <a:t> (1963) the U. S. Supreme Court said the reserved rights doctrine applies to federal reservations other than Indian reservations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For Indian Reservations it said the number of practicably irrigable acres on the reservation (PIA) is used to quantify the right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Rights Doctrine —Origin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7467600" cy="5029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Subsequent case law further defined the reserved rights doctrine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i="1" dirty="0"/>
              <a:t>Cappaert v. U.S.  </a:t>
            </a:r>
            <a:r>
              <a:rPr lang="en-US" dirty="0"/>
              <a:t>(1976) – the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dirty="0"/>
              <a:t>   amount of water reserved is the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dirty="0"/>
              <a:t>   minimum amount necessary to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dirty="0"/>
              <a:t>   fulfill reservation purposes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i="1" dirty="0"/>
              <a:t>U.S. v. New Mexico </a:t>
            </a:r>
            <a:r>
              <a:rPr lang="en-US" dirty="0"/>
              <a:t>(1978) – 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dirty="0"/>
              <a:t>   primary purposes only get 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dirty="0"/>
              <a:t>   reserved water rights</a:t>
            </a:r>
          </a:p>
        </p:txBody>
      </p:sp>
      <p:pic>
        <p:nvPicPr>
          <p:cNvPr id="20484" name="Picture 4" descr="DeseretPupfish1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971800"/>
            <a:ext cx="2743200" cy="388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45BF4-03AD-45DF-AC5E-C65D7005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Reserved Rights Doctrine —Origin and 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0ED3E-320F-4CAF-A0AF-E53D73261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0"/>
            <a:ext cx="8763000" cy="4724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/>
              <a:t>Recently, in </a:t>
            </a:r>
            <a:r>
              <a:rPr lang="en-US" i="1" dirty="0"/>
              <a:t>Agua Caliente Band of Cahuilla Indians v. Coachella Valley Water Dist., et al.</a:t>
            </a:r>
            <a:r>
              <a:rPr lang="en-US" dirty="0"/>
              <a:t>, the Ninth Circuit Court of Appeals held that in the water-short Coachella Valley the United States reserved appurtenant groundwater when it created the Tribe’s reservation – the U.S. Supreme Court denied cert. petition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/>
              <a:t>This ruling will have minimal impact on Utah’s efforts to negotiate settlements</a:t>
            </a:r>
          </a:p>
        </p:txBody>
      </p:sp>
    </p:spTree>
    <p:extLst>
      <p:ext uri="{BB962C8B-B14F-4D97-AF65-F5344CB8AC3E}">
        <p14:creationId xmlns:p14="http://schemas.microsoft.com/office/powerpoint/2010/main" val="142419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Rights vs. Appropriative Water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Reserved water rights are important sovereign and property interests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Their basis is the creation of reservations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purpose of the reservation defines their quantity (PIA for Indian reservations)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Priority date is creation of the reservation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They are not lost by non-use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Reserved Rights vs. Appropriative Water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addition to having characteristics that conflict with appropriative water rights, the more pressing problem is that reserved water rights are un-quantified when created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Given their early priority dates, they  compete with and can displace State-created water rights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Reserved Water Rights vs. Appropriative Water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05000"/>
            <a:ext cx="5334000" cy="4648200"/>
          </a:xfrm>
        </p:spPr>
        <p:txBody>
          <a:bodyPr>
            <a:normAutofit lnSpcReduction="10000"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Utah, an arid state, has many federal reservations — federal lands set aside for specific purposes like Indian reservations, national parks and monuments, military bases, etc.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FF5050"/>
                </a:solidFill>
              </a:rPr>
              <a:t>How should these rights be quantified?</a:t>
            </a:r>
          </a:p>
        </p:txBody>
      </p:sp>
      <p:pic>
        <p:nvPicPr>
          <p:cNvPr id="23556" name="Picture 6" descr="rainbowbrid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3886200" cy="2514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9" descr="cedarbreak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14800"/>
            <a:ext cx="3886200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Water Rights vs. Appropriative Water Rights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" y="2057400"/>
            <a:ext cx="8763000" cy="3962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has negotiated reserved rights settlements for: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Cedar Breaks,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Hovenweep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Promontory Point, Rainbow Bridge, Timpanogos Cave, and Natural Bridges National Monuments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Zion, Arches, Bryce Canyon National Parks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Uintah Ouray Indian Reservation and Shivwits Band Reservation</a:t>
            </a:r>
          </a:p>
          <a:p>
            <a:pPr marL="0" indent="0">
              <a:buClr>
                <a:srgbClr val="FFC000"/>
              </a:buCl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717A-42B0-4AA1-BA5B-3657934B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Reserved Water Rights vs. Appropriative Water Rights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E9026-2332-400C-B069-E566721BB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133600"/>
            <a:ext cx="8839200" cy="4572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is working on settlements for: 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Dinosaur National Monument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Capitol Reef and Canyonlands National Parks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Navajo Nation Reservation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Legislature ratified the 1990 Ute Indian Water Compact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implementation matters remain particularly in the Uintah Basin</a:t>
            </a:r>
          </a:p>
        </p:txBody>
      </p:sp>
    </p:spTree>
    <p:extLst>
      <p:ext uri="{BB962C8B-B14F-4D97-AF65-F5344CB8AC3E}">
        <p14:creationId xmlns:p14="http://schemas.microsoft.com/office/powerpoint/2010/main" val="428330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90600" y="838200"/>
            <a:ext cx="4892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29699" name="Picture 4" descr="Navajo-Indian-on-a-horse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782"/>
            <a:ext cx="4234070" cy="29712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52400"/>
            <a:ext cx="4343400" cy="2667000"/>
          </a:xfrm>
        </p:spPr>
        <p:txBody>
          <a:bodyPr/>
          <a:lstStyle/>
          <a:p>
            <a:pPr rtl="0" eaLnBrk="1" fontAlgn="base" hangingPunct="1"/>
            <a:r>
              <a:rPr lang="en-US" sz="4400" b="1" kern="1200" dirty="0">
                <a:solidFill>
                  <a:srgbClr val="E5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+mn-ea"/>
                <a:cs typeface="Arial"/>
              </a:rPr>
              <a:t>Utah/Navajo Reserved Water Right Negotiations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2895600"/>
            <a:ext cx="8839200" cy="3838782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Navajo has substantial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Winters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rights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Navajo’s water rights must come from Utah’s share of the Colorado River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Utah and Navajo have worked together to resolve reserved water right issues for more than a decade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bill has been introduced in Congress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Placeholder 9">
            <a:extLst>
              <a:ext uri="{FF2B5EF4-FFF2-40B4-BE49-F238E27FC236}">
                <a16:creationId xmlns:a16="http://schemas.microsoft.com/office/drawing/2014/main" id="{8323708B-7998-4664-AA41-0B82479AE18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685800"/>
            <a:ext cx="2819400" cy="420687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F91000D-C88F-42FB-BBE2-15DCCE51A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5105400"/>
            <a:ext cx="5486400" cy="609600"/>
          </a:xfrm>
        </p:spPr>
        <p:txBody>
          <a:bodyPr/>
          <a:lstStyle/>
          <a:p>
            <a:pPr algn="ctr">
              <a:defRPr/>
            </a:pPr>
            <a:r>
              <a:rPr lang="en-US" sz="2800" dirty="0"/>
              <a:t>J. Golden Kimball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D28E837-3C7E-4CB7-ACF3-0E8D99C99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2600" y="5791200"/>
            <a:ext cx="5486400" cy="685800"/>
          </a:xfrm>
        </p:spPr>
        <p:txBody>
          <a:bodyPr/>
          <a:lstStyle/>
          <a:p>
            <a:pPr algn="ctr">
              <a:defRPr/>
            </a:pPr>
            <a:r>
              <a:rPr lang="en-US" sz="2800" dirty="0"/>
              <a:t>Let’s not get “Out of Order!”</a:t>
            </a:r>
          </a:p>
        </p:txBody>
      </p:sp>
    </p:spTree>
    <p:extLst>
      <p:ext uri="{BB962C8B-B14F-4D97-AF65-F5344CB8AC3E}">
        <p14:creationId xmlns:p14="http://schemas.microsoft.com/office/powerpoint/2010/main" val="181728183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4"/>
          <p:cNvGraphicFramePr>
            <a:graphicFrameLocks noChangeAspect="1"/>
          </p:cNvGraphicFramePr>
          <p:nvPr/>
        </p:nvGraphicFramePr>
        <p:xfrm>
          <a:off x="4265613" y="152400"/>
          <a:ext cx="4725987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4" name="Bitmap Image" r:id="rId4" imgW="4571429" imgH="3685714" progId="PBrush">
                  <p:embed/>
                </p:oleObj>
              </mc:Choice>
              <mc:Fallback>
                <p:oleObj name="Bitmap Image" r:id="rId4" imgW="4571429" imgH="3685714" progId="PBrush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5613" y="152400"/>
                        <a:ext cx="4725987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334000" y="3962400"/>
            <a:ext cx="3529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NAVAJO NATION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0" y="3692525"/>
            <a:ext cx="476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900" b="1" dirty="0">
                <a:solidFill>
                  <a:srgbClr val="006600"/>
                </a:solidFill>
              </a:rPr>
              <a:t>SETTLEMENT PROPOSAL</a:t>
            </a:r>
          </a:p>
        </p:txBody>
      </p:sp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52400" y="4224338"/>
            <a:ext cx="80772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400" dirty="0"/>
              <a:t> </a:t>
            </a:r>
            <a:r>
              <a:rPr lang="en-US" altLang="en-US" sz="2800" dirty="0"/>
              <a:t>81,500 AF of Water Depletion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About $200+ Million in Projects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Emphasis on Drinking Water Projects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Subordination to Existing Rights in local areas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State Share = $8M ($2M set  aside)</a:t>
            </a:r>
          </a:p>
        </p:txBody>
      </p:sp>
      <p:sp>
        <p:nvSpPr>
          <p:cNvPr id="1031" name="Text Box 10"/>
          <p:cNvSpPr txBox="1">
            <a:spLocks noChangeArrowheads="1"/>
          </p:cNvSpPr>
          <p:nvPr/>
        </p:nvSpPr>
        <p:spPr bwMode="auto">
          <a:xfrm>
            <a:off x="52388" y="838200"/>
            <a:ext cx="42910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600" dirty="0"/>
              <a:t> </a:t>
            </a:r>
            <a:r>
              <a:rPr lang="en-US" altLang="en-US" sz="2800" dirty="0"/>
              <a:t>PIA = abt. 160,000 AF 	of Water Depletion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Expensive, Unpredict-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None/>
            </a:pPr>
            <a:r>
              <a:rPr lang="en-US" altLang="en-US" sz="2800" dirty="0"/>
              <a:t>        able Litigation</a:t>
            </a:r>
          </a:p>
          <a:p>
            <a:pPr eaLnBrk="1" hangingPunct="1">
              <a:spcBef>
                <a:spcPct val="0"/>
              </a:spcBef>
              <a:buClr>
                <a:srgbClr val="FFC000"/>
              </a:buClr>
              <a:buSzTx/>
              <a:buFont typeface="Wingdings" pitchFamily="2" charset="2"/>
              <a:buChar char="v"/>
            </a:pPr>
            <a:r>
              <a:rPr lang="en-US" altLang="en-US" sz="2800" dirty="0"/>
              <a:t> Non-Indian Priority 	Conflicts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4648200" cy="685800"/>
          </a:xfrm>
        </p:spPr>
        <p:txBody>
          <a:bodyPr/>
          <a:lstStyle/>
          <a:p>
            <a:r>
              <a:rPr lang="en-US" sz="2900" b="1" dirty="0">
                <a:solidFill>
                  <a:srgbClr val="FF0000"/>
                </a:solidFill>
                <a:effectLst/>
              </a:rPr>
              <a:t>POTENTIAL LIABILITY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build="p"/>
      <p:bldP spid="103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://3.bp.blogspot.com/_8306FJ3PJK8/Sp7EfFq2e7I/AAAAAAAAAAU/FTCFx6Elz2E/s400/Lineup+for+Wa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434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/>
              <a:t>Benefits of a Navajo-Utah Settlement Agreement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/>
              <a:t>Quantify a Significant Reserved Water Right</a:t>
            </a:r>
          </a:p>
          <a:p>
            <a:pPr marL="609600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/>
              <a:t>Improve Quality of Life for Utah Navajo People</a:t>
            </a:r>
          </a:p>
          <a:p>
            <a:pPr marL="609600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/>
              <a:t>Avoid Costly Litigation and Uncertain Outcomes</a:t>
            </a:r>
          </a:p>
          <a:p>
            <a:pPr marL="609600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/>
              <a:t>Provide Certainty for Water Users</a:t>
            </a:r>
          </a:p>
          <a:p>
            <a:pPr marL="1009650" lvl="1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600" dirty="0"/>
              <a:t>Navajo Nation</a:t>
            </a:r>
          </a:p>
          <a:p>
            <a:pPr marL="1009650" lvl="1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600" dirty="0"/>
              <a:t>San Juan County</a:t>
            </a:r>
          </a:p>
          <a:p>
            <a:pPr marL="990600" lvl="1" indent="-5334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600" dirty="0"/>
              <a:t>CUP/Wasatch Front</a:t>
            </a:r>
          </a:p>
          <a:p>
            <a:pPr marL="990600" lvl="1" indent="-5334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600" dirty="0"/>
              <a:t>Price River, Carbon, Emery &amp;</a:t>
            </a:r>
          </a:p>
          <a:p>
            <a:pPr marL="457200" lvl="1" indent="0" eaLnBrk="1" hangingPunct="1">
              <a:buClr>
                <a:srgbClr val="FFC000"/>
              </a:buClr>
              <a:buSzTx/>
              <a:buFont typeface="Wingdings" pitchFamily="2" charset="2"/>
              <a:buNone/>
              <a:defRPr/>
            </a:pPr>
            <a:r>
              <a:rPr lang="en-US" sz="2600" dirty="0"/>
              <a:t>       Grand Counties &amp; Uintah Basin</a:t>
            </a:r>
          </a:p>
          <a:p>
            <a:pPr marL="990600" lvl="1" indent="-5334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600" dirty="0"/>
              <a:t>Lake Powell Pipeline</a:t>
            </a:r>
          </a:p>
          <a:p>
            <a:pPr marL="609600" indent="-609600" eaLnBrk="1" hangingPunct="1">
              <a:buClr>
                <a:srgbClr val="FFC000"/>
              </a:buClr>
              <a:buSzTx/>
              <a:buFont typeface="Wingdings" pitchFamily="2" charset="2"/>
              <a:buChar char="v"/>
              <a:defRPr/>
            </a:pPr>
            <a:r>
              <a:rPr lang="en-US" sz="2800" dirty="0"/>
              <a:t>Solve a Colorado River Issue</a:t>
            </a:r>
          </a:p>
          <a:p>
            <a:pPr marL="0" indent="0" eaLnBrk="1" hangingPunct="1"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329332"/>
              </p:ext>
            </p:extLst>
          </p:nvPr>
        </p:nvGraphicFramePr>
        <p:xfrm>
          <a:off x="735013" y="1439863"/>
          <a:ext cx="7673975" cy="5418304"/>
        </p:xfrm>
        <a:graphic>
          <a:graphicData uri="http://schemas.openxmlformats.org/drawingml/2006/table">
            <a:tbl>
              <a:tblPr/>
              <a:tblGrid>
                <a:gridCol w="554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UTAH'S </a:t>
                      </a:r>
                      <a:r>
                        <a:rPr kumimoji="0" lang="en-US" sz="2600" b="1" i="0" u="none" strike="noStrike" cap="all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Allocation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1.369 MAF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Existing 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Use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1.008 MAF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UNUSED ALLOCATION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.361 MAF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Future Use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Gill Sans" charset="0"/>
                      </a:endParaRP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Ute Tribe Reserved Water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105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Navajo Nation Reserved Water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81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New Ag Uses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40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New M&amp;I Uses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29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Lake Powell Pipeline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86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2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 Total 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341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48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Balance </a:t>
                      </a:r>
                    </a:p>
                  </a:txBody>
                  <a:tcPr marL="82303" marR="82303" marT="41146" marB="41146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ill Sans" charset="0"/>
                        </a:rPr>
                        <a:t> 20 KAF</a:t>
                      </a:r>
                    </a:p>
                  </a:txBody>
                  <a:tcPr marL="82303" marR="82303" marT="41146" marB="41146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81000" y="76200"/>
            <a:ext cx="83820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Utah’s Colorado River Depletion BUDGET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5105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Utah, general water right adjudications are pending in most of the State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These adjudications, typically done in sub-basin drainages, are comprehensive and qualify for the McCarran Amendment sovereign immunity waiver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They proceed slowly, both because they are complicated and because of resource considerations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447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/>
              <a:t>General Adjudication Considerations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006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Once a reserved right agreement is finalized, the State Engineer will present it to the Adjudication Court in the area as a Proposed Determination (PD)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PD is the State Engineer’s recommendation concerning the water rights for the reservation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PD is circulated to all parties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Parties have the opportunity to object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/>
              <a:t>General Adjudication Considerations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43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To minimize controversy, we educate parties before they receive the PD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Objections must be dealt with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Once all objections are resolved, the adjudication court enters an interlocutory decree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Interlocutory Decree will eventually be incorporated into a basin-wide decree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cap="small" dirty="0"/>
              <a:t>General Adjudication Considerations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 descr="G:\NJOHNSO\Norm's Powerpoint Pics\Native Americans-Paiu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6824" r="6912" b="12622"/>
          <a:stretch>
            <a:fillRect/>
          </a:stretch>
        </p:blipFill>
        <p:spPr bwMode="auto">
          <a:xfrm>
            <a:off x="5045765" y="4078357"/>
            <a:ext cx="4114800" cy="272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b="1" cap="small" dirty="0"/>
              <a:t>Settlement of Reserved Water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5410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We have learned State negotiators must: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Protect all federal/non-federal/tribal interests;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Realize that settlements must work for all;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Communicate and educate;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Focus on what matters;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Use technicians;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Build trust;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Be patient;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Put things in context; and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2900" dirty="0"/>
              <a:t>Acknowledge finality.</a:t>
            </a:r>
            <a:endParaRPr lang="en-US" sz="3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9000"/>
                    </a14:imgEffect>
                    <a14:imgEffect>
                      <a14:brightnessContrast bright="-20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" r="64"/>
          <a:stretch>
            <a:fillRect/>
          </a:stretch>
        </p:blipFill>
        <p:spPr>
          <a:xfrm>
            <a:off x="1447800" y="1219200"/>
            <a:ext cx="6006548" cy="423712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2200" y="5334000"/>
            <a:ext cx="4343400" cy="804863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chemeClr val="accent4">
                    <a:lumMod val="10000"/>
                  </a:schemeClr>
                </a:solidFill>
              </a:rPr>
              <a:t>~ The End ~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457200"/>
            <a:ext cx="4267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4400" b="1" dirty="0">
                <a:solidFill>
                  <a:schemeClr val="accent4">
                    <a:lumMod val="10000"/>
                  </a:schemeClr>
                </a:solidFill>
              </a:rPr>
              <a:t>QUESTIONS?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8300" y="152400"/>
            <a:ext cx="5867400" cy="9144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We Live in a Desert</a:t>
            </a:r>
          </a:p>
        </p:txBody>
      </p:sp>
      <p:pic>
        <p:nvPicPr>
          <p:cNvPr id="5123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79513" y="1066800"/>
            <a:ext cx="6784975" cy="5668963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1100" y="228600"/>
            <a:ext cx="6781800" cy="1371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Western Water Law — Origin and 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105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In the arid West areas of water use were often located far from sources of supply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Miners and irrigators built diversions 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and moved water to areas of need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The “first in time/first in right” 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mining principles carried over to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water rights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The doctrine of “prior appropriation”                       of water was born (mid to late 1800s)</a:t>
            </a:r>
          </a:p>
        </p:txBody>
      </p:sp>
      <p:pic>
        <p:nvPicPr>
          <p:cNvPr id="8196" name="Picture 6" descr="miners.jpg"/>
          <p:cNvPicPr>
            <a:picLocks noChangeAspect="1"/>
          </p:cNvPicPr>
          <p:nvPr/>
        </p:nvPicPr>
        <p:blipFill rotWithShape="1">
          <a:blip r:embed="rId3"/>
          <a:srcRect b="15349"/>
          <a:stretch/>
        </p:blipFill>
        <p:spPr bwMode="auto">
          <a:xfrm>
            <a:off x="6629400" y="2286000"/>
            <a:ext cx="2511425" cy="3713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05600" cy="14478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Western Water Law — Origin and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648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Appropriative water rights are given a priority based on their date of creation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times of shortage, earlier priority rights are filled first to the limit of the right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No sharing of shortages means some uses will be met and commerce sustained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intent was to maximize public benefit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Continued beneficial use required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152400"/>
            <a:ext cx="6629400" cy="16002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Western Water Law — 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Appropriative water rights are  constitutionally protected property rights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Their basis is the beneficial use of water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They are defined by quantity, time, and nature of use 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Priority date is when beneficial use began or when an application was filed to use them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They can be lost by non-use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6705600" cy="17526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Western Water Law — 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382000" cy="43434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federal government supported growth and development of this water law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1866 Mining Act and 1877 Desert Land Act required state law created water rights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U.S. Supreme Court said these acts severed the land and water estates and directed that water rights be obtained under the laws of the territories and states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4300" b="1" dirty="0"/>
              <a:t>Reserved Rights Doctrine —Origin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991600" cy="5334000"/>
          </a:xfrm>
        </p:spPr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At the same time the appropriation doctrine was developing with federal approval, federal reservations of land were being made in the West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sz="3000" dirty="0"/>
              <a:t>Congress and the President set aside public lands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for particular purposes, such as National Parks and Indian reservations,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reservations, but did not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create accompanying</a:t>
            </a:r>
          </a:p>
          <a:p>
            <a:pPr>
              <a:buClr>
                <a:srgbClr val="FFC000"/>
              </a:buClr>
              <a:buFont typeface="Wingdings" pitchFamily="2" charset="2"/>
              <a:buNone/>
              <a:defRPr/>
            </a:pPr>
            <a:r>
              <a:rPr lang="en-US" sz="3000" dirty="0"/>
              <a:t>   water rights</a:t>
            </a:r>
          </a:p>
        </p:txBody>
      </p:sp>
      <p:pic>
        <p:nvPicPr>
          <p:cNvPr id="16388" name="Picture 5" descr="Ute Indian Treaty.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86200"/>
            <a:ext cx="4114800" cy="2819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Reserved Rights Doctrine —Origin and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In 1906 the U. S. sued on behalf of the Ft. Belknap Reservation Indians to secure water rights for them on the Milk River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Defendant farmers/ranchers protested, saying they had valid water rights created under Montana law</a:t>
            </a:r>
          </a:p>
          <a:p>
            <a:pPr>
              <a:buClr>
                <a:srgbClr val="FFC000"/>
              </a:buClr>
              <a:buFont typeface="Wingdings" pitchFamily="2" charset="2"/>
              <a:buChar char="v"/>
              <a:defRPr/>
            </a:pPr>
            <a:r>
              <a:rPr lang="en-US" dirty="0"/>
              <a:t>The suit created a genuine dilemma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7549</TotalTime>
  <Words>1347</Words>
  <Application>Microsoft Office PowerPoint</Application>
  <PresentationFormat>On-screen Show (4:3)</PresentationFormat>
  <Paragraphs>164</Paragraphs>
  <Slides>27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Gill Sans</vt:lpstr>
      <vt:lpstr>Tahoma</vt:lpstr>
      <vt:lpstr>Times New Roman</vt:lpstr>
      <vt:lpstr>Wingdings</vt:lpstr>
      <vt:lpstr>Textured</vt:lpstr>
      <vt:lpstr>Bitmap Image</vt:lpstr>
      <vt:lpstr>Update on Reserve Water Right Settlements in Utah</vt:lpstr>
      <vt:lpstr>J. Golden Kimball</vt:lpstr>
      <vt:lpstr>We Live in a Desert</vt:lpstr>
      <vt:lpstr>Western Water Law — Origin and History</vt:lpstr>
      <vt:lpstr>Western Water Law — Origin and History</vt:lpstr>
      <vt:lpstr>Western Water Law — Origin and History</vt:lpstr>
      <vt:lpstr>Western Water Law — Origin and History</vt:lpstr>
      <vt:lpstr>Reserved Rights Doctrine —Origin and History</vt:lpstr>
      <vt:lpstr>Reserved Rights Doctrine —Origin and History</vt:lpstr>
      <vt:lpstr>Reserved Rights Doctrine —Origin and History</vt:lpstr>
      <vt:lpstr>Reserved Rights Doctrine —Origin and History</vt:lpstr>
      <vt:lpstr>Reserved Rights Doctrine —Origin and History</vt:lpstr>
      <vt:lpstr>Reserved Rights Doctrine —Origin and History</vt:lpstr>
      <vt:lpstr>Reserved Rights vs. Appropriative Water Rights</vt:lpstr>
      <vt:lpstr>Reserved Rights vs. Appropriative Water Rights</vt:lpstr>
      <vt:lpstr>Reserved Water Rights vs. Appropriative Water Rights</vt:lpstr>
      <vt:lpstr>Reserved Water Rights vs. Appropriative Water Rights</vt:lpstr>
      <vt:lpstr>Reserved Water Rights vs. Appropriative Water Rights</vt:lpstr>
      <vt:lpstr>Utah/Navajo Reserved Water Right Negotiations</vt:lpstr>
      <vt:lpstr>POTENTIAL LIABILITY</vt:lpstr>
      <vt:lpstr>Benefits of a Navajo-Utah Settlement Agreement</vt:lpstr>
      <vt:lpstr>PowerPoint Presentation</vt:lpstr>
      <vt:lpstr>General Adjudication Considerations</vt:lpstr>
      <vt:lpstr>General Adjudication Considerations</vt:lpstr>
      <vt:lpstr>General Adjudication Considerations</vt:lpstr>
      <vt:lpstr>Settlement of Reserved Water Rights</vt:lpstr>
      <vt:lpstr>PowerPoint Presentation</vt:lpstr>
    </vt:vector>
  </TitlesOfParts>
  <Company>dnr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Water Issues</dc:title>
  <dc:creator>admuser</dc:creator>
  <cp:lastModifiedBy>Connie Burnside</cp:lastModifiedBy>
  <cp:revision>409</cp:revision>
  <cp:lastPrinted>2018-03-07T22:14:23Z</cp:lastPrinted>
  <dcterms:created xsi:type="dcterms:W3CDTF">2010-02-03T20:43:11Z</dcterms:created>
  <dcterms:modified xsi:type="dcterms:W3CDTF">2018-03-26T18:19:52Z</dcterms:modified>
</cp:coreProperties>
</file>