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handoutMasterIdLst>
    <p:handoutMasterId r:id="rId25"/>
  </p:handoutMasterIdLst>
  <p:sldIdLst>
    <p:sldId id="270" r:id="rId2"/>
    <p:sldId id="327" r:id="rId3"/>
    <p:sldId id="305" r:id="rId4"/>
    <p:sldId id="313" r:id="rId5"/>
    <p:sldId id="306" r:id="rId6"/>
    <p:sldId id="314" r:id="rId7"/>
    <p:sldId id="315" r:id="rId8"/>
    <p:sldId id="316" r:id="rId9"/>
    <p:sldId id="317" r:id="rId10"/>
    <p:sldId id="310" r:id="rId11"/>
    <p:sldId id="311" r:id="rId12"/>
    <p:sldId id="312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8" r:id="rId21"/>
    <p:sldId id="318" r:id="rId22"/>
    <p:sldId id="326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  <a:srgbClr val="FFFF99"/>
    <a:srgbClr val="008000"/>
    <a:srgbClr val="009900"/>
    <a:srgbClr val="CC0000"/>
    <a:srgbClr val="66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8" autoAdjust="0"/>
    <p:restoredTop sz="94581" autoAdjust="0"/>
  </p:normalViewPr>
  <p:slideViewPr>
    <p:cSldViewPr>
      <p:cViewPr>
        <p:scale>
          <a:sx n="97" d="100"/>
          <a:sy n="97" d="100"/>
        </p:scale>
        <p:origin x="-1003" y="2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3A8405A5-D478-486D-94C6-A86CBBCED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76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9D853-7B24-4720-9CF0-7CD1F1411637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99BE5-A0ED-460E-BBB7-5ED74BD95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955382-71BC-413F-927A-FDC374CECAF7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 altLang="en-US" b="1"/>
              <a:t>Slide 8 – When is an “enforcement action” authorized?</a:t>
            </a:r>
          </a:p>
          <a:p>
            <a:pPr marL="228600" indent="-228600">
              <a:buFontTx/>
              <a:buAutoNum type="arabicPeriod"/>
            </a:pPr>
            <a:r>
              <a:rPr lang="en-US" altLang="en-US"/>
              <a:t>Taking water without a right</a:t>
            </a:r>
          </a:p>
          <a:p>
            <a:pPr marL="228600" indent="-228600">
              <a:buFontTx/>
              <a:buAutoNum type="arabicPeriod"/>
            </a:pPr>
            <a:r>
              <a:rPr lang="en-US" altLang="en-US"/>
              <a:t>Violating an existing right means to exceed or violate any of the limiting characteristics of a water right - POD, POU, Period of Use, Nature of Use, Flow Rate, etc.</a:t>
            </a:r>
          </a:p>
          <a:p>
            <a:pPr marL="228600" indent="-228600">
              <a:buFontTx/>
              <a:buAutoNum type="arabicPeriod"/>
            </a:pPr>
            <a:r>
              <a:rPr lang="en-US" altLang="en-US"/>
              <a:t>Failure to comply with a requirement to install or repair headgates and measuring devices.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ECEE01-8BB2-432F-B889-F23977C8EACF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 altLang="en-US" b="1"/>
              <a:t>Slide 9 – continued</a:t>
            </a:r>
          </a:p>
          <a:p>
            <a:pPr marL="228600" indent="-228600">
              <a:buFontTx/>
              <a:buAutoNum type="arabicPeriod"/>
            </a:pPr>
            <a:r>
              <a:rPr lang="en-US" altLang="en-US"/>
              <a:t>Orders and notices regarding stream alteration or dam safety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99A384-7658-4288-B059-72382DF62427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 altLang="en-US" b="1" dirty="0"/>
              <a:t>Slide 10 – When is an “enforcement action” not authorized?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12 month statute of limitations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The State Engineer can only enforce based upon the water rights of record in the office of the Division of Water Rights – therefore he has no authority, responsibility or information to enforce in situations involving private water related agreements between water users or internal disputes within water or irrigation companies.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Right-of-way or trespass violations are not water right violations even though it may involve a water related structure such as a canal.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38591-8B09-4146-A6AE-1C3E97919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19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EBE84-9752-4674-B963-F9580D17A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58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F897E-7890-4A44-9D8E-A9C2FABA2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76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CAFB76D-CD8C-4DE8-B8EA-0D150DBA96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0451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3E64909-C6F4-4B07-90F1-64F92A267F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6218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A688839-B92E-4DA9-B961-F13441D5C0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8933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DD86C-9781-4A61-A54F-BE18EE887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73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42CEF-F3ED-4720-87B2-0239EA7C8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4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2DDEF-08A3-4943-8F35-A5FBC90B7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2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AC28C-E253-493C-BD10-6B6248A4C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9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2A499-36EB-4390-8B10-C957DA51C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61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97BDB-E790-4F10-ACBF-D4EC27EA0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4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1CE75-A997-416F-9C48-ABDBE21D2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6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D5122-CC8C-464E-B19B-3137377C9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4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C36D98F-E3B8-4BFD-8562-0D424E982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762000" y="206375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Utah Division of Water Rights</a:t>
            </a: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4108229" y="5911987"/>
            <a:ext cx="18473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3577263" y="6035813"/>
            <a:ext cx="197201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FF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Times New Roman" pitchFamily="18" charset="0"/>
              </a:rPr>
              <a:t>June 21, 2004</a:t>
            </a: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7"/>
          <p:cNvSpPr txBox="1">
            <a:spLocks/>
          </p:cNvSpPr>
          <p:nvPr/>
        </p:nvSpPr>
        <p:spPr bwMode="auto">
          <a:xfrm>
            <a:off x="609600" y="4267200"/>
            <a:ext cx="8534400" cy="340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rgbClr val="000000"/>
                </a:solidFill>
                <a:latin typeface="+mn-lt"/>
                <a:ea typeface="ヒラギノ角ゴ Pro W3" charset="-128"/>
                <a:sym typeface="Gill Sans" charset="0"/>
              </a:rPr>
              <a:t>Enforcement-A Kinder, Gentler Approach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rgbClr val="000000"/>
                </a:solidFill>
                <a:latin typeface="+mn-lt"/>
                <a:ea typeface="ヒラギノ角ゴ Pro W3" charset="-128"/>
                <a:sym typeface="Gill Sans" charset="0"/>
              </a:rPr>
              <a:t>Kurt Vest, P.E.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000000"/>
                </a:solidFill>
                <a:latin typeface="+mn-lt"/>
                <a:ea typeface="ヒラギノ角ゴ Pro W3" charset="-128"/>
                <a:sym typeface="Gill Sans" charset="0"/>
              </a:rPr>
              <a:t>Enforcement Engineer          </a:t>
            </a:r>
            <a:endParaRPr lang="en-US" altLang="en-US" sz="3600" b="1" dirty="0">
              <a:solidFill>
                <a:srgbClr val="000000"/>
              </a:solidFill>
              <a:latin typeface="+mn-lt"/>
              <a:ea typeface="ヒラギノ角ゴ Pro W3" charset="-128"/>
              <a:sym typeface="Gill Sans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100" dirty="0" smtClean="0">
              <a:solidFill>
                <a:srgbClr val="000000"/>
              </a:solidFill>
              <a:latin typeface="+mn-lt"/>
              <a:ea typeface="ヒラギノ角ゴ Pro W3" charset="-128"/>
              <a:sym typeface="Gill Sans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5500" dirty="0">
              <a:solidFill>
                <a:srgbClr val="000000"/>
              </a:solidFill>
              <a:latin typeface="Gill Sans" charset="0"/>
              <a:ea typeface="ヒラギノ角ゴ Pro W3" charset="-128"/>
              <a:sym typeface="Gill Sans" charset="0"/>
            </a:endParaRPr>
          </a:p>
        </p:txBody>
      </p:sp>
      <p:sp>
        <p:nvSpPr>
          <p:cNvPr id="2055" name="Text Box 8"/>
          <p:cNvSpPr txBox="1">
            <a:spLocks noChangeArrowheads="1"/>
          </p:cNvSpPr>
          <p:nvPr/>
        </p:nvSpPr>
        <p:spPr bwMode="auto">
          <a:xfrm>
            <a:off x="4292600" y="1219200"/>
            <a:ext cx="46863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 smtClean="0">
                <a:solidFill>
                  <a:schemeClr val="tx2"/>
                </a:solidFill>
                <a:latin typeface="Times New Roman" pitchFamily="18" charset="0"/>
              </a:rPr>
              <a:t>Water Law &amp; Policy CLE</a:t>
            </a:r>
            <a:endParaRPr lang="en-US" altLang="en-US" sz="48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21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51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tx2"/>
                </a:solidFill>
              </a:rPr>
              <a:t>To commence enforcement action SE issues an initial order, which includes: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7239000" cy="4525963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</a:rPr>
              <a:t>A description of the violation;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Notice of any penalties to which person may be subject; and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Notice that SE may treat each day’s violation as a separate violation.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70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51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tx2"/>
                </a:solidFill>
              </a:rPr>
              <a:t>Final Order; the SE may order that person: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239000" cy="4525963"/>
          </a:xfrm>
        </p:spPr>
        <p:txBody>
          <a:bodyPr/>
          <a:lstStyle/>
          <a:p>
            <a:r>
              <a:rPr lang="en-US" sz="2400" dirty="0" smtClean="0">
                <a:solidFill>
                  <a:schemeClr val="tx2"/>
                </a:solidFill>
              </a:rPr>
              <a:t>Pay an administrative fine not to exceed: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(A) $5,000 for each knowing violation; or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(B) $1,000 for each violation that is not knowing;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Replace up to 200% of water taken; and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Be liable for any expenses incurred by the SE or Division in investigating and stopping the violation.</a:t>
            </a:r>
          </a:p>
          <a:p>
            <a:endParaRPr lang="en-US" dirty="0" smtClean="0"/>
          </a:p>
          <a:p>
            <a:r>
              <a:rPr lang="en-US" sz="2400" dirty="0" smtClean="0">
                <a:solidFill>
                  <a:schemeClr val="tx2"/>
                </a:solidFill>
              </a:rPr>
              <a:t>Each day of a continuing violation is a separate violation.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A penalty may not be imposed for a violation occurring more than 12 months before a NOV issued.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77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51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tx2"/>
                </a:solidFill>
              </a:rPr>
              <a:t>Before imposing a fine or ordering replacement the SE shall consider: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7239000" cy="4525963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</a:rPr>
              <a:t>The value or quantity of water unlawfully taken;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The gravity of the violation, including the economic injury or impact to others;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Whether the person subject to fine attempted to comply with the SE’s orders; and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The violator’s economic benefit from the violation.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R655-14. Administrative Procedures for Enforcement (25 pages single spaced)</a:t>
            </a:r>
            <a:endParaRPr lang="en-US" sz="28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43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51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7280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tx2"/>
                </a:solidFill>
              </a:rPr>
              <a:t>Enforcement Data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7239000" cy="4525963"/>
          </a:xfrm>
        </p:spPr>
        <p:txBody>
          <a:bodyPr/>
          <a:lstStyle/>
          <a:p>
            <a:pPr marL="0" indent="0"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279685"/>
              </p:ext>
            </p:extLst>
          </p:nvPr>
        </p:nvGraphicFramePr>
        <p:xfrm>
          <a:off x="640080" y="2286000"/>
          <a:ext cx="7848600" cy="2667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00"/>
                <a:gridCol w="2616200"/>
                <a:gridCol w="2616200"/>
              </a:tblGrid>
              <a:tr h="147257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</a:rPr>
                        <a:t>Period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</a:rPr>
                        <a:t>Enforcement referrals received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</a:rPr>
                        <a:t>Enforcement actions commenced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59721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</a:rPr>
                        <a:t>2005-2015</a:t>
                      </a:r>
                      <a:r>
                        <a:rPr lang="en-US" sz="2400" baseline="0" dirty="0" smtClean="0">
                          <a:solidFill>
                            <a:srgbClr val="FFFF00"/>
                          </a:solidFill>
                        </a:rPr>
                        <a:t> (Kerry)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</a:rPr>
                        <a:t>350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</a:rPr>
                        <a:t>50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59721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</a:rPr>
                        <a:t>2015-present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</a:rPr>
                        <a:t>92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873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51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tx2"/>
                </a:solidFill>
              </a:rPr>
              <a:t>Informal Resolution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7239000" cy="4525963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</a:rPr>
              <a:t>Upon receipt of a referral: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The referral is screened for enforcement eligibility under the statute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Alleged violations are investigated by the Enforcement Engineer to independently establish facts by:</a:t>
            </a:r>
          </a:p>
          <a:p>
            <a:pPr lvl="2"/>
            <a:r>
              <a:rPr lang="en-US" sz="2000" dirty="0" smtClean="0">
                <a:solidFill>
                  <a:schemeClr val="tx2"/>
                </a:solidFill>
              </a:rPr>
              <a:t>Consultation with Region Office</a:t>
            </a:r>
          </a:p>
          <a:p>
            <a:pPr lvl="2"/>
            <a:r>
              <a:rPr lang="en-US" sz="2000" dirty="0" smtClean="0">
                <a:solidFill>
                  <a:schemeClr val="tx2"/>
                </a:solidFill>
              </a:rPr>
              <a:t>Review of water right records, aerials, etc.</a:t>
            </a:r>
          </a:p>
          <a:p>
            <a:pPr lvl="2"/>
            <a:r>
              <a:rPr lang="en-US" sz="2000" dirty="0" smtClean="0">
                <a:solidFill>
                  <a:schemeClr val="tx2"/>
                </a:solidFill>
              </a:rPr>
              <a:t>Field investigation</a:t>
            </a:r>
            <a:endParaRPr lang="en-US" sz="20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8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51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tx2"/>
                </a:solidFill>
              </a:rPr>
              <a:t>Informal Resolution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7239000" cy="4525963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</a:rPr>
              <a:t>If unable to verify or witness said violation: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The Region Office gives advice and consent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A “Notice of Alleged Violation” is issued to the alleged violator to:</a:t>
            </a:r>
          </a:p>
          <a:p>
            <a:pPr lvl="2"/>
            <a:r>
              <a:rPr lang="en-US" sz="2000" dirty="0" smtClean="0">
                <a:solidFill>
                  <a:schemeClr val="tx2"/>
                </a:solidFill>
              </a:rPr>
              <a:t>Detail the potential problem;</a:t>
            </a:r>
          </a:p>
          <a:p>
            <a:pPr lvl="2"/>
            <a:r>
              <a:rPr lang="en-US" sz="2000" dirty="0" smtClean="0">
                <a:solidFill>
                  <a:schemeClr val="tx2"/>
                </a:solidFill>
              </a:rPr>
              <a:t>Advise that the problem may result in enforcement action, including fines and other penalties.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The alleged violator is “invited” to: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Contact Enforcement Engineer to discuss case, and/or;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Work with Region Office to remedy situation.</a:t>
            </a:r>
          </a:p>
          <a:p>
            <a:pPr lvl="1"/>
            <a:endParaRPr lang="en-US" sz="16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76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51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sz="3200" dirty="0" smtClean="0">
                <a:solidFill>
                  <a:schemeClr val="tx2"/>
                </a:solidFill>
              </a:rPr>
              <a:t>Informal Resolution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7239000" cy="5410200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</a:rPr>
              <a:t>If alleged violation is witnessed and verified: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The Region Office gives advice and consent.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A “Notice of Pending Investigation” (NPI) is issued to the alleged violator to: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Detail the problem observed;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Advise that the problem may result in enforcement action, including fines and other penalties.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The alleged violator is “invited” to: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Submit corrective or supplemental information;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Submit a plan/schedule of action to terminate the alleged violation.</a:t>
            </a:r>
          </a:p>
          <a:p>
            <a:pPr lvl="1"/>
            <a:endParaRPr lang="en-US" sz="16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22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51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tx2"/>
                </a:solidFill>
              </a:rPr>
              <a:t>Informal Resolution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239000" cy="5029200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</a:rPr>
              <a:t>In the NPI, the alleged violator is further advised: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A “reasonable” period of time is allowed for a response;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A decision regarding enforcement will be made after receipt/review of the NPI response;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If no response is received in a reasonable period of time, an enforcement decision will be made on the basis of available information as detailed in the NPI.</a:t>
            </a:r>
          </a:p>
          <a:p>
            <a:pPr lvl="1"/>
            <a:endParaRPr lang="en-US" sz="16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19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51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tx2"/>
                </a:solidFill>
              </a:rPr>
              <a:t>Informal Resolution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239000" cy="5029200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</a:rPr>
              <a:t>If the NPI response is persuasive that enforcement is not justified: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The Region Office gives advice and consent;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Informal correspondence is issued to: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Advise of any necessary corrective action;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Give reasonable time frame to remedy the problem;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Remind the violator that failure to correct the problem may result in formal enforcement action.</a:t>
            </a:r>
          </a:p>
          <a:p>
            <a:pPr lvl="1"/>
            <a:endParaRPr lang="en-US" sz="16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52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51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tx2"/>
                </a:solidFill>
              </a:rPr>
              <a:t>Goal of Enforcement Program</a:t>
            </a:r>
            <a:br>
              <a:rPr lang="en-US" sz="3200" dirty="0" smtClean="0">
                <a:solidFill>
                  <a:schemeClr val="tx2"/>
                </a:solidFill>
              </a:rPr>
            </a:br>
            <a:r>
              <a:rPr lang="en-US" sz="3200" dirty="0" smtClean="0">
                <a:solidFill>
                  <a:schemeClr val="tx2"/>
                </a:solidFill>
              </a:rPr>
              <a:t>(My instructions)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7239000" cy="4724400"/>
          </a:xfrm>
        </p:spPr>
        <p:txBody>
          <a:bodyPr/>
          <a:lstStyle/>
          <a:p>
            <a:pPr marL="857250" lvl="1" indent="-457200"/>
            <a:r>
              <a:rPr lang="en-US" dirty="0" smtClean="0">
                <a:solidFill>
                  <a:schemeClr val="tx2"/>
                </a:solidFill>
              </a:rPr>
              <a:t>Resolve all 1</a:t>
            </a:r>
            <a:r>
              <a:rPr lang="en-US" baseline="30000" dirty="0" smtClean="0">
                <a:solidFill>
                  <a:schemeClr val="tx2"/>
                </a:solidFill>
              </a:rPr>
              <a:t>st</a:t>
            </a:r>
            <a:r>
              <a:rPr lang="en-US" dirty="0" smtClean="0">
                <a:solidFill>
                  <a:schemeClr val="tx2"/>
                </a:solidFill>
              </a:rPr>
              <a:t> time offenses informally without having to resort to formal enforcement proceedings and/or levy any fines.</a:t>
            </a:r>
          </a:p>
          <a:p>
            <a:pPr marL="1257300" lvl="2" indent="-457200"/>
            <a:r>
              <a:rPr lang="en-US" dirty="0" smtClean="0">
                <a:solidFill>
                  <a:schemeClr val="tx2"/>
                </a:solidFill>
              </a:rPr>
              <a:t>If violation is egregious enough can still consider formal enforcement on 1</a:t>
            </a:r>
            <a:r>
              <a:rPr lang="en-US" baseline="30000" dirty="0" smtClean="0">
                <a:solidFill>
                  <a:schemeClr val="tx2"/>
                </a:solidFill>
              </a:rPr>
              <a:t>st</a:t>
            </a:r>
            <a:r>
              <a:rPr lang="en-US" dirty="0" smtClean="0">
                <a:solidFill>
                  <a:schemeClr val="tx2"/>
                </a:solidFill>
              </a:rPr>
              <a:t> time offense.</a:t>
            </a:r>
          </a:p>
          <a:p>
            <a:pPr marL="857250" lvl="1" indent="-457200"/>
            <a:r>
              <a:rPr lang="en-US" dirty="0" smtClean="0">
                <a:solidFill>
                  <a:schemeClr val="tx2"/>
                </a:solidFill>
              </a:rPr>
              <a:t>Any 2</a:t>
            </a:r>
            <a:r>
              <a:rPr lang="en-US" baseline="30000" dirty="0" smtClean="0">
                <a:solidFill>
                  <a:schemeClr val="tx2"/>
                </a:solidFill>
              </a:rPr>
              <a:t>nd</a:t>
            </a:r>
            <a:r>
              <a:rPr lang="en-US" dirty="0" smtClean="0">
                <a:solidFill>
                  <a:schemeClr val="tx2"/>
                </a:solidFill>
              </a:rPr>
              <a:t> time offenses will result in commencement of an enforcement action.</a:t>
            </a:r>
          </a:p>
          <a:p>
            <a:pPr lvl="1"/>
            <a:endParaRPr lang="en-US" sz="16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5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82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doca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1600"/>
            <a:ext cx="4672013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86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48" y="40021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562600" y="784772"/>
            <a:ext cx="25415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rgbClr val="FF0000"/>
                </a:solidFill>
              </a:rPr>
              <a:t>Thank you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257800" y="5334000"/>
            <a:ext cx="25860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 b="1">
                <a:solidFill>
                  <a:schemeClr val="bg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0962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93700"/>
            <a:ext cx="5080000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2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51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"/>
            <a:ext cx="8229600" cy="1143000"/>
          </a:xfrm>
        </p:spPr>
        <p:txBody>
          <a:bodyPr/>
          <a:lstStyle/>
          <a:p>
            <a:r>
              <a:rPr lang="en-US" sz="3200" dirty="0">
                <a:solidFill>
                  <a:schemeClr val="tx2"/>
                </a:solidFill>
              </a:rPr>
              <a:t>History and </a:t>
            </a:r>
            <a:r>
              <a:rPr lang="en-US" sz="3200" dirty="0" smtClean="0">
                <a:solidFill>
                  <a:schemeClr val="tx2"/>
                </a:solidFill>
              </a:rPr>
              <a:t>Background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239000" cy="4525963"/>
          </a:xfrm>
        </p:spPr>
        <p:txBody>
          <a:bodyPr/>
          <a:lstStyle/>
          <a:p>
            <a:r>
              <a:rPr lang="en-US" sz="2400" dirty="0" smtClean="0">
                <a:solidFill>
                  <a:schemeClr val="tx2"/>
                </a:solidFill>
              </a:rPr>
              <a:t>Prior to 2005: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State Engineer had no direct enforcement authority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Persistent violations were addressed by:</a:t>
            </a:r>
          </a:p>
          <a:p>
            <a:pPr lvl="2"/>
            <a:r>
              <a:rPr lang="en-US" sz="1600" dirty="0" smtClean="0">
                <a:solidFill>
                  <a:schemeClr val="tx2"/>
                </a:solidFill>
              </a:rPr>
              <a:t>Criminal complaints when allowed by statute</a:t>
            </a:r>
          </a:p>
          <a:p>
            <a:pPr lvl="2"/>
            <a:r>
              <a:rPr lang="en-US" sz="1600" dirty="0" smtClean="0">
                <a:solidFill>
                  <a:schemeClr val="tx2"/>
                </a:solidFill>
              </a:rPr>
              <a:t>Civil litigation in pursuit of a court order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Lacking civil litigation by injured parties, violators suffered no penalties</a:t>
            </a:r>
          </a:p>
        </p:txBody>
      </p:sp>
    </p:spTree>
    <p:extLst>
      <p:ext uri="{BB962C8B-B14F-4D97-AF65-F5344CB8AC3E}">
        <p14:creationId xmlns:p14="http://schemas.microsoft.com/office/powerpoint/2010/main" val="290440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3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51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tx2"/>
                </a:solidFill>
              </a:rPr>
              <a:t>The 2005 Statutes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239000" cy="4525963"/>
          </a:xfrm>
        </p:spPr>
        <p:txBody>
          <a:bodyPr/>
          <a:lstStyle/>
          <a:p>
            <a:r>
              <a:rPr lang="en-US" sz="2400" dirty="0" smtClean="0">
                <a:solidFill>
                  <a:schemeClr val="tx2"/>
                </a:solidFill>
              </a:rPr>
              <a:t>Section 73-2-25: State Engineer enforcement powers</a:t>
            </a:r>
            <a:endParaRPr lang="en-US" sz="2000" dirty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Section 73-2-26: Administrative penalties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Section 73-2-27: Criminal penalties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Section 73-2-28: Cost and fees in civil actions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2"/>
                </a:solidFill>
              </a:rPr>
              <a:t>The 2005 Administrative Rules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Rule R655-14: Administrative Procedures for Enforcement Proceedings Before the Division of Water Rights</a:t>
            </a:r>
          </a:p>
        </p:txBody>
      </p:sp>
    </p:spTree>
    <p:extLst>
      <p:ext uri="{BB962C8B-B14F-4D97-AF65-F5344CB8AC3E}">
        <p14:creationId xmlns:p14="http://schemas.microsoft.com/office/powerpoint/2010/main" val="102375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solidFill>
                  <a:schemeClr val="tx2"/>
                </a:solidFill>
              </a:rPr>
              <a:t>§ 73-2-25: Powers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US" altLang="en-US" sz="2400" dirty="0">
                <a:solidFill>
                  <a:schemeClr val="tx2"/>
                </a:solidFill>
              </a:rPr>
              <a:t>When is an “enforcement action” authorized?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altLang="en-US" sz="2400" dirty="0">
                <a:solidFill>
                  <a:schemeClr val="tx2"/>
                </a:solidFill>
              </a:rPr>
              <a:t>Taking water without right or in violation of an existing right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altLang="en-US" sz="2400" dirty="0">
                <a:solidFill>
                  <a:schemeClr val="tx2"/>
                </a:solidFill>
              </a:rPr>
              <a:t>Failure to comply with statutes, orders or notices regarding </a:t>
            </a:r>
            <a:r>
              <a:rPr lang="en-US" altLang="en-US" sz="2400" dirty="0" err="1">
                <a:solidFill>
                  <a:schemeClr val="tx2"/>
                </a:solidFill>
              </a:rPr>
              <a:t>headgates</a:t>
            </a:r>
            <a:r>
              <a:rPr lang="en-US" altLang="en-US" sz="2400" dirty="0">
                <a:solidFill>
                  <a:schemeClr val="tx2"/>
                </a:solidFill>
              </a:rPr>
              <a:t>, measuring devices, etc.</a:t>
            </a:r>
          </a:p>
          <a:p>
            <a:pPr marL="914400" lvl="1" indent="-457200">
              <a:lnSpc>
                <a:spcPct val="90000"/>
              </a:lnSpc>
              <a:buFontTx/>
              <a:buAutoNum type="arabicPeriod"/>
            </a:pPr>
            <a:endParaRPr lang="en-US" altLang="en-US" sz="2400" dirty="0"/>
          </a:p>
        </p:txBody>
      </p:sp>
      <p:pic>
        <p:nvPicPr>
          <p:cNvPr id="9222" name="Picture 6" descr="MPj0400763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524000"/>
            <a:ext cx="3902075" cy="4343400"/>
          </a:xfrm>
          <a:noFill/>
          <a:ln/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002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solidFill>
                  <a:schemeClr val="tx2"/>
                </a:solidFill>
              </a:rPr>
              <a:t>§ 73-2-25: Powers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4648200" y="1600200"/>
            <a:ext cx="4038600" cy="21336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chemeClr val="tx2"/>
                </a:solidFill>
              </a:rPr>
              <a:t>Failure to comply with an order or notice regarding dam safety or natural stream channel alteration</a:t>
            </a:r>
          </a:p>
        </p:txBody>
      </p:sp>
      <p:pic>
        <p:nvPicPr>
          <p:cNvPr id="11271" name="Picture 7" descr="MPj0402358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3657600"/>
            <a:ext cx="3802063" cy="3041650"/>
          </a:xfrm>
          <a:noFill/>
          <a:ln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 descr="New Dam - Downst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260475"/>
            <a:ext cx="4267200" cy="3414713"/>
          </a:xfrm>
          <a:noFill/>
          <a:ln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05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solidFill>
                  <a:schemeClr val="tx2"/>
                </a:solidFill>
              </a:rPr>
              <a:t>§ 73-2-25: Powers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tx2"/>
                </a:solidFill>
              </a:rPr>
              <a:t>When is an enforcement action not  authorized: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chemeClr val="tx2"/>
                </a:solidFill>
              </a:rPr>
              <a:t>One year or more has passed since violation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chemeClr val="tx2"/>
                </a:solidFill>
              </a:rPr>
              <a:t>Civil disputes between or among water users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chemeClr val="tx2"/>
                </a:solidFill>
              </a:rPr>
              <a:t>Internal disputes in water or irrigation companies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chemeClr val="tx2"/>
                </a:solidFill>
              </a:rPr>
              <a:t>Right-of-way, easement or trespass disputes</a:t>
            </a:r>
          </a:p>
        </p:txBody>
      </p:sp>
      <p:pic>
        <p:nvPicPr>
          <p:cNvPr id="45064" name="Picture 8" descr="03APR2003 (4)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362200"/>
            <a:ext cx="4267200" cy="3413125"/>
          </a:xfrm>
          <a:noFill/>
          <a:ln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70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5304</TotalTime>
  <Words>1026</Words>
  <Application>Microsoft Office PowerPoint</Application>
  <PresentationFormat>On-screen Show (4:3)</PresentationFormat>
  <Paragraphs>118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History and Background</vt:lpstr>
      <vt:lpstr>PowerPoint Presentation</vt:lpstr>
      <vt:lpstr>The 2005 Statutes</vt:lpstr>
      <vt:lpstr>§ 73-2-25: Powers</vt:lpstr>
      <vt:lpstr>§ 73-2-25: Powers</vt:lpstr>
      <vt:lpstr>§ 73-2-25: Powers</vt:lpstr>
      <vt:lpstr>To commence enforcement action SE issues an initial order, which includes:</vt:lpstr>
      <vt:lpstr>Final Order; the SE may order that person:</vt:lpstr>
      <vt:lpstr>Before imposing a fine or ordering replacement the SE shall consider:</vt:lpstr>
      <vt:lpstr>Enforcement Data</vt:lpstr>
      <vt:lpstr>Informal Resolution</vt:lpstr>
      <vt:lpstr>Informal Resolution</vt:lpstr>
      <vt:lpstr>Informal Resolution</vt:lpstr>
      <vt:lpstr>Informal Resolution</vt:lpstr>
      <vt:lpstr>Informal Resolution</vt:lpstr>
      <vt:lpstr>Goal of Enforcement Program (My instructions)</vt:lpstr>
      <vt:lpstr>PowerPoint Presentation</vt:lpstr>
      <vt:lpstr>PowerPoint Presentation</vt:lpstr>
      <vt:lpstr>PowerPoint Presentation</vt:lpstr>
    </vt:vector>
  </TitlesOfParts>
  <Company>Natural Resources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JOLDS</dc:creator>
  <cp:lastModifiedBy>Kurt Vest</cp:lastModifiedBy>
  <cp:revision>145</cp:revision>
  <cp:lastPrinted>2015-04-27T15:50:43Z</cp:lastPrinted>
  <dcterms:created xsi:type="dcterms:W3CDTF">2004-06-09T23:03:56Z</dcterms:created>
  <dcterms:modified xsi:type="dcterms:W3CDTF">2018-03-13T16:01:57Z</dcterms:modified>
</cp:coreProperties>
</file>