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41" r:id="rId1"/>
    <p:sldMasterId id="2147485351" r:id="rId2"/>
  </p:sldMasterIdLst>
  <p:notesMasterIdLst>
    <p:notesMasterId r:id="rId30"/>
  </p:notesMasterIdLst>
  <p:handoutMasterIdLst>
    <p:handoutMasterId r:id="rId31"/>
  </p:handoutMasterIdLst>
  <p:sldIdLst>
    <p:sldId id="257" r:id="rId3"/>
    <p:sldId id="611" r:id="rId4"/>
    <p:sldId id="612" r:id="rId5"/>
    <p:sldId id="613" r:id="rId6"/>
    <p:sldId id="614" r:id="rId7"/>
    <p:sldId id="617" r:id="rId8"/>
    <p:sldId id="615" r:id="rId9"/>
    <p:sldId id="602" r:id="rId10"/>
    <p:sldId id="606" r:id="rId11"/>
    <p:sldId id="601" r:id="rId12"/>
    <p:sldId id="605" r:id="rId13"/>
    <p:sldId id="630" r:id="rId14"/>
    <p:sldId id="627" r:id="rId15"/>
    <p:sldId id="628" r:id="rId16"/>
    <p:sldId id="629" r:id="rId17"/>
    <p:sldId id="626" r:id="rId18"/>
    <p:sldId id="631" r:id="rId19"/>
    <p:sldId id="632" r:id="rId20"/>
    <p:sldId id="633" r:id="rId21"/>
    <p:sldId id="636" r:id="rId22"/>
    <p:sldId id="624" r:id="rId23"/>
    <p:sldId id="637" r:id="rId24"/>
    <p:sldId id="622" r:id="rId25"/>
    <p:sldId id="625" r:id="rId26"/>
    <p:sldId id="638" r:id="rId27"/>
    <p:sldId id="639" r:id="rId28"/>
    <p:sldId id="553" r:id="rId29"/>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65D1"/>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00" autoAdjust="0"/>
    <p:restoredTop sz="94660"/>
  </p:normalViewPr>
  <p:slideViewPr>
    <p:cSldViewPr>
      <p:cViewPr>
        <p:scale>
          <a:sx n="101" d="100"/>
          <a:sy n="101" d="100"/>
        </p:scale>
        <p:origin x="-426"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1"/>
          <c:tx>
            <c:v>Claims Processed (FY)</c:v>
          </c:tx>
          <c:xVal>
            <c:numRef>
              <c:f>Summary!$L$20:$L$27</c:f>
              <c:numCache>
                <c:formatCode>yyyy</c:formatCode>
                <c:ptCount val="8"/>
                <c:pt idx="0">
                  <c:v>40543</c:v>
                </c:pt>
                <c:pt idx="1">
                  <c:v>40908</c:v>
                </c:pt>
                <c:pt idx="2">
                  <c:v>41274</c:v>
                </c:pt>
                <c:pt idx="3">
                  <c:v>41639</c:v>
                </c:pt>
                <c:pt idx="4">
                  <c:v>42004</c:v>
                </c:pt>
                <c:pt idx="5">
                  <c:v>42369</c:v>
                </c:pt>
                <c:pt idx="6">
                  <c:v>42735</c:v>
                </c:pt>
                <c:pt idx="7">
                  <c:v>43100</c:v>
                </c:pt>
              </c:numCache>
            </c:numRef>
          </c:xVal>
          <c:yVal>
            <c:numRef>
              <c:f>Summary!$M$20:$M$27</c:f>
              <c:numCache>
                <c:formatCode>General</c:formatCode>
                <c:ptCount val="8"/>
                <c:pt idx="0">
                  <c:v>34</c:v>
                </c:pt>
                <c:pt idx="1">
                  <c:v>26</c:v>
                </c:pt>
                <c:pt idx="2">
                  <c:v>208</c:v>
                </c:pt>
                <c:pt idx="3">
                  <c:v>220</c:v>
                </c:pt>
                <c:pt idx="4">
                  <c:v>391</c:v>
                </c:pt>
                <c:pt idx="5">
                  <c:v>797</c:v>
                </c:pt>
                <c:pt idx="6">
                  <c:v>1622</c:v>
                </c:pt>
                <c:pt idx="7">
                  <c:v>1361</c:v>
                </c:pt>
              </c:numCache>
            </c:numRef>
          </c:yVal>
          <c:smooth val="0"/>
        </c:ser>
        <c:dLbls>
          <c:showLegendKey val="0"/>
          <c:showVal val="0"/>
          <c:showCatName val="0"/>
          <c:showSerName val="0"/>
          <c:showPercent val="0"/>
          <c:showBubbleSize val="0"/>
        </c:dLbls>
        <c:axId val="56977280"/>
        <c:axId val="56991744"/>
      </c:scatterChart>
      <c:scatterChart>
        <c:scatterStyle val="lineMarker"/>
        <c:varyColors val="0"/>
        <c:ser>
          <c:idx val="1"/>
          <c:order val="0"/>
          <c:tx>
            <c:v>Objections Resolved (FY)</c:v>
          </c:tx>
          <c:spPr>
            <a:ln>
              <a:solidFill>
                <a:schemeClr val="accent3"/>
              </a:solidFill>
            </a:ln>
          </c:spPr>
          <c:marker>
            <c:spPr>
              <a:solidFill>
                <a:schemeClr val="accent3"/>
              </a:solidFill>
              <a:ln>
                <a:solidFill>
                  <a:schemeClr val="accent3"/>
                </a:solidFill>
              </a:ln>
            </c:spPr>
          </c:marker>
          <c:xVal>
            <c:numRef>
              <c:f>Summary!$L$20:$L$27</c:f>
              <c:numCache>
                <c:formatCode>yyyy</c:formatCode>
                <c:ptCount val="8"/>
                <c:pt idx="0">
                  <c:v>40543</c:v>
                </c:pt>
                <c:pt idx="1">
                  <c:v>40908</c:v>
                </c:pt>
                <c:pt idx="2">
                  <c:v>41274</c:v>
                </c:pt>
                <c:pt idx="3">
                  <c:v>41639</c:v>
                </c:pt>
                <c:pt idx="4">
                  <c:v>42004</c:v>
                </c:pt>
                <c:pt idx="5">
                  <c:v>42369</c:v>
                </c:pt>
                <c:pt idx="6">
                  <c:v>42735</c:v>
                </c:pt>
                <c:pt idx="7">
                  <c:v>43100</c:v>
                </c:pt>
              </c:numCache>
            </c:numRef>
          </c:xVal>
          <c:yVal>
            <c:numRef>
              <c:f>Summary!$N$20:$N$27</c:f>
              <c:numCache>
                <c:formatCode>General</c:formatCode>
                <c:ptCount val="8"/>
                <c:pt idx="0">
                  <c:v>4</c:v>
                </c:pt>
                <c:pt idx="1">
                  <c:v>4</c:v>
                </c:pt>
                <c:pt idx="2">
                  <c:v>2</c:v>
                </c:pt>
                <c:pt idx="3">
                  <c:v>11</c:v>
                </c:pt>
                <c:pt idx="4">
                  <c:v>11</c:v>
                </c:pt>
                <c:pt idx="5">
                  <c:v>9</c:v>
                </c:pt>
                <c:pt idx="6">
                  <c:v>9</c:v>
                </c:pt>
                <c:pt idx="7">
                  <c:v>71</c:v>
                </c:pt>
              </c:numCache>
            </c:numRef>
          </c:yVal>
          <c:smooth val="0"/>
        </c:ser>
        <c:dLbls>
          <c:showLegendKey val="0"/>
          <c:showVal val="0"/>
          <c:showCatName val="0"/>
          <c:showSerName val="0"/>
          <c:showPercent val="0"/>
          <c:showBubbleSize val="0"/>
        </c:dLbls>
        <c:axId val="56999936"/>
        <c:axId val="56993664"/>
      </c:scatterChart>
      <c:valAx>
        <c:axId val="56977280"/>
        <c:scaling>
          <c:orientation val="minMax"/>
          <c:max val="43100"/>
          <c:min val="40543"/>
        </c:scaling>
        <c:delete val="0"/>
        <c:axPos val="b"/>
        <c:numFmt formatCode="yyyy" sourceLinked="0"/>
        <c:majorTickMark val="none"/>
        <c:minorTickMark val="out"/>
        <c:tickLblPos val="nextTo"/>
        <c:crossAx val="56991744"/>
        <c:crosses val="autoZero"/>
        <c:crossBetween val="midCat"/>
        <c:majorUnit val="365.25"/>
        <c:minorUnit val="91.25"/>
      </c:valAx>
      <c:valAx>
        <c:axId val="56991744"/>
        <c:scaling>
          <c:orientation val="minMax"/>
        </c:scaling>
        <c:delete val="0"/>
        <c:axPos val="l"/>
        <c:majorGridlines/>
        <c:title>
          <c:tx>
            <c:rich>
              <a:bodyPr rot="-5400000" vert="horz"/>
              <a:lstStyle/>
              <a:p>
                <a:pPr>
                  <a:defRPr sz="1200">
                    <a:solidFill>
                      <a:schemeClr val="accent1"/>
                    </a:solidFill>
                  </a:defRPr>
                </a:pPr>
                <a:r>
                  <a:rPr lang="en-US" sz="1200" i="1" dirty="0">
                    <a:solidFill>
                      <a:schemeClr val="accent1"/>
                    </a:solidFill>
                  </a:rPr>
                  <a:t>Claims</a:t>
                </a:r>
                <a:r>
                  <a:rPr lang="en-US" sz="1200" i="1" baseline="0" dirty="0">
                    <a:solidFill>
                      <a:schemeClr val="accent1"/>
                    </a:solidFill>
                  </a:rPr>
                  <a:t> Processed </a:t>
                </a:r>
                <a:endParaRPr lang="en-US" sz="1200" i="1" baseline="0" dirty="0" smtClean="0">
                  <a:solidFill>
                    <a:schemeClr val="accent1"/>
                  </a:solidFill>
                </a:endParaRPr>
              </a:p>
              <a:p>
                <a:pPr>
                  <a:defRPr sz="1200">
                    <a:solidFill>
                      <a:schemeClr val="accent1"/>
                    </a:solidFill>
                  </a:defRPr>
                </a:pPr>
                <a:r>
                  <a:rPr lang="en-US" sz="1200" i="1" baseline="0" dirty="0" smtClean="0">
                    <a:solidFill>
                      <a:schemeClr val="accent1"/>
                    </a:solidFill>
                  </a:rPr>
                  <a:t>(</a:t>
                </a:r>
                <a:r>
                  <a:rPr lang="en-US" sz="1200" i="1" baseline="0" dirty="0">
                    <a:solidFill>
                      <a:schemeClr val="accent1"/>
                    </a:solidFill>
                  </a:rPr>
                  <a:t>per year)</a:t>
                </a:r>
                <a:endParaRPr lang="en-US" sz="1200" i="1" dirty="0">
                  <a:solidFill>
                    <a:schemeClr val="accent1"/>
                  </a:solidFill>
                </a:endParaRPr>
              </a:p>
            </c:rich>
          </c:tx>
          <c:layout/>
          <c:overlay val="0"/>
        </c:title>
        <c:numFmt formatCode="General" sourceLinked="1"/>
        <c:majorTickMark val="out"/>
        <c:minorTickMark val="none"/>
        <c:tickLblPos val="nextTo"/>
        <c:crossAx val="56977280"/>
        <c:crosses val="autoZero"/>
        <c:crossBetween val="midCat"/>
      </c:valAx>
      <c:valAx>
        <c:axId val="56993664"/>
        <c:scaling>
          <c:orientation val="minMax"/>
        </c:scaling>
        <c:delete val="0"/>
        <c:axPos val="r"/>
        <c:title>
          <c:tx>
            <c:rich>
              <a:bodyPr rot="-5400000" vert="horz"/>
              <a:lstStyle/>
              <a:p>
                <a:pPr>
                  <a:defRPr sz="1200">
                    <a:solidFill>
                      <a:schemeClr val="accent3"/>
                    </a:solidFill>
                  </a:defRPr>
                </a:pPr>
                <a:r>
                  <a:rPr lang="en-US" sz="1200" i="1" dirty="0">
                    <a:solidFill>
                      <a:schemeClr val="accent3"/>
                    </a:solidFill>
                  </a:rPr>
                  <a:t>Objections Resolved (per year)</a:t>
                </a:r>
              </a:p>
            </c:rich>
          </c:tx>
          <c:layout/>
          <c:overlay val="0"/>
        </c:title>
        <c:numFmt formatCode="General" sourceLinked="1"/>
        <c:majorTickMark val="out"/>
        <c:minorTickMark val="none"/>
        <c:tickLblPos val="nextTo"/>
        <c:crossAx val="56999936"/>
        <c:crosses val="max"/>
        <c:crossBetween val="midCat"/>
      </c:valAx>
      <c:valAx>
        <c:axId val="56999936"/>
        <c:scaling>
          <c:orientation val="minMax"/>
        </c:scaling>
        <c:delete val="1"/>
        <c:axPos val="b"/>
        <c:numFmt formatCode="yyyy" sourceLinked="1"/>
        <c:majorTickMark val="out"/>
        <c:minorTickMark val="none"/>
        <c:tickLblPos val="nextTo"/>
        <c:crossAx val="56993664"/>
        <c:crosses val="autoZero"/>
        <c:crossBetween val="midCat"/>
      </c:valAx>
    </c:plotArea>
    <c:legend>
      <c:legendPos val="b"/>
      <c:layout/>
      <c:overlay val="0"/>
    </c:legend>
    <c:plotVisOnly val="1"/>
    <c:dispBlanksAs val="gap"/>
    <c:showDLblsOverMax val="0"/>
  </c:chart>
  <c:spPr>
    <a:no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eaLnBrk="1" hangingPunct="1">
              <a:defRPr sz="1200">
                <a:latin typeface="Arial" charset="0"/>
              </a:defRPr>
            </a:lvl1pPr>
          </a:lstStyle>
          <a:p>
            <a:pPr>
              <a:defRPr/>
            </a:pPr>
            <a:fld id="{1F4B7505-CFBE-4B68-8769-14FC6B8D6576}" type="datetimeFigureOut">
              <a:rPr lang="en-US"/>
              <a:pPr>
                <a:defRPr/>
              </a:pPr>
              <a:t>3/27/2018</a:t>
            </a:fld>
            <a:endParaRPr lang="en-US" dirty="0"/>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98FEA15-53AD-4CC2-9CB7-69334372D8EC}" type="slidenum">
              <a:rPr lang="en-US" altLang="en-US"/>
              <a:pPr>
                <a:defRPr/>
              </a:pPr>
              <a:t>‹#›</a:t>
            </a:fld>
            <a:endParaRPr lang="en-US" altLang="en-US"/>
          </a:p>
        </p:txBody>
      </p:sp>
    </p:spTree>
    <p:extLst>
      <p:ext uri="{BB962C8B-B14F-4D97-AF65-F5344CB8AC3E}">
        <p14:creationId xmlns:p14="http://schemas.microsoft.com/office/powerpoint/2010/main" val="333960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97513"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8805" y="4416426"/>
            <a:ext cx="5504204"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97513"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F1C40142-6B76-485E-9D04-D8F8AB208665}" type="slidenum">
              <a:rPr lang="en-US" altLang="en-US"/>
              <a:pPr>
                <a:defRPr/>
              </a:pPr>
              <a:t>‹#›</a:t>
            </a:fld>
            <a:endParaRPr lang="en-US" altLang="en-US"/>
          </a:p>
        </p:txBody>
      </p:sp>
    </p:spTree>
    <p:extLst>
      <p:ext uri="{BB962C8B-B14F-4D97-AF65-F5344CB8AC3E}">
        <p14:creationId xmlns:p14="http://schemas.microsoft.com/office/powerpoint/2010/main" val="3595915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A084F22-347C-4706-932E-8570659FC507}" type="slidenum">
              <a:rPr lang="en-US" altLang="en-US" smtClean="0"/>
              <a:pPr>
                <a:spcBef>
                  <a:spcPct val="0"/>
                </a:spcBef>
              </a:pPr>
              <a:t>1</a:t>
            </a:fld>
            <a:endParaRPr lang="en-US" alt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7887" y="4416426"/>
            <a:ext cx="5046040" cy="4183063"/>
          </a:xfrm>
          <a:noFill/>
        </p:spPr>
        <p:txBody>
          <a:bodyPr/>
          <a:lstStyle/>
          <a:p>
            <a:pPr eaLnBrk="1" hangingPunct="1"/>
            <a:r>
              <a:rPr lang="en-US" altLang="en-US" dirty="0" smtClean="0"/>
              <a:t>Governors letter requesting citizens pray for rain …. Friend working on Jordan River Temple rededication pray that the weather will be temperate and that snow</a:t>
            </a:r>
            <a:r>
              <a:rPr lang="en-US" altLang="en-US" baseline="0" dirty="0" smtClean="0"/>
              <a:t> and rain won’t interfere with the month  plus long open house and activities. So I’m interested to see if anyone gets listened to and how it all works out. </a:t>
            </a: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pPr defTabSz="914298">
              <a:defRPr/>
            </a:pPr>
            <a:fld id="{E9A2DE5B-E3FF-4056-9CC1-1B36978AA720}" type="slidenum">
              <a:rPr lang="en-US">
                <a:solidFill>
                  <a:srgbClr val="000000"/>
                </a:solidFill>
                <a:latin typeface="Gill Sans" charset="0"/>
                <a:ea typeface="ヒラギノ角ゴ Pro W3" charset="-128"/>
                <a:sym typeface="Gill Sans" charset="0"/>
              </a:rPr>
              <a:pPr defTabSz="914298">
                <a:defRPr/>
              </a:pPr>
              <a:t>10</a:t>
            </a:fld>
            <a:endParaRPr lang="en-US" dirty="0">
              <a:solidFill>
                <a:srgbClr val="000000"/>
              </a:solidFill>
              <a:latin typeface="Gill Sans" charset="0"/>
              <a:ea typeface="ヒラギノ角ゴ Pro W3" charset="-128"/>
              <a:sym typeface="Gill Sans"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p:cNvSpPr>
          <p:nvPr>
            <p:ph type="body" idx="1"/>
          </p:nvPr>
        </p:nvSpPr>
        <p:spPr/>
        <p:txBody>
          <a:bodyPr/>
          <a:lstStyle/>
          <a:p>
            <a:r>
              <a:rPr lang="en-US" dirty="0" smtClean="0"/>
              <a:t>Another area the Governor’s office and the legislature is pushing</a:t>
            </a:r>
            <a:r>
              <a:rPr lang="en-US" baseline="0" dirty="0" smtClean="0"/>
              <a:t> is to accelerate the adjudication process. SB 61 passed this year to help improve the process and support the efforts of the Division and the Courts. Current major focus is on Salt Lake Valley. Working together to help pull together some pretty complex water right issue that involve all sorts of water agreements, exchanges and undocumented rights.</a:t>
            </a:r>
            <a:endParaRPr lang="en-US" dirty="0"/>
          </a:p>
        </p:txBody>
      </p:sp>
    </p:spTree>
    <p:extLst>
      <p:ext uri="{BB962C8B-B14F-4D97-AF65-F5344CB8AC3E}">
        <p14:creationId xmlns:p14="http://schemas.microsoft.com/office/powerpoint/2010/main" val="123762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Blake Bingham is giving a presentation on our processes, requirements , and progress in a different session</a:t>
            </a:r>
            <a:r>
              <a:rPr lang="en-US" baseline="0" dirty="0" smtClean="0"/>
              <a:t> and he will be able to give you more information on our adjudication efforts and the Special Master’s progress. This program has been moving along at an impressive rate. I think for the most part people understand and are okay with the process that’s taking place. We’ve only been interviewed by Gephardt twice and been on the news a few times. We have also received some helpful and directional correspondences from a few people to express their excitement. One person writes, “WHAT? The State Engineer has NO right nor any adjudication on my water nor homestead. I’m sick and tired of all you whom are traitors to the constitution and the Bill of Rights!! I will never give up my rights. I own the earth and all the water is mine to use.” Another person helped clarify our responsibility by writing, “You will not coerce, threaten, or bully me into giving up water or anything under my property. I own this property outright. I pay taxes on the property every year. So I figure that what is under my land is mine. I should not have to deal with this crap from the government. I’m DONE! No you can’t have my water! So it seems like … for the most part… people are getting it. We’re looking for a few good people to help us go door to door … in case anyone of you are looking for something to do…</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11</a:t>
            </a:fld>
            <a:endParaRPr lang="en-US" altLang="en-US"/>
          </a:p>
        </p:txBody>
      </p:sp>
    </p:spTree>
    <p:extLst>
      <p:ext uri="{BB962C8B-B14F-4D97-AF65-F5344CB8AC3E}">
        <p14:creationId xmlns:p14="http://schemas.microsoft.com/office/powerpoint/2010/main" val="49607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Wasting Water: there was a tendency to claim the entire water source to accomplish one’s beneficial use.</a:t>
            </a:r>
          </a:p>
          <a:p>
            <a:r>
              <a:rPr lang="en-US" dirty="0" smtClean="0"/>
              <a:t>Reasonable Amount:  In 1903,</a:t>
            </a:r>
            <a:r>
              <a:rPr lang="en-US" baseline="0" dirty="0" smtClean="0"/>
              <a:t> under a more regimented appropriation process, the concept of a reasonable amount of water to accomplish the beneficial use was followed. In a 1916 USGS report concerning irrigation in Utah, Wyoming, and Colorado;  “The irrigation season is short and large quantities of water are used. In many places 10 to 20 acre-feet of water per acre irrigated is turned onto the land, but only a comparatively small amount of water is actually consumed.”</a:t>
            </a:r>
            <a:endParaRPr lang="en-US" dirty="0"/>
          </a:p>
        </p:txBody>
      </p:sp>
      <p:sp>
        <p:nvSpPr>
          <p:cNvPr id="4" name="Slide Number Placeholder 3"/>
          <p:cNvSpPr>
            <a:spLocks noGrp="1"/>
          </p:cNvSpPr>
          <p:nvPr>
            <p:ph type="sldNum" sz="quarter" idx="10"/>
          </p:nvPr>
        </p:nvSpPr>
        <p:spPr/>
        <p:txBody>
          <a:bodyPr/>
          <a:lstStyle/>
          <a:p>
            <a:fld id="{FA449DF9-1792-4FDE-897F-3A2B73AD2092}" type="slidenum">
              <a:rPr lang="en-US" smtClean="0"/>
              <a:t>12</a:t>
            </a:fld>
            <a:endParaRPr lang="en-US"/>
          </a:p>
        </p:txBody>
      </p:sp>
    </p:spTree>
    <p:extLst>
      <p:ext uri="{BB962C8B-B14F-4D97-AF65-F5344CB8AC3E}">
        <p14:creationId xmlns:p14="http://schemas.microsoft.com/office/powerpoint/2010/main" val="607618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13</a:t>
            </a:fld>
            <a:endParaRPr lang="en-US" altLang="en-US"/>
          </a:p>
        </p:txBody>
      </p:sp>
    </p:spTree>
    <p:extLst>
      <p:ext uri="{BB962C8B-B14F-4D97-AF65-F5344CB8AC3E}">
        <p14:creationId xmlns:p14="http://schemas.microsoft.com/office/powerpoint/2010/main" val="428232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14</a:t>
            </a:fld>
            <a:endParaRPr lang="en-US" altLang="en-US"/>
          </a:p>
        </p:txBody>
      </p:sp>
    </p:spTree>
    <p:extLst>
      <p:ext uri="{BB962C8B-B14F-4D97-AF65-F5344CB8AC3E}">
        <p14:creationId xmlns:p14="http://schemas.microsoft.com/office/powerpoint/2010/main" val="2050825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15</a:t>
            </a:fld>
            <a:endParaRPr lang="en-US" altLang="en-US"/>
          </a:p>
        </p:txBody>
      </p:sp>
    </p:spTree>
    <p:extLst>
      <p:ext uri="{BB962C8B-B14F-4D97-AF65-F5344CB8AC3E}">
        <p14:creationId xmlns:p14="http://schemas.microsoft.com/office/powerpoint/2010/main" val="2595577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AF (Diversion)</a:t>
            </a:r>
          </a:p>
          <a:p>
            <a:r>
              <a:rPr lang="en-US" dirty="0"/>
              <a:t>Convert to livestock = ~143 cows</a:t>
            </a:r>
          </a:p>
          <a:p>
            <a:endParaRPr lang="en-US" dirty="0"/>
          </a:p>
          <a:p>
            <a:r>
              <a:rPr lang="en-US" dirty="0"/>
              <a:t>2.0 AF (Depletion)</a:t>
            </a:r>
          </a:p>
          <a:p>
            <a:r>
              <a:rPr lang="en-US" dirty="0"/>
              <a:t>Converts to livestock = ~71 cows</a:t>
            </a:r>
          </a:p>
          <a:p>
            <a:endParaRPr lang="en-US" dirty="0"/>
          </a:p>
          <a:p>
            <a:pPr marL="0" lvl="1" defTabSz="914350">
              <a:defRPr/>
            </a:pPr>
            <a:r>
              <a:rPr lang="en-US" dirty="0"/>
              <a:t>Water used up by the plants, bound to soil, and lost through evaporation, is water that doesn’t make its way back to the natural water system enabling other water rights to be satisfied.</a:t>
            </a:r>
          </a:p>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16</a:t>
            </a:fld>
            <a:endParaRPr lang="en-US"/>
          </a:p>
        </p:txBody>
      </p:sp>
    </p:spTree>
    <p:extLst>
      <p:ext uri="{BB962C8B-B14F-4D97-AF65-F5344CB8AC3E}">
        <p14:creationId xmlns:p14="http://schemas.microsoft.com/office/powerpoint/2010/main" val="1246794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17</a:t>
            </a:fld>
            <a:endParaRPr lang="en-US" altLang="en-US"/>
          </a:p>
        </p:txBody>
      </p:sp>
    </p:spTree>
    <p:extLst>
      <p:ext uri="{BB962C8B-B14F-4D97-AF65-F5344CB8AC3E}">
        <p14:creationId xmlns:p14="http://schemas.microsoft.com/office/powerpoint/2010/main" val="3106050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pPr eaLnBrk="1" hangingPunct="1"/>
            <a:r>
              <a:rPr lang="en-US" altLang="en-US" smtClean="0"/>
              <a:t>SB 109S01 and HB 123 are the most critical to our processes. There a lot of tough decisions we have to make concerning water rights and change applications and we need the clarification from the legislature to give us the direction we need. Let me go over some of the decisions we are asked to make.</a:t>
            </a:r>
          </a:p>
        </p:txBody>
      </p:sp>
      <p:sp>
        <p:nvSpPr>
          <p:cNvPr id="10445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408019DC-A820-4E21-A6A4-9FA3B72A7CC6}" type="slidenum">
              <a:rPr lang="en-US" altLang="en-US" smtClean="0"/>
              <a:pPr eaLnBrk="1" hangingPunct="1"/>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altLang="en-US" smtClean="0"/>
          </a:p>
        </p:txBody>
      </p:sp>
      <p:sp>
        <p:nvSpPr>
          <p:cNvPr id="10547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B15FAF51-FF5E-48E4-873D-C7FC3286C22F}" type="slidenum">
              <a:rPr lang="en-US" altLang="en-US" smtClean="0"/>
              <a:pPr eaLnBrk="1" hangingPunct="1"/>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C2E4A27-61EE-416B-A8E2-4CFE718E8431}" type="slidenum">
              <a:rPr lang="en-US" smtClean="0"/>
              <a:t>2</a:t>
            </a:fld>
            <a:endParaRPr lang="en-US"/>
          </a:p>
        </p:txBody>
      </p:sp>
    </p:spTree>
    <p:extLst>
      <p:ext uri="{BB962C8B-B14F-4D97-AF65-F5344CB8AC3E}">
        <p14:creationId xmlns:p14="http://schemas.microsoft.com/office/powerpoint/2010/main" val="220546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issue of Quantity Impairment is raised in a change application proceeding because of a nonuse issue, the applicant has the burden of rebutting the presumption of nonuse before the State Engineer to assure that the water is not subject to nonuse or the change application may be rejected.</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20</a:t>
            </a:fld>
            <a:endParaRPr lang="en-US" altLang="en-US"/>
          </a:p>
        </p:txBody>
      </p:sp>
    </p:spTree>
    <p:extLst>
      <p:ext uri="{BB962C8B-B14F-4D97-AF65-F5344CB8AC3E}">
        <p14:creationId xmlns:p14="http://schemas.microsoft.com/office/powerpoint/2010/main" val="1340245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21</a:t>
            </a:fld>
            <a:endParaRPr lang="en-US" altLang="en-US"/>
          </a:p>
        </p:txBody>
      </p:sp>
    </p:spTree>
    <p:extLst>
      <p:ext uri="{BB962C8B-B14F-4D97-AF65-F5344CB8AC3E}">
        <p14:creationId xmlns:p14="http://schemas.microsoft.com/office/powerpoint/2010/main" val="119562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22</a:t>
            </a:fld>
            <a:endParaRPr lang="en-US" altLang="en-US"/>
          </a:p>
        </p:txBody>
      </p:sp>
    </p:spTree>
    <p:extLst>
      <p:ext uri="{BB962C8B-B14F-4D97-AF65-F5344CB8AC3E}">
        <p14:creationId xmlns:p14="http://schemas.microsoft.com/office/powerpoint/2010/main" val="578918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action expanded the use of qualifying entities to include private water companies regulated by the PSC and community water systems serving at least 100 connections or 200 year round residents which were</a:t>
            </a:r>
            <a:r>
              <a:rPr lang="en-US" baseline="0" dirty="0" smtClean="0"/>
              <a:t> controlled by the residents they serve.</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23</a:t>
            </a:fld>
            <a:endParaRPr lang="en-US" altLang="en-US"/>
          </a:p>
        </p:txBody>
      </p:sp>
    </p:spTree>
    <p:extLst>
      <p:ext uri="{BB962C8B-B14F-4D97-AF65-F5344CB8AC3E}">
        <p14:creationId xmlns:p14="http://schemas.microsoft.com/office/powerpoint/2010/main" val="2531684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24</a:t>
            </a:fld>
            <a:endParaRPr lang="en-US" altLang="en-US"/>
          </a:p>
        </p:txBody>
      </p:sp>
    </p:spTree>
    <p:extLst>
      <p:ext uri="{BB962C8B-B14F-4D97-AF65-F5344CB8AC3E}">
        <p14:creationId xmlns:p14="http://schemas.microsoft.com/office/powerpoint/2010/main" val="893130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25</a:t>
            </a:fld>
            <a:endParaRPr lang="en-US" altLang="en-US"/>
          </a:p>
        </p:txBody>
      </p:sp>
    </p:spTree>
    <p:extLst>
      <p:ext uri="{BB962C8B-B14F-4D97-AF65-F5344CB8AC3E}">
        <p14:creationId xmlns:p14="http://schemas.microsoft.com/office/powerpoint/2010/main" val="3106960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27</a:t>
            </a:fld>
            <a:endParaRPr lang="en-US" altLang="en-US"/>
          </a:p>
        </p:txBody>
      </p:sp>
    </p:spTree>
    <p:extLst>
      <p:ext uri="{BB962C8B-B14F-4D97-AF65-F5344CB8AC3E}">
        <p14:creationId xmlns:p14="http://schemas.microsoft.com/office/powerpoint/2010/main" val="122981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Property Rights Ombudsman can get involved to help resolve disputes.</a:t>
            </a:r>
            <a:endParaRPr lang="en-US" dirty="0"/>
          </a:p>
          <a:p>
            <a:endParaRPr lang="en-US" dirty="0"/>
          </a:p>
        </p:txBody>
      </p:sp>
      <p:sp>
        <p:nvSpPr>
          <p:cNvPr id="4" name="Slide Number Placeholder 3"/>
          <p:cNvSpPr>
            <a:spLocks noGrp="1"/>
          </p:cNvSpPr>
          <p:nvPr>
            <p:ph type="sldNum" sz="quarter" idx="10"/>
          </p:nvPr>
        </p:nvSpPr>
        <p:spPr/>
        <p:txBody>
          <a:bodyPr/>
          <a:lstStyle/>
          <a:p>
            <a:fld id="{5C2E4A27-61EE-416B-A8E2-4CFE718E8431}" type="slidenum">
              <a:rPr lang="en-US" smtClean="0"/>
              <a:t>3</a:t>
            </a:fld>
            <a:endParaRPr lang="en-US"/>
          </a:p>
        </p:txBody>
      </p:sp>
    </p:spTree>
    <p:extLst>
      <p:ext uri="{BB962C8B-B14F-4D97-AF65-F5344CB8AC3E}">
        <p14:creationId xmlns:p14="http://schemas.microsoft.com/office/powerpoint/2010/main" val="220546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C2E4A27-61EE-416B-A8E2-4CFE718E8431}" type="slidenum">
              <a:rPr lang="en-US" smtClean="0"/>
              <a:t>4</a:t>
            </a:fld>
            <a:endParaRPr lang="en-US"/>
          </a:p>
        </p:txBody>
      </p:sp>
    </p:spTree>
    <p:extLst>
      <p:ext uri="{BB962C8B-B14F-4D97-AF65-F5344CB8AC3E}">
        <p14:creationId xmlns:p14="http://schemas.microsoft.com/office/powerpoint/2010/main" val="220546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others</a:t>
            </a:r>
            <a:r>
              <a:rPr lang="en-US" baseline="0" dirty="0" smtClean="0"/>
              <a:t> we are watching: SB34 Leg. Water Development Commission Amendments; Water Rights for Trout Habitat repeal SB35 and HB73; HB60 Water Commissioner Amendments; </a:t>
            </a:r>
            <a:r>
              <a:rPr lang="en-US" dirty="0"/>
              <a:t>Extraterritorial Jurisdiction (HB 135); Surplus Water Contracts Accounting (HB 124)</a:t>
            </a:r>
          </a:p>
          <a:p>
            <a:endParaRPr lang="en-US" dirty="0"/>
          </a:p>
        </p:txBody>
      </p:sp>
      <p:sp>
        <p:nvSpPr>
          <p:cNvPr id="4" name="Slide Number Placeholder 3"/>
          <p:cNvSpPr>
            <a:spLocks noGrp="1"/>
          </p:cNvSpPr>
          <p:nvPr>
            <p:ph type="sldNum" sz="quarter" idx="10"/>
          </p:nvPr>
        </p:nvSpPr>
        <p:spPr/>
        <p:txBody>
          <a:bodyPr/>
          <a:lstStyle/>
          <a:p>
            <a:fld id="{5C2E4A27-61EE-416B-A8E2-4CFE718E8431}" type="slidenum">
              <a:rPr lang="en-US" smtClean="0"/>
              <a:t>5</a:t>
            </a:fld>
            <a:endParaRPr lang="en-US"/>
          </a:p>
        </p:txBody>
      </p:sp>
    </p:spTree>
    <p:extLst>
      <p:ext uri="{BB962C8B-B14F-4D97-AF65-F5344CB8AC3E}">
        <p14:creationId xmlns:p14="http://schemas.microsoft.com/office/powerpoint/2010/main" val="220546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for a committee near you… There should be some interesting discussions going on and ones that could have a significant impact on water right administration.</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6</a:t>
            </a:fld>
            <a:endParaRPr lang="en-US" altLang="en-US"/>
          </a:p>
        </p:txBody>
      </p:sp>
    </p:spTree>
    <p:extLst>
      <p:ext uri="{BB962C8B-B14F-4D97-AF65-F5344CB8AC3E}">
        <p14:creationId xmlns:p14="http://schemas.microsoft.com/office/powerpoint/2010/main" val="38611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systems with established management plans or management plans 16 completed and administering under the plan,</a:t>
            </a:r>
            <a:r>
              <a:rPr lang="en-US" baseline="0" dirty="0" smtClean="0"/>
              <a:t> 3 in progress and 1 pending</a:t>
            </a:r>
            <a:r>
              <a:rPr lang="en-US" dirty="0" smtClean="0"/>
              <a:t>.</a:t>
            </a:r>
            <a:r>
              <a:rPr lang="en-US" baseline="0" dirty="0" smtClean="0"/>
              <a:t>  Most recently we have been getting public involvement in water advisory committees. It has been very helpful for the local citizens to step up and realize that this is not just a State Engineer problem. The State Engineer has a responsibility under statute but, it is a community problem that needs good planning and working together to solve. </a:t>
            </a:r>
            <a:r>
              <a:rPr lang="en-US" baseline="0" dirty="0" err="1" smtClean="0"/>
              <a:t>Malad</a:t>
            </a:r>
            <a:r>
              <a:rPr lang="en-US" baseline="0" dirty="0" smtClean="0"/>
              <a:t>/Bear River, Cedar Valley, and Moab/Spanish Valley are under consideration now to help work toward finalization of the plans.</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7</a:t>
            </a:fld>
            <a:endParaRPr lang="en-US" altLang="en-US"/>
          </a:p>
        </p:txBody>
      </p:sp>
    </p:spTree>
    <p:extLst>
      <p:ext uri="{BB962C8B-B14F-4D97-AF65-F5344CB8AC3E}">
        <p14:creationId xmlns:p14="http://schemas.microsoft.com/office/powerpoint/2010/main" val="325943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About 525 systems we are monitoring. Additional funding provided by the legislature. We were able to work with the Division of Water Resources and the Division of Drinking Water to help modify reporting procedures, improve online filings, and visit more systems to help get accurate data reported.</a:t>
            </a:r>
          </a:p>
          <a:p>
            <a:endParaRPr lang="en-US" baseline="0" dirty="0" smtClean="0"/>
          </a:p>
          <a:p>
            <a:r>
              <a:rPr lang="en-US" baseline="0" dirty="0" smtClean="0"/>
              <a:t>Coordination between DDW and </a:t>
            </a:r>
            <a:r>
              <a:rPr lang="en-US" baseline="0" dirty="0" err="1" smtClean="0"/>
              <a:t>DWRe</a:t>
            </a:r>
            <a:r>
              <a:rPr lang="en-US" baseline="0" dirty="0" smtClean="0"/>
              <a:t> – Better feedback loop</a:t>
            </a:r>
          </a:p>
          <a:p>
            <a:r>
              <a:rPr lang="en-US" baseline="0" dirty="0" smtClean="0"/>
              <a:t>DDW added points against their system if they don’t report.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2E4A27-61EE-416B-A8E2-4CFE718E8431}" type="slidenum">
              <a:rPr lang="en-US" smtClean="0"/>
              <a:t>8</a:t>
            </a:fld>
            <a:endParaRPr lang="en-US"/>
          </a:p>
        </p:txBody>
      </p:sp>
    </p:spTree>
    <p:extLst>
      <p:ext uri="{BB962C8B-B14F-4D97-AF65-F5344CB8AC3E}">
        <p14:creationId xmlns:p14="http://schemas.microsoft.com/office/powerpoint/2010/main" val="40883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9</a:t>
            </a:fld>
            <a:endParaRPr lang="en-US" altLang="en-US"/>
          </a:p>
        </p:txBody>
      </p:sp>
    </p:spTree>
    <p:extLst>
      <p:ext uri="{BB962C8B-B14F-4D97-AF65-F5344CB8AC3E}">
        <p14:creationId xmlns:p14="http://schemas.microsoft.com/office/powerpoint/2010/main" val="3617569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52861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grpSp>
      <p:sp>
        <p:nvSpPr>
          <p:cNvPr id="22567"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256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133603A0-9F25-40AA-BCB8-DC569756AB1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374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626F34BE-09A7-4264-940A-1D2D8A02114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8286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869C0E28-87C1-41DF-9B6E-37562141A39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6270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D91E73E2-AECA-4089-9E7B-4EEE07D6A0A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8603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70246625-C40D-491E-8333-67D50B5CDD7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9503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B8D8C951-D44C-4F01-BD62-1B43841F19A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11046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AF73AC3F-3894-44F6-B5F3-2E0A2F4692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97989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CAB50CFA-6A71-4415-9436-2D08B63612B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78406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B67007A3-52CB-4795-8CED-6313FCC051A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49750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2E142BB4-B36D-4979-B1BF-43F3EB2B314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4675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026768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AD22E4D-7B61-4780-811C-11BD405B6D2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7015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26446959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3531870"/>
            <a:ext cx="3611880" cy="8001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3531870"/>
            <a:ext cx="3611880" cy="8001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63978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81317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62379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0757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2892"/>
            <a:ext cx="3008948" cy="1161573"/>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16023343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1653" y="4800600"/>
            <a:ext cx="5486400" cy="567214"/>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6649217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1540" y="3531870"/>
            <a:ext cx="736092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4290" tIns="34290" rIns="34290" bIns="3429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7" name="Rectangle 2"/>
          <p:cNvSpPr>
            <a:spLocks noGrp="1" noChangeArrowheads="1"/>
          </p:cNvSpPr>
          <p:nvPr>
            <p:ph type="title"/>
          </p:nvPr>
        </p:nvSpPr>
        <p:spPr bwMode="auto">
          <a:xfrm>
            <a:off x="891540" y="1154430"/>
            <a:ext cx="7360920" cy="2320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4290" tIns="34290" rIns="34290" bIns="34290" numCol="1" anchor="b" anchorCtr="0" compatLnSpc="1">
            <a:prstTxWarp prst="textNoShape">
              <a:avLst/>
            </a:prstTxWarp>
          </a:bodyPr>
          <a:lstStyle/>
          <a:p>
            <a:pPr lvl="0"/>
            <a:r>
              <a:rPr lang="en-US" smtClean="0">
                <a:sym typeface="Gill Sans"/>
              </a:rPr>
              <a:t>Click to edit Master title style</a:t>
            </a:r>
          </a:p>
        </p:txBody>
      </p:sp>
      <p:pic>
        <p:nvPicPr>
          <p:cNvPr id="102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524751"/>
      </p:ext>
    </p:extLst>
  </p:cSld>
  <p:clrMap bg1="lt1" tx1="dk1" bg2="lt2" tx2="dk2" accent1="accent1" accent2="accent2" accent3="accent3" accent4="accent4" accent5="accent5" accent6="accent6" hlink="hlink" folHlink="folHlink"/>
  <p:sldLayoutIdLst>
    <p:sldLayoutId id="2147485342" r:id="rId1"/>
    <p:sldLayoutId id="2147485343" r:id="rId2"/>
    <p:sldLayoutId id="2147485344" r:id="rId3"/>
    <p:sldLayoutId id="2147485345" r:id="rId4"/>
    <p:sldLayoutId id="2147485346" r:id="rId5"/>
    <p:sldLayoutId id="2147485347" r:id="rId6"/>
    <p:sldLayoutId id="2147485348" r:id="rId7"/>
    <p:sldLayoutId id="2147485349" r:id="rId8"/>
    <p:sldLayoutId id="2147485350" r:id="rId9"/>
  </p:sldLayoutIdLst>
  <p:transition/>
  <p:txStyles>
    <p:titleStyle>
      <a:lvl1pPr algn="ctr" rtl="0" eaLnBrk="0" fontAlgn="base" hangingPunct="0">
        <a:spcBef>
          <a:spcPct val="0"/>
        </a:spcBef>
        <a:spcAft>
          <a:spcPct val="0"/>
        </a:spcAft>
        <a:defRPr sz="5800">
          <a:solidFill>
            <a:schemeClr val="tx1"/>
          </a:solidFill>
          <a:latin typeface="+mj-lt"/>
          <a:ea typeface="+mj-ea"/>
          <a:cs typeface="ヒラギノ角ゴ Pro W3"/>
          <a:sym typeface="Gill Sans"/>
        </a:defRPr>
      </a:lvl1pPr>
      <a:lvl2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2pPr>
      <a:lvl3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3pPr>
      <a:lvl4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4pPr>
      <a:lvl5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5pPr>
      <a:lvl6pPr marL="411480" algn="ctr" rtl="0" fontAlgn="base">
        <a:spcBef>
          <a:spcPct val="0"/>
        </a:spcBef>
        <a:spcAft>
          <a:spcPct val="0"/>
        </a:spcAft>
        <a:defRPr sz="5800">
          <a:solidFill>
            <a:schemeClr val="tx1"/>
          </a:solidFill>
          <a:latin typeface="Gill Sans" charset="0"/>
          <a:ea typeface="ヒラギノ角ゴ Pro W3" charset="-128"/>
          <a:sym typeface="Gill Sans" charset="0"/>
        </a:defRPr>
      </a:lvl6pPr>
      <a:lvl7pPr marL="822960" algn="ctr" rtl="0" fontAlgn="base">
        <a:spcBef>
          <a:spcPct val="0"/>
        </a:spcBef>
        <a:spcAft>
          <a:spcPct val="0"/>
        </a:spcAft>
        <a:defRPr sz="5800">
          <a:solidFill>
            <a:schemeClr val="tx1"/>
          </a:solidFill>
          <a:latin typeface="Gill Sans" charset="0"/>
          <a:ea typeface="ヒラギノ角ゴ Pro W3" charset="-128"/>
          <a:sym typeface="Gill Sans" charset="0"/>
        </a:defRPr>
      </a:lvl7pPr>
      <a:lvl8pPr marL="1234440" algn="ctr" rtl="0" fontAlgn="base">
        <a:spcBef>
          <a:spcPct val="0"/>
        </a:spcBef>
        <a:spcAft>
          <a:spcPct val="0"/>
        </a:spcAft>
        <a:defRPr sz="5800">
          <a:solidFill>
            <a:schemeClr val="tx1"/>
          </a:solidFill>
          <a:latin typeface="Gill Sans" charset="0"/>
          <a:ea typeface="ヒラギノ角ゴ Pro W3" charset="-128"/>
          <a:sym typeface="Gill Sans" charset="0"/>
        </a:defRPr>
      </a:lvl8pPr>
      <a:lvl9pPr marL="1645920" algn="ctr" rtl="0" fontAlgn="base">
        <a:spcBef>
          <a:spcPct val="0"/>
        </a:spcBef>
        <a:spcAft>
          <a:spcPct val="0"/>
        </a:spcAft>
        <a:defRPr sz="5800">
          <a:solidFill>
            <a:schemeClr val="tx1"/>
          </a:solidFill>
          <a:latin typeface="Gill Sans" charset="0"/>
          <a:ea typeface="ヒラギノ角ゴ Pro W3" charset="-128"/>
          <a:sym typeface="Gill Sans" charset="0"/>
        </a:defRPr>
      </a:lvl9pPr>
    </p:titleStyle>
    <p:bodyStyle>
      <a:lvl1pPr marL="308610" indent="-308610" algn="ctr" rtl="0" eaLnBrk="0" fontAlgn="base" hangingPunct="0">
        <a:spcBef>
          <a:spcPct val="0"/>
        </a:spcBef>
        <a:spcAft>
          <a:spcPct val="0"/>
        </a:spcAft>
        <a:defRPr sz="2500">
          <a:solidFill>
            <a:schemeClr val="tx1"/>
          </a:solidFill>
          <a:latin typeface="+mn-lt"/>
          <a:ea typeface="+mn-ea"/>
          <a:cs typeface="ヒラギノ角ゴ Pro W3"/>
          <a:sym typeface="Gill Sans"/>
        </a:defRPr>
      </a:lvl1pPr>
      <a:lvl2pPr marL="668655" indent="-257175" algn="ctr" rtl="0" eaLnBrk="0" fontAlgn="base" hangingPunct="0">
        <a:spcBef>
          <a:spcPct val="0"/>
        </a:spcBef>
        <a:spcAft>
          <a:spcPct val="0"/>
        </a:spcAft>
        <a:defRPr sz="2500">
          <a:solidFill>
            <a:schemeClr val="tx1"/>
          </a:solidFill>
          <a:latin typeface="+mn-lt"/>
          <a:ea typeface="+mn-ea"/>
          <a:cs typeface="ヒラギノ角ゴ Pro W3"/>
          <a:sym typeface="Gill Sans"/>
        </a:defRPr>
      </a:lvl2pPr>
      <a:lvl3pPr marL="1028700" indent="-205740" algn="ctr" rtl="0" eaLnBrk="0" fontAlgn="base" hangingPunct="0">
        <a:spcBef>
          <a:spcPct val="0"/>
        </a:spcBef>
        <a:spcAft>
          <a:spcPct val="0"/>
        </a:spcAft>
        <a:defRPr sz="2500">
          <a:solidFill>
            <a:schemeClr val="tx1"/>
          </a:solidFill>
          <a:latin typeface="+mn-lt"/>
          <a:ea typeface="+mn-ea"/>
          <a:cs typeface="ヒラギノ角ゴ Pro W3"/>
          <a:sym typeface="Gill Sans"/>
        </a:defRPr>
      </a:lvl3pPr>
      <a:lvl4pPr marL="1440180" indent="-205740" algn="ctr" rtl="0" eaLnBrk="0" fontAlgn="base" hangingPunct="0">
        <a:spcBef>
          <a:spcPct val="0"/>
        </a:spcBef>
        <a:spcAft>
          <a:spcPct val="0"/>
        </a:spcAft>
        <a:defRPr sz="2500">
          <a:solidFill>
            <a:schemeClr val="tx1"/>
          </a:solidFill>
          <a:latin typeface="+mn-lt"/>
          <a:ea typeface="+mn-ea"/>
          <a:cs typeface="ヒラギノ角ゴ Pro W3"/>
          <a:sym typeface="Gill Sans"/>
        </a:defRPr>
      </a:lvl4pPr>
      <a:lvl5pPr marL="1851660" indent="-205740" algn="ctr" rtl="0" eaLnBrk="0" fontAlgn="base" hangingPunct="0">
        <a:spcBef>
          <a:spcPct val="0"/>
        </a:spcBef>
        <a:spcAft>
          <a:spcPct val="0"/>
        </a:spcAft>
        <a:defRPr sz="2500">
          <a:solidFill>
            <a:schemeClr val="tx1"/>
          </a:solidFill>
          <a:latin typeface="+mn-lt"/>
          <a:ea typeface="+mn-ea"/>
          <a:cs typeface="ヒラギノ角ゴ Pro W3"/>
          <a:sym typeface="Gill Sans"/>
        </a:defRPr>
      </a:lvl5pPr>
      <a:lvl6pPr marL="411480" algn="ctr" rtl="0" fontAlgn="base">
        <a:spcBef>
          <a:spcPct val="0"/>
        </a:spcBef>
        <a:spcAft>
          <a:spcPct val="0"/>
        </a:spcAft>
        <a:defRPr sz="2500">
          <a:solidFill>
            <a:schemeClr val="tx1"/>
          </a:solidFill>
          <a:latin typeface="+mn-lt"/>
          <a:ea typeface="+mn-ea"/>
          <a:sym typeface="Gill Sans" charset="0"/>
        </a:defRPr>
      </a:lvl6pPr>
      <a:lvl7pPr marL="822960" algn="ctr" rtl="0" fontAlgn="base">
        <a:spcBef>
          <a:spcPct val="0"/>
        </a:spcBef>
        <a:spcAft>
          <a:spcPct val="0"/>
        </a:spcAft>
        <a:defRPr sz="2500">
          <a:solidFill>
            <a:schemeClr val="tx1"/>
          </a:solidFill>
          <a:latin typeface="+mn-lt"/>
          <a:ea typeface="+mn-ea"/>
          <a:sym typeface="Gill Sans" charset="0"/>
        </a:defRPr>
      </a:lvl7pPr>
      <a:lvl8pPr marL="1234440" algn="ctr" rtl="0" fontAlgn="base">
        <a:spcBef>
          <a:spcPct val="0"/>
        </a:spcBef>
        <a:spcAft>
          <a:spcPct val="0"/>
        </a:spcAft>
        <a:defRPr sz="2500">
          <a:solidFill>
            <a:schemeClr val="tx1"/>
          </a:solidFill>
          <a:latin typeface="+mn-lt"/>
          <a:ea typeface="+mn-ea"/>
          <a:sym typeface="Gill Sans" charset="0"/>
        </a:defRPr>
      </a:lvl8pPr>
      <a:lvl9pPr marL="1645920" algn="ctr" rtl="0" fontAlgn="base">
        <a:spcBef>
          <a:spcPct val="0"/>
        </a:spcBef>
        <a:spcAft>
          <a:spcPct val="0"/>
        </a:spcAft>
        <a:defRPr sz="2500">
          <a:solidFill>
            <a:schemeClr val="tx1"/>
          </a:solidFill>
          <a:latin typeface="+mn-lt"/>
          <a:ea typeface="+mn-ea"/>
          <a:sym typeface="Gill Sans" charset="0"/>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800475" y="1789113"/>
            <a:ext cx="5340350" cy="5056187"/>
            <a:chOff x="2394" y="1127"/>
            <a:chExt cx="3364" cy="3185"/>
          </a:xfrm>
        </p:grpSpPr>
        <p:sp>
          <p:nvSpPr>
            <p:cNvPr id="2150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0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0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6"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7"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8"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9"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0"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3"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7"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9"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40"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grpSp>
      <p:sp>
        <p:nvSpPr>
          <p:cNvPr id="21541"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42"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43"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pPr eaLnBrk="1" hangingPunct="1">
              <a:defRPr/>
            </a:pPr>
            <a:endParaRPr lang="en-US">
              <a:solidFill>
                <a:srgbClr val="FFFFFF"/>
              </a:solidFill>
            </a:endParaRPr>
          </a:p>
        </p:txBody>
      </p:sp>
      <p:sp>
        <p:nvSpPr>
          <p:cNvPr id="21544"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pPr eaLnBrk="1" hangingPunct="1">
              <a:defRPr/>
            </a:pPr>
            <a:endParaRPr lang="en-US">
              <a:solidFill>
                <a:srgbClr val="FFFFFF"/>
              </a:solidFill>
            </a:endParaRPr>
          </a:p>
        </p:txBody>
      </p:sp>
      <p:sp>
        <p:nvSpPr>
          <p:cNvPr id="21545"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eaLnBrk="1" hangingPunct="1">
              <a:defRPr/>
            </a:pPr>
            <a:fld id="{C0456072-8360-4851-8942-B818863A21CA}" type="slidenum">
              <a:rPr lang="en-US">
                <a:solidFill>
                  <a:srgbClr val="FFFFFF"/>
                </a:solidFill>
              </a:rPr>
              <a:pPr eaLnBrk="1" hangingPunct="1">
                <a:defRPr/>
              </a:pPr>
              <a:t>‹#›</a:t>
            </a:fld>
            <a:endParaRPr lang="en-US" dirty="0">
              <a:solidFill>
                <a:srgbClr val="FFFFFF"/>
              </a:solidFill>
            </a:endParaRPr>
          </a:p>
        </p:txBody>
      </p:sp>
    </p:spTree>
    <p:extLst>
      <p:ext uri="{BB962C8B-B14F-4D97-AF65-F5344CB8AC3E}">
        <p14:creationId xmlns:p14="http://schemas.microsoft.com/office/powerpoint/2010/main" val="954105170"/>
      </p:ext>
    </p:extLst>
  </p:cSld>
  <p:clrMap bg1="dk2" tx1="lt1" bg2="dk1" tx2="lt2" accent1="accent1" accent2="accent2" accent3="accent3" accent4="accent4" accent5="accent5" accent6="accent6" hlink="hlink" folHlink="folHlink"/>
  <p:sldLayoutIdLst>
    <p:sldLayoutId id="2147485352" r:id="rId1"/>
    <p:sldLayoutId id="2147485353" r:id="rId2"/>
    <p:sldLayoutId id="2147485354" r:id="rId3"/>
    <p:sldLayoutId id="2147485355" r:id="rId4"/>
    <p:sldLayoutId id="2147485356" r:id="rId5"/>
    <p:sldLayoutId id="2147485357" r:id="rId6"/>
    <p:sldLayoutId id="2147485358" r:id="rId7"/>
    <p:sldLayoutId id="2147485359" r:id="rId8"/>
    <p:sldLayoutId id="2147485360" r:id="rId9"/>
    <p:sldLayoutId id="2147485361" r:id="rId10"/>
    <p:sldLayoutId id="214748536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hyperlink" Target="https://waterrights.utah.gov/adjdinfo/activeAdj.asp"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p:cNvSpPr>
          <p:nvPr/>
        </p:nvSpPr>
        <p:spPr bwMode="auto">
          <a:xfrm>
            <a:off x="457200" y="4023962"/>
            <a:ext cx="8382000" cy="335476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smtClean="0">
                <a:solidFill>
                  <a:schemeClr val="tx2"/>
                </a:solidFill>
                <a:effectLst>
                  <a:outerShdw blurRad="38100" dist="38100" dir="2700000" algn="tl">
                    <a:srgbClr val="000000">
                      <a:alpha val="43137"/>
                    </a:srgbClr>
                  </a:outerShdw>
                </a:effectLst>
                <a:latin typeface="Georgia" pitchFamily="18" charset="0"/>
              </a:rPr>
              <a:t>Utah Water Users Workshop</a:t>
            </a:r>
            <a:endParaRPr lang="en-US" altLang="en-US" dirty="0">
              <a:solidFill>
                <a:schemeClr val="tx2"/>
              </a:solidFill>
              <a:effectLst>
                <a:outerShdw blurRad="38100" dist="38100" dir="2700000" algn="tl">
                  <a:srgbClr val="000000">
                    <a:alpha val="43137"/>
                  </a:srgbClr>
                </a:outerShdw>
              </a:effectLst>
              <a:latin typeface="Georgia" pitchFamily="18" charset="0"/>
            </a:endParaRPr>
          </a:p>
          <a:p>
            <a:pPr eaLnBrk="1" hangingPunct="1">
              <a:spcBef>
                <a:spcPct val="50000"/>
              </a:spcBef>
              <a:buFontTx/>
              <a:buNone/>
            </a:pPr>
            <a:endParaRPr lang="en-US" altLang="en-US" sz="2000" b="1" dirty="0" smtClean="0">
              <a:solidFill>
                <a:schemeClr val="accent4">
                  <a:lumMod val="10000"/>
                </a:schemeClr>
              </a:solidFill>
              <a:latin typeface="Georgia" pitchFamily="18" charset="0"/>
            </a:endParaRPr>
          </a:p>
          <a:p>
            <a:pPr eaLnBrk="1" hangingPunct="1">
              <a:spcBef>
                <a:spcPct val="50000"/>
              </a:spcBef>
              <a:buFontTx/>
              <a:buNone/>
            </a:pPr>
            <a:r>
              <a:rPr lang="en-US" altLang="en-US" sz="2000" b="1" dirty="0" smtClean="0">
                <a:solidFill>
                  <a:schemeClr val="accent4">
                    <a:lumMod val="10000"/>
                  </a:schemeClr>
                </a:solidFill>
                <a:latin typeface="Georgia" pitchFamily="18" charset="0"/>
              </a:rPr>
              <a:t>Water Right Issues of the State Engineer</a:t>
            </a:r>
          </a:p>
          <a:p>
            <a:pPr eaLnBrk="1" hangingPunct="1">
              <a:spcBef>
                <a:spcPct val="50000"/>
              </a:spcBef>
              <a:buFontTx/>
              <a:buNone/>
            </a:pPr>
            <a:r>
              <a:rPr lang="en-US" altLang="en-US" sz="1600" b="1" dirty="0" smtClean="0">
                <a:solidFill>
                  <a:schemeClr val="accent4">
                    <a:lumMod val="10000"/>
                  </a:schemeClr>
                </a:solidFill>
                <a:latin typeface="Georgia" pitchFamily="18" charset="0"/>
              </a:rPr>
              <a:t>		          			</a:t>
            </a:r>
            <a:r>
              <a:rPr lang="en-US" altLang="en-US" sz="1400" b="1" dirty="0" smtClean="0">
                <a:solidFill>
                  <a:schemeClr val="accent4">
                    <a:lumMod val="10000"/>
                  </a:schemeClr>
                </a:solidFill>
                <a:latin typeface="Georgia" pitchFamily="18" charset="0"/>
              </a:rPr>
              <a:t>           Kent L. Jones, P.E.</a:t>
            </a:r>
          </a:p>
          <a:p>
            <a:pPr eaLnBrk="1" hangingPunct="1">
              <a:spcBef>
                <a:spcPct val="50000"/>
              </a:spcBef>
              <a:buFontTx/>
              <a:buNone/>
            </a:pPr>
            <a:r>
              <a:rPr lang="en-US" altLang="en-US" sz="1400" b="1" dirty="0" smtClean="0">
                <a:solidFill>
                  <a:schemeClr val="accent4">
                    <a:lumMod val="10000"/>
                  </a:schemeClr>
                </a:solidFill>
                <a:latin typeface="Georgia" pitchFamily="18" charset="0"/>
              </a:rPr>
              <a:t>March 20, 2018     			          	           State Engineer</a:t>
            </a:r>
          </a:p>
          <a:p>
            <a:pPr eaLnBrk="1" hangingPunct="1">
              <a:spcBef>
                <a:spcPct val="50000"/>
              </a:spcBef>
              <a:buFontTx/>
              <a:buNone/>
            </a:pPr>
            <a:r>
              <a:rPr lang="en-US" altLang="en-US" sz="1400" b="1" dirty="0">
                <a:solidFill>
                  <a:schemeClr val="accent4">
                    <a:lumMod val="10000"/>
                  </a:schemeClr>
                </a:solidFill>
                <a:latin typeface="Georgia" pitchFamily="18" charset="0"/>
              </a:rPr>
              <a:t>					         </a:t>
            </a:r>
            <a:r>
              <a:rPr lang="en-US" altLang="en-US" sz="1400" b="1" dirty="0" smtClean="0">
                <a:solidFill>
                  <a:schemeClr val="accent4">
                    <a:lumMod val="10000"/>
                  </a:schemeClr>
                </a:solidFill>
                <a:latin typeface="Georgia" pitchFamily="18" charset="0"/>
              </a:rPr>
              <a:t>  kentljones@utah.gov </a:t>
            </a:r>
            <a:endParaRPr lang="en-US" altLang="en-US" sz="1400" b="1" dirty="0">
              <a:solidFill>
                <a:schemeClr val="accent4">
                  <a:lumMod val="10000"/>
                </a:schemeClr>
              </a:solidFill>
              <a:latin typeface="Georgia" pitchFamily="18" charset="0"/>
            </a:endParaRPr>
          </a:p>
          <a:p>
            <a:pPr eaLnBrk="1" hangingPunct="1">
              <a:spcBef>
                <a:spcPct val="50000"/>
              </a:spcBef>
              <a:buFontTx/>
              <a:buNone/>
            </a:pPr>
            <a:r>
              <a:rPr lang="en-US" altLang="en-US" sz="1600" b="1" dirty="0">
                <a:solidFill>
                  <a:schemeClr val="accent4">
                    <a:lumMod val="10000"/>
                  </a:schemeClr>
                </a:solidFill>
                <a:latin typeface="Georgia" pitchFamily="18" charset="0"/>
              </a:rPr>
              <a:t>					            </a:t>
            </a:r>
            <a:r>
              <a:rPr lang="en-US" altLang="en-US" sz="1600" b="1" dirty="0" smtClean="0">
                <a:solidFill>
                  <a:schemeClr val="accent4">
                    <a:lumMod val="10000"/>
                  </a:schemeClr>
                </a:solidFill>
                <a:latin typeface="Georgia" pitchFamily="18" charset="0"/>
              </a:rPr>
              <a:t> </a:t>
            </a:r>
            <a:endParaRPr lang="en-US" altLang="en-US" sz="1600" dirty="0">
              <a:solidFill>
                <a:schemeClr val="accent4">
                  <a:lumMod val="10000"/>
                </a:schemeClr>
              </a:solidFill>
              <a:latin typeface="Georgia" pitchFamily="18" charset="0"/>
            </a:endParaRPr>
          </a:p>
          <a:p>
            <a:pPr eaLnBrk="1" hangingPunct="1">
              <a:spcBef>
                <a:spcPct val="50000"/>
              </a:spcBef>
              <a:buFontTx/>
              <a:buNone/>
            </a:pPr>
            <a:endParaRPr lang="en-US" altLang="en-US" sz="16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p:cNvSpPr>
          <p:nvPr/>
        </p:nvSpPr>
        <p:spPr bwMode="auto">
          <a:xfrm>
            <a:off x="388620" y="41148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936" fontAlgn="base">
              <a:spcBef>
                <a:spcPct val="0"/>
              </a:spcBef>
              <a:spcAft>
                <a:spcPct val="0"/>
              </a:spcAft>
            </a:pPr>
            <a:r>
              <a:rPr lang="en-US" sz="2500" b="1" dirty="0" smtClean="0">
                <a:solidFill>
                  <a:schemeClr val="accent2">
                    <a:lumMod val="50000"/>
                  </a:schemeClr>
                </a:solidFill>
                <a:latin typeface="Verdana" pitchFamily="34" charset="0"/>
                <a:sym typeface="Verdana" pitchFamily="34" charset="0"/>
              </a:rPr>
              <a:t>Adjudication Efforts</a:t>
            </a:r>
            <a:endParaRPr lang="en-US" sz="2500" b="1" dirty="0">
              <a:solidFill>
                <a:schemeClr val="accent2">
                  <a:lumMod val="50000"/>
                </a:schemeClr>
              </a:solidFill>
              <a:latin typeface="Verdana" pitchFamily="34" charset="0"/>
              <a:sym typeface="Verdan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 y="1051586"/>
            <a:ext cx="4496647" cy="3474682"/>
          </a:xfrm>
          <a:prstGeom prst="rect">
            <a:avLst/>
          </a:prstGeom>
          <a:ln>
            <a:solidFill>
              <a:schemeClr val="tx1"/>
            </a:solidFill>
          </a:ln>
          <a:effectLst>
            <a:outerShdw blurRad="50800" dist="38100" dir="2700000" algn="tl" rotWithShape="0">
              <a:prstClr val="black">
                <a:alpha val="40000"/>
              </a:prstClr>
            </a:outerShdw>
          </a:effectLst>
        </p:spPr>
      </p:pic>
      <p:sp>
        <p:nvSpPr>
          <p:cNvPr id="36" name="TextBox 35"/>
          <p:cNvSpPr txBox="1"/>
          <p:nvPr/>
        </p:nvSpPr>
        <p:spPr>
          <a:xfrm>
            <a:off x="2682153" y="2924521"/>
            <a:ext cx="1737341" cy="369326"/>
          </a:xfrm>
          <a:prstGeom prst="rect">
            <a:avLst/>
          </a:prstGeom>
          <a:noFill/>
          <a:ln>
            <a:noFill/>
          </a:ln>
        </p:spPr>
        <p:txBody>
          <a:bodyPr wrap="square" lIns="91437" tIns="45717" rIns="91437" bIns="45717" rtlCol="0">
            <a:spAutoFit/>
          </a:bodyPr>
          <a:lstStyle/>
          <a:p>
            <a:pPr algn="ctr" defTabSz="822936" fontAlgn="base">
              <a:spcBef>
                <a:spcPct val="0"/>
              </a:spcBef>
              <a:spcAft>
                <a:spcPct val="0"/>
              </a:spcAft>
            </a:pPr>
            <a:r>
              <a:rPr lang="en-US" sz="900" b="1" i="1" dirty="0">
                <a:solidFill>
                  <a:srgbClr val="000000"/>
                </a:solidFill>
                <a:effectLst>
                  <a:glow rad="101600">
                    <a:srgbClr val="FFFFFF">
                      <a:alpha val="85000"/>
                    </a:srgbClr>
                  </a:glow>
                </a:effectLst>
                <a:sym typeface="Gill Sans"/>
              </a:rPr>
              <a:t>Future </a:t>
            </a:r>
            <a:r>
              <a:rPr lang="en-US" sz="900" b="1" i="1" dirty="0" smtClean="0">
                <a:solidFill>
                  <a:srgbClr val="000000"/>
                </a:solidFill>
                <a:effectLst>
                  <a:glow rad="101600">
                    <a:srgbClr val="FFFFFF">
                      <a:alpha val="85000"/>
                    </a:srgbClr>
                  </a:glow>
                </a:effectLst>
                <a:sym typeface="Gill Sans"/>
              </a:rPr>
              <a:t>Subdivisions </a:t>
            </a:r>
            <a:endParaRPr lang="en-US" sz="900" b="1" i="1" dirty="0">
              <a:solidFill>
                <a:srgbClr val="000000"/>
              </a:solidFill>
              <a:effectLst>
                <a:glow rad="101600">
                  <a:srgbClr val="FFFFFF">
                    <a:alpha val="85000"/>
                  </a:srgbClr>
                </a:glow>
              </a:effectLst>
              <a:sym typeface="Gill Sans"/>
            </a:endParaRPr>
          </a:p>
          <a:p>
            <a:pPr algn="ctr" defTabSz="822936" fontAlgn="base">
              <a:spcBef>
                <a:spcPct val="0"/>
              </a:spcBef>
              <a:spcAft>
                <a:spcPct val="0"/>
              </a:spcAft>
            </a:pPr>
            <a:r>
              <a:rPr lang="en-US" sz="900" b="1" i="1" dirty="0" smtClean="0">
                <a:solidFill>
                  <a:srgbClr val="000000"/>
                </a:solidFill>
                <a:effectLst>
                  <a:glow rad="101600">
                    <a:srgbClr val="FFFFFF">
                      <a:alpha val="85000"/>
                    </a:srgbClr>
                  </a:glow>
                </a:effectLst>
                <a:sym typeface="Gill Sans"/>
              </a:rPr>
              <a:t>(Initiated by end of the year)</a:t>
            </a:r>
          </a:p>
        </p:txBody>
      </p:sp>
      <p:sp>
        <p:nvSpPr>
          <p:cNvPr id="38" name="Rectangle 4"/>
          <p:cNvSpPr>
            <a:spLocks/>
          </p:cNvSpPr>
          <p:nvPr/>
        </p:nvSpPr>
        <p:spPr bwMode="auto">
          <a:xfrm>
            <a:off x="5029196" y="1051587"/>
            <a:ext cx="3726184" cy="521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defTabSz="914066" fontAlgn="base">
              <a:lnSpc>
                <a:spcPct val="120000"/>
              </a:lnSpc>
              <a:spcBef>
                <a:spcPct val="0"/>
              </a:spcBef>
              <a:spcAft>
                <a:spcPct val="0"/>
              </a:spcAft>
            </a:pPr>
            <a:r>
              <a:rPr lang="en-US" sz="1200" i="1" dirty="0" smtClean="0">
                <a:solidFill>
                  <a:sysClr val="windowText" lastClr="000000"/>
                </a:solidFill>
                <a:latin typeface="Verdana" pitchFamily="34" charset="0"/>
                <a:sym typeface="Verdana" pitchFamily="34" charset="0"/>
              </a:rPr>
              <a:t>Revised </a:t>
            </a:r>
            <a:r>
              <a:rPr lang="en-US" sz="1200" i="1" dirty="0">
                <a:solidFill>
                  <a:sysClr val="windowText" lastClr="000000"/>
                </a:solidFill>
                <a:latin typeface="Verdana" pitchFamily="34" charset="0"/>
                <a:sym typeface="Verdana" pitchFamily="34" charset="0"/>
              </a:rPr>
              <a:t>statute to streamline and modernize the water rights adjudication process</a:t>
            </a:r>
            <a:r>
              <a:rPr lang="en-US" sz="1200" i="1" dirty="0" smtClean="0">
                <a:solidFill>
                  <a:sysClr val="windowText" lastClr="000000"/>
                </a:solidFill>
                <a:latin typeface="Verdana" pitchFamily="34" charset="0"/>
                <a:sym typeface="Verdana" pitchFamily="34" charset="0"/>
              </a:rPr>
              <a:t>.</a:t>
            </a:r>
          </a:p>
          <a:p>
            <a:pPr marL="339725" lvl="1" indent="-114300" defTabSz="914066" fontAlgn="base">
              <a:lnSpc>
                <a:spcPct val="120000"/>
              </a:lnSpc>
              <a:spcBef>
                <a:spcPct val="0"/>
              </a:spcBef>
              <a:spcAft>
                <a:spcPct val="0"/>
              </a:spcAft>
              <a:buFont typeface="Arial" pitchFamily="34" charset="0"/>
              <a:buChar char="•"/>
            </a:pPr>
            <a:r>
              <a:rPr lang="en-US" sz="1200" i="1" dirty="0" smtClean="0">
                <a:solidFill>
                  <a:sysClr val="windowText" lastClr="000000"/>
                </a:solidFill>
                <a:latin typeface="Verdana" pitchFamily="34" charset="0"/>
                <a:sym typeface="Verdana" pitchFamily="34" charset="0"/>
              </a:rPr>
              <a:t>SB 75 (2016)</a:t>
            </a:r>
          </a:p>
          <a:p>
            <a:pPr marL="339725" lvl="1" indent="-114300" defTabSz="914066" fontAlgn="base">
              <a:lnSpc>
                <a:spcPct val="120000"/>
              </a:lnSpc>
              <a:spcBef>
                <a:spcPct val="0"/>
              </a:spcBef>
              <a:spcAft>
                <a:spcPct val="0"/>
              </a:spcAft>
              <a:buFont typeface="Arial" pitchFamily="34" charset="0"/>
              <a:buChar char="•"/>
            </a:pPr>
            <a:r>
              <a:rPr lang="en-US" sz="1200" i="1" dirty="0" smtClean="0">
                <a:solidFill>
                  <a:sysClr val="windowText" lastClr="000000"/>
                </a:solidFill>
                <a:latin typeface="Verdana" pitchFamily="34" charset="0"/>
                <a:sym typeface="Verdana" pitchFamily="34" charset="0"/>
              </a:rPr>
              <a:t>SB 61 (Proposed 2018)</a:t>
            </a:r>
            <a:endParaRPr lang="en-US" sz="1200" i="1" dirty="0">
              <a:solidFill>
                <a:sysClr val="windowText" lastClr="000000"/>
              </a:solidFill>
              <a:latin typeface="Verdana" pitchFamily="34" charset="0"/>
              <a:sym typeface="Verdana" pitchFamily="34" charset="0"/>
            </a:endParaRPr>
          </a:p>
          <a:p>
            <a:pPr marL="171399" indent="-171399" defTabSz="914066" fontAlgn="base">
              <a:lnSpc>
                <a:spcPct val="120000"/>
              </a:lnSpc>
              <a:spcBef>
                <a:spcPct val="0"/>
              </a:spcBef>
              <a:spcAft>
                <a:spcPct val="0"/>
              </a:spcAft>
              <a:buFont typeface="Arial" pitchFamily="34" charset="0"/>
              <a:buChar char="•"/>
            </a:pPr>
            <a:endParaRPr lang="en-US" sz="1200" i="1" dirty="0" smtClean="0">
              <a:solidFill>
                <a:sysClr val="windowText" lastClr="000000"/>
              </a:solidFill>
              <a:latin typeface="Verdana" pitchFamily="34" charset="0"/>
              <a:sym typeface="Verdana" pitchFamily="34" charset="0"/>
            </a:endParaRPr>
          </a:p>
          <a:p>
            <a:pPr defTabSz="914066" fontAlgn="base">
              <a:lnSpc>
                <a:spcPct val="120000"/>
              </a:lnSpc>
              <a:spcBef>
                <a:spcPct val="0"/>
              </a:spcBef>
              <a:spcAft>
                <a:spcPct val="0"/>
              </a:spcAft>
            </a:pPr>
            <a:r>
              <a:rPr lang="en-US" sz="1200" i="1" dirty="0" smtClean="0">
                <a:solidFill>
                  <a:sysClr val="windowText" lastClr="000000"/>
                </a:solidFill>
                <a:latin typeface="Verdana" pitchFamily="34" charset="0"/>
                <a:sym typeface="Verdana" pitchFamily="34" charset="0"/>
              </a:rPr>
              <a:t>Court </a:t>
            </a:r>
            <a:r>
              <a:rPr lang="en-US" sz="1200" i="1" dirty="0">
                <a:solidFill>
                  <a:sysClr val="windowText" lastClr="000000"/>
                </a:solidFill>
                <a:latin typeface="Verdana" pitchFamily="34" charset="0"/>
                <a:sym typeface="Verdana" pitchFamily="34" charset="0"/>
              </a:rPr>
              <a:t>appointed “Special Master” in the Utah Lake – Jordan River Adjudication to help resolve the backlog of outstanding objections</a:t>
            </a:r>
            <a:r>
              <a:rPr lang="en-US" sz="1200" i="1" dirty="0" smtClean="0">
                <a:solidFill>
                  <a:sysClr val="windowText" lastClr="000000"/>
                </a:solidFill>
                <a:latin typeface="Verdana" pitchFamily="34" charset="0"/>
                <a:sym typeface="Verdana" pitchFamily="34" charset="0"/>
              </a:rPr>
              <a:t>.</a:t>
            </a:r>
          </a:p>
          <a:p>
            <a:pPr marL="339725" lvl="1" indent="-114300" defTabSz="914066" fontAlgn="base">
              <a:lnSpc>
                <a:spcPct val="120000"/>
              </a:lnSpc>
              <a:spcBef>
                <a:spcPct val="0"/>
              </a:spcBef>
              <a:spcAft>
                <a:spcPct val="0"/>
              </a:spcAft>
              <a:buFont typeface="Arial" pitchFamily="34" charset="0"/>
              <a:buChar char="•"/>
            </a:pPr>
            <a:r>
              <a:rPr lang="en-US" sz="1100" i="1" dirty="0" smtClean="0">
                <a:solidFill>
                  <a:sysClr val="windowText" lastClr="000000"/>
                </a:solidFill>
                <a:latin typeface="Verdana" pitchFamily="34" charset="0"/>
                <a:sym typeface="Verdana" pitchFamily="34" charset="0"/>
              </a:rPr>
              <a:t>Initial backlog of </a:t>
            </a:r>
            <a:r>
              <a:rPr lang="en-US" sz="1100" b="1" i="1" dirty="0" smtClean="0">
                <a:solidFill>
                  <a:sysClr val="windowText" lastClr="000000"/>
                </a:solidFill>
                <a:latin typeface="Verdana" pitchFamily="34" charset="0"/>
                <a:sym typeface="Verdana" pitchFamily="34" charset="0"/>
              </a:rPr>
              <a:t>490 </a:t>
            </a:r>
            <a:r>
              <a:rPr lang="en-US" sz="1100" i="1" dirty="0" smtClean="0">
                <a:solidFill>
                  <a:sysClr val="windowText" lastClr="000000"/>
                </a:solidFill>
                <a:latin typeface="Verdana" pitchFamily="34" charset="0"/>
                <a:sym typeface="Verdana" pitchFamily="34" charset="0"/>
              </a:rPr>
              <a:t>objections</a:t>
            </a:r>
          </a:p>
          <a:p>
            <a:pPr marL="339725" lvl="1" indent="-114300" defTabSz="914066" fontAlgn="base">
              <a:lnSpc>
                <a:spcPct val="120000"/>
              </a:lnSpc>
              <a:spcBef>
                <a:spcPct val="0"/>
              </a:spcBef>
              <a:spcAft>
                <a:spcPct val="0"/>
              </a:spcAft>
              <a:buFont typeface="Arial" pitchFamily="34" charset="0"/>
              <a:buChar char="•"/>
            </a:pPr>
            <a:r>
              <a:rPr lang="en-US" sz="1100" i="1" dirty="0" smtClean="0">
                <a:solidFill>
                  <a:sysClr val="windowText" lastClr="000000"/>
                </a:solidFill>
                <a:latin typeface="Verdana" pitchFamily="34" charset="0"/>
                <a:sym typeface="Verdana" pitchFamily="34" charset="0"/>
              </a:rPr>
              <a:t>Resolved over </a:t>
            </a:r>
            <a:r>
              <a:rPr lang="en-US" sz="1100" b="1" i="1" dirty="0" smtClean="0">
                <a:solidFill>
                  <a:sysClr val="windowText" lastClr="000000"/>
                </a:solidFill>
                <a:latin typeface="Verdana" pitchFamily="34" charset="0"/>
                <a:sym typeface="Verdana" pitchFamily="34" charset="0"/>
              </a:rPr>
              <a:t>110 </a:t>
            </a:r>
            <a:r>
              <a:rPr lang="en-US" sz="1100" i="1" dirty="0" smtClean="0">
                <a:solidFill>
                  <a:sysClr val="windowText" lastClr="000000"/>
                </a:solidFill>
                <a:latin typeface="Verdana" pitchFamily="34" charset="0"/>
                <a:sym typeface="Verdana" pitchFamily="34" charset="0"/>
              </a:rPr>
              <a:t>within the last </a:t>
            </a:r>
            <a:r>
              <a:rPr lang="en-US" sz="1100" b="1" i="1" dirty="0" smtClean="0">
                <a:solidFill>
                  <a:sysClr val="windowText" lastClr="000000"/>
                </a:solidFill>
                <a:latin typeface="Verdana" pitchFamily="34" charset="0"/>
                <a:sym typeface="Verdana" pitchFamily="34" charset="0"/>
              </a:rPr>
              <a:t>24 months</a:t>
            </a:r>
            <a:endParaRPr lang="en-US" sz="1100" b="1" i="1" dirty="0">
              <a:solidFill>
                <a:sysClr val="windowText" lastClr="000000"/>
              </a:solidFill>
              <a:latin typeface="Verdana" pitchFamily="34" charset="0"/>
              <a:sym typeface="Verdana" pitchFamily="34" charset="0"/>
            </a:endParaRPr>
          </a:p>
          <a:p>
            <a:pPr marL="171399" indent="-171399" defTabSz="914066" fontAlgn="base">
              <a:lnSpc>
                <a:spcPct val="120000"/>
              </a:lnSpc>
              <a:spcBef>
                <a:spcPct val="0"/>
              </a:spcBef>
              <a:spcAft>
                <a:spcPct val="0"/>
              </a:spcAft>
              <a:buFont typeface="Arial" pitchFamily="34" charset="0"/>
              <a:buChar char="•"/>
            </a:pPr>
            <a:endParaRPr lang="en-US" sz="1200" i="1" dirty="0" smtClean="0">
              <a:solidFill>
                <a:sysClr val="windowText" lastClr="000000"/>
              </a:solidFill>
              <a:latin typeface="Verdana" pitchFamily="34" charset="0"/>
              <a:sym typeface="Verdana" pitchFamily="34" charset="0"/>
            </a:endParaRPr>
          </a:p>
          <a:p>
            <a:pPr defTabSz="914066" fontAlgn="base">
              <a:lnSpc>
                <a:spcPct val="120000"/>
              </a:lnSpc>
              <a:spcBef>
                <a:spcPct val="0"/>
              </a:spcBef>
              <a:spcAft>
                <a:spcPct val="0"/>
              </a:spcAft>
            </a:pPr>
            <a:r>
              <a:rPr lang="en-US" sz="1200" i="1" dirty="0" smtClean="0">
                <a:solidFill>
                  <a:sysClr val="windowText" lastClr="000000"/>
                </a:solidFill>
                <a:latin typeface="Verdana" pitchFamily="34" charset="0"/>
                <a:sym typeface="Verdana" pitchFamily="34" charset="0"/>
              </a:rPr>
              <a:t>Focus </a:t>
            </a:r>
            <a:r>
              <a:rPr lang="en-US" sz="1200" i="1" dirty="0">
                <a:solidFill>
                  <a:sysClr val="windowText" lastClr="000000"/>
                </a:solidFill>
                <a:latin typeface="Verdana" pitchFamily="34" charset="0"/>
                <a:sym typeface="Verdana" pitchFamily="34" charset="0"/>
              </a:rPr>
              <a:t>efforts in areas experiencing greatest development and increase the number of teams to expedite adjudication</a:t>
            </a:r>
            <a:r>
              <a:rPr lang="en-US" sz="1200" i="1" dirty="0" smtClean="0">
                <a:solidFill>
                  <a:sysClr val="windowText" lastClr="000000"/>
                </a:solidFill>
                <a:latin typeface="Verdana" pitchFamily="34" charset="0"/>
                <a:sym typeface="Verdana" pitchFamily="34" charset="0"/>
              </a:rPr>
              <a:t>. </a:t>
            </a:r>
            <a:r>
              <a:rPr lang="en-US" sz="1200" b="1" i="1" dirty="0" smtClean="0">
                <a:solidFill>
                  <a:sysClr val="windowText" lastClr="000000"/>
                </a:solidFill>
                <a:latin typeface="Verdana" pitchFamily="34" charset="0"/>
                <a:sym typeface="Verdana" pitchFamily="34" charset="0"/>
              </a:rPr>
              <a:t>Within the last 24 months we’ve…</a:t>
            </a:r>
          </a:p>
          <a:p>
            <a:pPr marL="339725" lvl="1" indent="-114300" defTabSz="914066" fontAlgn="base">
              <a:lnSpc>
                <a:spcPct val="120000"/>
              </a:lnSpc>
              <a:spcBef>
                <a:spcPct val="0"/>
              </a:spcBef>
              <a:spcAft>
                <a:spcPct val="0"/>
              </a:spcAft>
              <a:buFont typeface="Arial" pitchFamily="34" charset="0"/>
              <a:buChar char="•"/>
            </a:pPr>
            <a:r>
              <a:rPr lang="en-US" sz="1200" i="1" dirty="0" smtClean="0">
                <a:solidFill>
                  <a:sysClr val="windowText" lastClr="000000"/>
                </a:solidFill>
                <a:latin typeface="Verdana" pitchFamily="34" charset="0"/>
                <a:sym typeface="Verdana" pitchFamily="34" charset="0"/>
              </a:rPr>
              <a:t>Initiated </a:t>
            </a:r>
            <a:r>
              <a:rPr lang="en-US" sz="1200" b="1" i="1" dirty="0" smtClean="0">
                <a:solidFill>
                  <a:sysClr val="windowText" lastClr="000000"/>
                </a:solidFill>
                <a:latin typeface="Verdana" pitchFamily="34" charset="0"/>
                <a:sym typeface="Verdana" pitchFamily="34" charset="0"/>
              </a:rPr>
              <a:t>13 </a:t>
            </a:r>
            <a:r>
              <a:rPr lang="en-US" sz="1200" i="1" dirty="0" smtClean="0">
                <a:solidFill>
                  <a:sysClr val="windowText" lastClr="000000"/>
                </a:solidFill>
                <a:latin typeface="Verdana" pitchFamily="34" charset="0"/>
                <a:sym typeface="Verdana" pitchFamily="34" charset="0"/>
              </a:rPr>
              <a:t>adjudications </a:t>
            </a:r>
          </a:p>
          <a:p>
            <a:pPr marL="339725" lvl="1" indent="-114300" defTabSz="914066" fontAlgn="base">
              <a:lnSpc>
                <a:spcPct val="120000"/>
              </a:lnSpc>
              <a:spcBef>
                <a:spcPct val="0"/>
              </a:spcBef>
              <a:spcAft>
                <a:spcPct val="0"/>
              </a:spcAft>
              <a:buFont typeface="Arial" pitchFamily="34" charset="0"/>
              <a:buChar char="•"/>
            </a:pPr>
            <a:r>
              <a:rPr lang="en-US" sz="1200" i="1" dirty="0" smtClean="0">
                <a:solidFill>
                  <a:sysClr val="windowText" lastClr="000000"/>
                </a:solidFill>
                <a:latin typeface="Verdana" pitchFamily="34" charset="0"/>
                <a:sym typeface="Verdana" pitchFamily="34" charset="0"/>
              </a:rPr>
              <a:t>Mailed over </a:t>
            </a:r>
            <a:r>
              <a:rPr lang="en-US" sz="1200" b="1" i="1" dirty="0" smtClean="0">
                <a:solidFill>
                  <a:sysClr val="windowText" lastClr="000000"/>
                </a:solidFill>
                <a:latin typeface="Verdana" pitchFamily="34" charset="0"/>
                <a:sym typeface="Verdana" pitchFamily="34" charset="0"/>
              </a:rPr>
              <a:t>130,000 notices</a:t>
            </a:r>
          </a:p>
          <a:p>
            <a:pPr marL="339725" lvl="1" indent="-114300" defTabSz="914066" fontAlgn="base">
              <a:lnSpc>
                <a:spcPct val="120000"/>
              </a:lnSpc>
              <a:spcBef>
                <a:spcPct val="0"/>
              </a:spcBef>
              <a:spcAft>
                <a:spcPct val="0"/>
              </a:spcAft>
              <a:buFont typeface="Arial" pitchFamily="34" charset="0"/>
              <a:buChar char="•"/>
            </a:pPr>
            <a:r>
              <a:rPr lang="en-US" sz="1200" i="1" dirty="0" smtClean="0">
                <a:solidFill>
                  <a:sysClr val="windowText" lastClr="000000"/>
                </a:solidFill>
                <a:latin typeface="Verdana" pitchFamily="34" charset="0"/>
                <a:sym typeface="Verdana" pitchFamily="34" charset="0"/>
              </a:rPr>
              <a:t>Evaluated over </a:t>
            </a:r>
            <a:r>
              <a:rPr lang="en-US" sz="1200" b="1" i="1" dirty="0" smtClean="0">
                <a:solidFill>
                  <a:sysClr val="windowText" lastClr="000000"/>
                </a:solidFill>
                <a:latin typeface="Verdana" pitchFamily="34" charset="0"/>
                <a:sym typeface="Verdana" pitchFamily="34" charset="0"/>
              </a:rPr>
              <a:t>3,500 claims</a:t>
            </a:r>
            <a:endParaRPr lang="en-US" sz="1200" dirty="0" smtClean="0">
              <a:solidFill>
                <a:sysClr val="windowText" lastClr="000000"/>
              </a:solidFill>
              <a:latin typeface="Verdana" pitchFamily="34" charset="0"/>
              <a:sym typeface="Verdana" pitchFamily="34" charset="0"/>
            </a:endParaRPr>
          </a:p>
          <a:p>
            <a:pPr defTabSz="914066" fontAlgn="base">
              <a:lnSpc>
                <a:spcPct val="120000"/>
              </a:lnSpc>
              <a:spcBef>
                <a:spcPct val="0"/>
              </a:spcBef>
              <a:spcAft>
                <a:spcPct val="0"/>
              </a:spcAft>
            </a:pPr>
            <a:endParaRPr lang="en-US" sz="1200" dirty="0">
              <a:solidFill>
                <a:sysClr val="windowText" lastClr="000000"/>
              </a:solidFill>
              <a:latin typeface="Verdana" pitchFamily="34" charset="0"/>
              <a:sym typeface="Verdana" pitchFamily="34" charset="0"/>
            </a:endParaRPr>
          </a:p>
          <a:p>
            <a:pPr defTabSz="914066" fontAlgn="base">
              <a:lnSpc>
                <a:spcPct val="120000"/>
              </a:lnSpc>
              <a:spcBef>
                <a:spcPct val="0"/>
              </a:spcBef>
              <a:spcAft>
                <a:spcPct val="0"/>
              </a:spcAft>
            </a:pPr>
            <a:r>
              <a:rPr lang="en-US" sz="1200" i="1" dirty="0" smtClean="0">
                <a:solidFill>
                  <a:sysClr val="windowText" lastClr="000000"/>
                </a:solidFill>
                <a:latin typeface="Verdana" pitchFamily="34" charset="0"/>
                <a:sym typeface="Verdana" pitchFamily="34" charset="0"/>
              </a:rPr>
              <a:t>By Year End:</a:t>
            </a:r>
          </a:p>
          <a:p>
            <a:pPr marL="628650" lvl="1" indent="-171450" defTabSz="914066">
              <a:lnSpc>
                <a:spcPct val="120000"/>
              </a:lnSpc>
              <a:buFont typeface="Arial" panose="020B0604020202020204" pitchFamily="34" charset="0"/>
              <a:buChar char="•"/>
            </a:pPr>
            <a:r>
              <a:rPr lang="en-US" sz="1200" i="1" dirty="0" smtClean="0">
                <a:solidFill>
                  <a:sysClr val="windowText" lastClr="000000"/>
                </a:solidFill>
                <a:latin typeface="Verdana" pitchFamily="34" charset="0"/>
                <a:sym typeface="Verdana" pitchFamily="34" charset="0"/>
              </a:rPr>
              <a:t>All of SL Valley Noticed</a:t>
            </a:r>
          </a:p>
          <a:p>
            <a:pPr marL="628650" lvl="1" indent="-171450" defTabSz="914066">
              <a:lnSpc>
                <a:spcPct val="120000"/>
              </a:lnSpc>
              <a:buFont typeface="Arial" panose="020B0604020202020204" pitchFamily="34" charset="0"/>
              <a:buChar char="•"/>
            </a:pPr>
            <a:r>
              <a:rPr lang="en-US" sz="1200" i="1" dirty="0" smtClean="0">
                <a:solidFill>
                  <a:sysClr val="windowText" lastClr="000000"/>
                </a:solidFill>
                <a:latin typeface="Verdana" pitchFamily="34" charset="0"/>
                <a:sym typeface="Verdana" pitchFamily="34" charset="0"/>
              </a:rPr>
              <a:t>Notice to 207,000 parties</a:t>
            </a:r>
            <a:endParaRPr lang="en-US" sz="1200" i="1" dirty="0">
              <a:solidFill>
                <a:sysClr val="windowText" lastClr="000000"/>
              </a:solidFill>
              <a:latin typeface="Verdana" pitchFamily="34" charset="0"/>
              <a:sym typeface="Verdana" pitchFamily="34" charset="0"/>
            </a:endParaRPr>
          </a:p>
          <a:p>
            <a:pPr marL="171399" indent="-171399" defTabSz="914066" fontAlgn="base">
              <a:lnSpc>
                <a:spcPct val="120000"/>
              </a:lnSpc>
              <a:spcBef>
                <a:spcPct val="0"/>
              </a:spcBef>
              <a:spcAft>
                <a:spcPct val="0"/>
              </a:spcAft>
              <a:buFont typeface="Arial" pitchFamily="34" charset="0"/>
              <a:buChar char="•"/>
            </a:pPr>
            <a:endParaRPr lang="en-US" sz="1400" dirty="0">
              <a:solidFill>
                <a:sysClr val="windowText" lastClr="000000"/>
              </a:solidFill>
              <a:latin typeface="Verdana" pitchFamily="34" charset="0"/>
              <a:sym typeface="Verdana" pitchFamily="34" charset="0"/>
            </a:endParaRPr>
          </a:p>
        </p:txBody>
      </p:sp>
      <p:graphicFrame>
        <p:nvGraphicFramePr>
          <p:cNvPr id="39" name="Chart 38"/>
          <p:cNvGraphicFramePr>
            <a:graphicFrameLocks/>
          </p:cNvGraphicFramePr>
          <p:nvPr>
            <p:extLst>
              <p:ext uri="{D42A27DB-BD31-4B8C-83A1-F6EECF244321}">
                <p14:modId xmlns:p14="http://schemas.microsoft.com/office/powerpoint/2010/main" val="2934514680"/>
              </p:ext>
            </p:extLst>
          </p:nvPr>
        </p:nvGraphicFramePr>
        <p:xfrm>
          <a:off x="182928" y="4526268"/>
          <a:ext cx="4846268" cy="20116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2979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Adjudication Actions</a:t>
            </a:r>
            <a:endParaRPr lang="en-US" dirty="0"/>
          </a:p>
        </p:txBody>
      </p:sp>
      <p:sp>
        <p:nvSpPr>
          <p:cNvPr id="5" name="Content Placeholder 4"/>
          <p:cNvSpPr>
            <a:spLocks noGrp="1"/>
          </p:cNvSpPr>
          <p:nvPr>
            <p:ph idx="1"/>
          </p:nvPr>
        </p:nvSpPr>
        <p:spPr/>
        <p:txBody>
          <a:bodyPr/>
          <a:lstStyle/>
          <a:p>
            <a:r>
              <a:rPr lang="en-US" dirty="0" smtClean="0"/>
              <a:t>Dedicated phone to answer questions</a:t>
            </a:r>
          </a:p>
          <a:p>
            <a:r>
              <a:rPr lang="en-US" dirty="0" smtClean="0">
                <a:hlinkClick r:id="rId3"/>
              </a:rPr>
              <a:t>New online tracking application</a:t>
            </a:r>
            <a:endParaRPr lang="en-US" dirty="0" smtClean="0"/>
          </a:p>
          <a:p>
            <a:r>
              <a:rPr lang="en-US" dirty="0" smtClean="0"/>
              <a:t>Helpful Video released </a:t>
            </a:r>
          </a:p>
          <a:p>
            <a:r>
              <a:rPr lang="en-US" dirty="0" smtClean="0"/>
              <a:t>Meeting with Forest Service to negotiate quantification of reserved right claims </a:t>
            </a:r>
            <a:endParaRPr lang="en-US" dirty="0"/>
          </a:p>
        </p:txBody>
      </p:sp>
    </p:spTree>
    <p:extLst>
      <p:ext uri="{BB962C8B-B14F-4D97-AF65-F5344CB8AC3E}">
        <p14:creationId xmlns:p14="http://schemas.microsoft.com/office/powerpoint/2010/main" val="331772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of Water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Wasting water to be avoided</a:t>
            </a:r>
          </a:p>
          <a:p>
            <a:r>
              <a:rPr lang="en-US" dirty="0" smtClean="0"/>
              <a:t>A reasonable amount of water to accomplish the beneficial purpose</a:t>
            </a:r>
          </a:p>
          <a:p>
            <a:r>
              <a:rPr lang="en-US" dirty="0" smtClean="0"/>
              <a:t>Beneficial use shall be the basis, the measure, and the limit of all rights to the use of water in this state 73-1-3 UCA</a:t>
            </a:r>
            <a:endParaRPr lang="en-US" dirty="0"/>
          </a:p>
        </p:txBody>
      </p:sp>
      <p:pic>
        <p:nvPicPr>
          <p:cNvPr id="5" name="Content Placeholder 4" descr="Image result for leaky pipes"/>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886200" cy="3124200"/>
          </a:xfrm>
          <a:prstGeom prst="rect">
            <a:avLst/>
          </a:prstGeom>
          <a:noFill/>
          <a:ln>
            <a:noFill/>
          </a:ln>
        </p:spPr>
      </p:pic>
    </p:spTree>
    <p:extLst>
      <p:ext uri="{BB962C8B-B14F-4D97-AF65-F5344CB8AC3E}">
        <p14:creationId xmlns:p14="http://schemas.microsoft.com/office/powerpoint/2010/main" val="349535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Irrigation Duty Science</a:t>
            </a:r>
          </a:p>
        </p:txBody>
      </p:sp>
      <p:sp>
        <p:nvSpPr>
          <p:cNvPr id="3" name="Content Placeholder 2"/>
          <p:cNvSpPr>
            <a:spLocks noGrp="1"/>
          </p:cNvSpPr>
          <p:nvPr>
            <p:ph sz="half" idx="1"/>
          </p:nvPr>
        </p:nvSpPr>
        <p:spPr/>
        <p:txBody>
          <a:bodyPr/>
          <a:lstStyle/>
          <a:p>
            <a:r>
              <a:rPr lang="en-US" dirty="0" smtClean="0"/>
              <a:t>Irrigation duty in Utah means the maximum amount of water necessary to reasonably irrigate a beneficial crop</a:t>
            </a:r>
          </a:p>
          <a:p>
            <a:r>
              <a:rPr lang="en-US" dirty="0" smtClean="0"/>
              <a:t>Duty allows for flexibility in crop type selection</a:t>
            </a:r>
            <a:endParaRPr lang="en-US" dirty="0"/>
          </a:p>
        </p:txBody>
      </p:sp>
      <p:pic>
        <p:nvPicPr>
          <p:cNvPr id="5" name="Content Placeholder 4" descr="G:\_WRT Photo Contests (all years)\2011 WRT Photo Contest\Water at Work_23.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00200"/>
            <a:ext cx="4038600" cy="4495800"/>
          </a:xfrm>
          <a:prstGeom prst="rect">
            <a:avLst/>
          </a:prstGeom>
          <a:noFill/>
          <a:ln>
            <a:noFill/>
          </a:ln>
        </p:spPr>
      </p:pic>
    </p:spTree>
    <p:extLst>
      <p:ext uri="{BB962C8B-B14F-4D97-AF65-F5344CB8AC3E}">
        <p14:creationId xmlns:p14="http://schemas.microsoft.com/office/powerpoint/2010/main" val="396452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Regulating Use of Water</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Duty is not an entitlement of water to which an appropriator may divert regardless of need. </a:t>
            </a:r>
          </a:p>
          <a:p>
            <a:r>
              <a:rPr lang="en-US" dirty="0" smtClean="0"/>
              <a:t>It represents a maximum amount of water the State Engineer considers reasonable to accomplish a particular beneficial use</a:t>
            </a:r>
          </a:p>
          <a:p>
            <a:r>
              <a:rPr lang="en-US" dirty="0" smtClean="0"/>
              <a:t>Beneficial use is defined in terms of acres irrigated, the period of use, and the volume or flow rate which may be diverted for the beneficial use</a:t>
            </a:r>
            <a:endParaRPr lang="en-US" dirty="0"/>
          </a:p>
        </p:txBody>
      </p:sp>
      <p:pic>
        <p:nvPicPr>
          <p:cNvPr id="5" name="Content Placeholder 4" descr="G:\_WRT Photo Contests (all years)\2013 WRT Photo Contest\56.Good Weir.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752600"/>
            <a:ext cx="4038600" cy="3657599"/>
          </a:xfrm>
          <a:prstGeom prst="rect">
            <a:avLst/>
          </a:prstGeom>
          <a:noFill/>
          <a:ln>
            <a:noFill/>
          </a:ln>
        </p:spPr>
      </p:pic>
    </p:spTree>
    <p:extLst>
      <p:ext uri="{BB962C8B-B14F-4D97-AF65-F5344CB8AC3E}">
        <p14:creationId xmlns:p14="http://schemas.microsoft.com/office/powerpoint/2010/main" val="403379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Laws Regulating Use of Water</a:t>
            </a:r>
          </a:p>
        </p:txBody>
      </p:sp>
      <p:sp>
        <p:nvSpPr>
          <p:cNvPr id="3" name="Content Placeholder 2"/>
          <p:cNvSpPr>
            <a:spLocks noGrp="1"/>
          </p:cNvSpPr>
          <p:nvPr>
            <p:ph sz="half" idx="1"/>
          </p:nvPr>
        </p:nvSpPr>
        <p:spPr/>
        <p:txBody>
          <a:bodyPr>
            <a:normAutofit fontScale="77500" lnSpcReduction="20000"/>
          </a:bodyPr>
          <a:lstStyle/>
          <a:p>
            <a:pPr>
              <a:lnSpc>
                <a:spcPct val="90000"/>
              </a:lnSpc>
            </a:pPr>
            <a:r>
              <a:rPr lang="en-US" altLang="en-US" b="1" dirty="0"/>
              <a:t>Garner v Anderson 67 Utah 553, 248 P.496</a:t>
            </a:r>
            <a:r>
              <a:rPr lang="en-US" altLang="en-US" b="1" dirty="0">
                <a:solidFill>
                  <a:schemeClr val="bg1"/>
                </a:solidFill>
              </a:rPr>
              <a:t> </a:t>
            </a:r>
            <a:r>
              <a:rPr lang="en-US" altLang="en-US" sz="2600" b="1" dirty="0"/>
              <a:t>(1926)</a:t>
            </a:r>
          </a:p>
          <a:p>
            <a:pPr>
              <a:lnSpc>
                <a:spcPct val="90000"/>
              </a:lnSpc>
            </a:pPr>
            <a:r>
              <a:rPr lang="en-US" altLang="en-US" dirty="0">
                <a:solidFill>
                  <a:schemeClr val="tx1">
                    <a:lumMod val="50000"/>
                    <a:lumOff val="50000"/>
                  </a:schemeClr>
                </a:solidFill>
              </a:rPr>
              <a:t>“The appropriator of water does not acquire title to the corpus of the water but acquires only the right to use the quantity reasonably necessary to mature the crops and for other beneficial purposes. Regardless of the amount of water originally appropriated or historically used, the amount reasonably necessary is the limitation of the quantity </a:t>
            </a:r>
            <a:r>
              <a:rPr lang="en-US" altLang="en-US" dirty="0"/>
              <a:t>appropriated.” </a:t>
            </a:r>
          </a:p>
          <a:p>
            <a:endParaRPr lang="en-US" dirty="0"/>
          </a:p>
        </p:txBody>
      </p:sp>
      <p:sp>
        <p:nvSpPr>
          <p:cNvPr id="4" name="Content Placeholder 3"/>
          <p:cNvSpPr>
            <a:spLocks noGrp="1"/>
          </p:cNvSpPr>
          <p:nvPr>
            <p:ph sz="half" idx="2"/>
          </p:nvPr>
        </p:nvSpPr>
        <p:spPr/>
        <p:txBody>
          <a:bodyPr>
            <a:normAutofit fontScale="77500" lnSpcReduction="20000"/>
          </a:bodyPr>
          <a:lstStyle/>
          <a:p>
            <a:pPr>
              <a:lnSpc>
                <a:spcPct val="90000"/>
              </a:lnSpc>
            </a:pPr>
            <a:r>
              <a:rPr lang="en-US" altLang="en-US" b="1" dirty="0"/>
              <a:t>Mt. Olivet Cemetery </a:t>
            </a:r>
            <a:r>
              <a:rPr lang="en-US" altLang="en-US" b="1" dirty="0" err="1"/>
              <a:t>Ass’n</a:t>
            </a:r>
            <a:r>
              <a:rPr lang="en-US" altLang="en-US" b="1" dirty="0"/>
              <a:t> v Salt Lake City 65 Utah 193, P. 1876 </a:t>
            </a:r>
            <a:r>
              <a:rPr lang="en-US" altLang="en-US" sz="2600" b="1" dirty="0"/>
              <a:t>(1925</a:t>
            </a:r>
            <a:r>
              <a:rPr lang="en-US" altLang="en-US" sz="2600" b="1" dirty="0" smtClean="0"/>
              <a:t>)</a:t>
            </a:r>
          </a:p>
          <a:p>
            <a:pPr>
              <a:lnSpc>
                <a:spcPct val="90000"/>
              </a:lnSpc>
            </a:pPr>
            <a:endParaRPr lang="en-US" altLang="en-US" b="1" dirty="0"/>
          </a:p>
          <a:p>
            <a:pPr>
              <a:lnSpc>
                <a:spcPct val="90000"/>
              </a:lnSpc>
            </a:pPr>
            <a:r>
              <a:rPr lang="en-US" altLang="en-US" dirty="0">
                <a:solidFill>
                  <a:schemeClr val="tx1">
                    <a:lumMod val="50000"/>
                    <a:lumOff val="50000"/>
                  </a:schemeClr>
                </a:solidFill>
              </a:rPr>
              <a:t>“The extent of the right of an appropriator is limited to his reasonable necessities. The diversion and use of water creates a legal right only to the quantity necessary for the use.”</a:t>
            </a:r>
            <a:r>
              <a:rPr lang="en-US" altLang="en-US" b="1" dirty="0">
                <a:solidFill>
                  <a:schemeClr val="tx1">
                    <a:lumMod val="50000"/>
                    <a:lumOff val="50000"/>
                  </a:schemeClr>
                </a:solidFill>
              </a:rPr>
              <a:t> </a:t>
            </a:r>
          </a:p>
          <a:p>
            <a:endParaRPr lang="en-US" dirty="0"/>
          </a:p>
        </p:txBody>
      </p:sp>
    </p:spTree>
    <p:extLst>
      <p:ext uri="{BB962C8B-B14F-4D97-AF65-F5344CB8AC3E}">
        <p14:creationId xmlns:p14="http://schemas.microsoft.com/office/powerpoint/2010/main" val="3383759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8"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tx2"/>
                </a:solidFill>
              </a:rPr>
              <a:t>Diversion vs Depletion</a:t>
            </a:r>
            <a:endParaRPr lang="en-US" dirty="0">
              <a:solidFill>
                <a:schemeClr val="tx2"/>
              </a:solidFill>
            </a:endParaRPr>
          </a:p>
        </p:txBody>
      </p:sp>
      <p:sp>
        <p:nvSpPr>
          <p:cNvPr id="3" name="Content Placeholder 2"/>
          <p:cNvSpPr>
            <a:spLocks noGrp="1"/>
          </p:cNvSpPr>
          <p:nvPr>
            <p:ph idx="1"/>
          </p:nvPr>
        </p:nvSpPr>
        <p:spPr>
          <a:xfrm>
            <a:off x="762000" y="1600200"/>
            <a:ext cx="7543800" cy="5105400"/>
          </a:xfrm>
        </p:spPr>
        <p:txBody>
          <a:bodyPr>
            <a:normAutofit fontScale="25000" lnSpcReduction="20000"/>
          </a:bodyPr>
          <a:lstStyle/>
          <a:p>
            <a:r>
              <a:rPr lang="en-US" sz="11200" dirty="0" smtClean="0">
                <a:solidFill>
                  <a:schemeClr val="tx2"/>
                </a:solidFill>
              </a:rPr>
              <a:t>Diversion is the water removed from the source to be used.</a:t>
            </a:r>
          </a:p>
          <a:p>
            <a:pPr lvl="1"/>
            <a:r>
              <a:rPr lang="en-US" sz="8000" dirty="0" smtClean="0">
                <a:solidFill>
                  <a:schemeClr val="accent1"/>
                </a:solidFill>
              </a:rPr>
              <a:t> Diverting 4.0 AF of water to irrigate 1.0 acre of land</a:t>
            </a:r>
          </a:p>
          <a:p>
            <a:pPr lvl="1"/>
            <a:endParaRPr lang="en-US" sz="10400" dirty="0" smtClean="0">
              <a:solidFill>
                <a:schemeClr val="tx2"/>
              </a:solidFill>
            </a:endParaRPr>
          </a:p>
          <a:p>
            <a:r>
              <a:rPr lang="en-US" sz="11200" dirty="0" smtClean="0">
                <a:solidFill>
                  <a:schemeClr val="tx2"/>
                </a:solidFill>
              </a:rPr>
              <a:t>Depletion is the amount of water that is consumed after application</a:t>
            </a:r>
            <a:r>
              <a:rPr lang="en-US" sz="10400" dirty="0" smtClean="0">
                <a:solidFill>
                  <a:schemeClr val="tx2"/>
                </a:solidFill>
              </a:rPr>
              <a:t>.</a:t>
            </a:r>
          </a:p>
          <a:p>
            <a:pPr lvl="1"/>
            <a:r>
              <a:rPr lang="en-US" sz="8000" dirty="0" smtClean="0">
                <a:solidFill>
                  <a:schemeClr val="accent1"/>
                </a:solidFill>
              </a:rPr>
              <a:t> </a:t>
            </a:r>
            <a:r>
              <a:rPr lang="en-US" sz="8000" dirty="0">
                <a:solidFill>
                  <a:schemeClr val="accent1"/>
                </a:solidFill>
              </a:rPr>
              <a:t>After </a:t>
            </a:r>
            <a:r>
              <a:rPr lang="en-US" sz="8000" dirty="0" smtClean="0">
                <a:solidFill>
                  <a:schemeClr val="accent1"/>
                </a:solidFill>
              </a:rPr>
              <a:t>diverting </a:t>
            </a:r>
            <a:r>
              <a:rPr lang="en-US" sz="8000" dirty="0">
                <a:solidFill>
                  <a:schemeClr val="accent1"/>
                </a:solidFill>
              </a:rPr>
              <a:t>4.0 AF of water to </a:t>
            </a:r>
            <a:r>
              <a:rPr lang="en-US" sz="8000" dirty="0" smtClean="0">
                <a:solidFill>
                  <a:schemeClr val="accent1"/>
                </a:solidFill>
              </a:rPr>
              <a:t>irrigate 1.0 acre </a:t>
            </a:r>
            <a:r>
              <a:rPr lang="en-US" sz="8000" dirty="0">
                <a:solidFill>
                  <a:schemeClr val="accent1"/>
                </a:solidFill>
              </a:rPr>
              <a:t>only 2.0 AF of water returns to the natural water system</a:t>
            </a:r>
            <a:r>
              <a:rPr lang="en-US" sz="8000" dirty="0" smtClean="0">
                <a:solidFill>
                  <a:schemeClr val="accent1"/>
                </a:solidFill>
              </a:rPr>
              <a:t>.</a:t>
            </a:r>
          </a:p>
          <a:p>
            <a:pPr lvl="1"/>
            <a:endParaRPr lang="en-US" sz="10400" dirty="0">
              <a:solidFill>
                <a:schemeClr val="tx2"/>
              </a:solidFill>
            </a:endParaRPr>
          </a:p>
          <a:p>
            <a:r>
              <a:rPr lang="en-US" sz="11200" dirty="0" smtClean="0">
                <a:solidFill>
                  <a:schemeClr val="tx2"/>
                </a:solidFill>
              </a:rPr>
              <a:t>When evaluating Change Applications the State Engineer looks at the historical values for both diversion and depletion.</a:t>
            </a:r>
          </a:p>
          <a:p>
            <a:pPr lvl="1"/>
            <a:r>
              <a:rPr lang="en-US" sz="8000" dirty="0" smtClean="0">
                <a:solidFill>
                  <a:schemeClr val="accent1"/>
                </a:solidFill>
              </a:rPr>
              <a:t>Neither value can be enlarged.</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65450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Duty in Change Applications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 water right change application is an application to the State Engineer to retire an existing use in exchange for a new  use of water</a:t>
            </a:r>
          </a:p>
          <a:p>
            <a:r>
              <a:rPr lang="en-US" dirty="0" smtClean="0"/>
              <a:t>The fundamental test to be applied to all change applications is whether implementing the proposed change will interfere with or impair an existing right</a:t>
            </a:r>
            <a:endParaRPr lang="en-US" dirty="0"/>
          </a:p>
        </p:txBody>
      </p:sp>
      <p:pic>
        <p:nvPicPr>
          <p:cNvPr id="5" name="Picture 3" descr="j040653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6780" y="2563209"/>
            <a:ext cx="3901440" cy="259994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1"/>
                </a:solidFill>
              </a:rPr>
              <a:t>Example to Consider</a:t>
            </a:r>
          </a:p>
        </p:txBody>
      </p:sp>
      <p:sp>
        <p:nvSpPr>
          <p:cNvPr id="29699" name="Rectangle 3"/>
          <p:cNvSpPr>
            <a:spLocks noGrp="1" noChangeArrowheads="1"/>
          </p:cNvSpPr>
          <p:nvPr>
            <p:ph idx="1"/>
          </p:nvPr>
        </p:nvSpPr>
        <p:spPr/>
        <p:txBody>
          <a:bodyPr/>
          <a:lstStyle/>
          <a:p>
            <a:pPr eaLnBrk="1" hangingPunct="1">
              <a:defRPr/>
            </a:pPr>
            <a:r>
              <a:rPr lang="en-US" sz="2800" dirty="0" smtClean="0"/>
              <a:t>Water Right for the irrigation of 60 acres.</a:t>
            </a:r>
          </a:p>
          <a:p>
            <a:pPr lvl="1" eaLnBrk="1" hangingPunct="1">
              <a:defRPr/>
            </a:pPr>
            <a:r>
              <a:rPr lang="en-US" dirty="0" smtClean="0"/>
              <a:t>Flow rate: 1cfs from a spring to be changed to a well for the same use.</a:t>
            </a:r>
          </a:p>
          <a:p>
            <a:pPr lvl="2" eaLnBrk="1" hangingPunct="1">
              <a:defRPr/>
            </a:pPr>
            <a:r>
              <a:rPr lang="en-US" dirty="0" smtClean="0"/>
              <a:t>A: Spring source supplies whole amount of water</a:t>
            </a:r>
          </a:p>
          <a:p>
            <a:pPr lvl="3" eaLnBrk="1" hangingPunct="1">
              <a:defRPr/>
            </a:pPr>
            <a:r>
              <a:rPr lang="en-US" sz="2400" dirty="0" smtClean="0"/>
              <a:t>Duty limits diversion right to 240 acre-feet (4ac-ft/acre)</a:t>
            </a:r>
          </a:p>
          <a:p>
            <a:pPr lvl="3" eaLnBrk="1" hangingPunct="1">
              <a:defRPr/>
            </a:pPr>
            <a:r>
              <a:rPr lang="en-US" sz="2400" dirty="0" smtClean="0"/>
              <a:t>Depletion limits right to 120 acre-feet (2ac-ft/acre)</a:t>
            </a:r>
          </a:p>
          <a:p>
            <a:pPr lvl="3" eaLnBrk="1" hangingPunct="1">
              <a:defRPr/>
            </a:pPr>
            <a:r>
              <a:rPr lang="en-US" sz="2400" dirty="0" smtClean="0"/>
              <a:t>Other criteria reviewed. If it meets requirements, it is approved</a:t>
            </a:r>
          </a:p>
        </p:txBody>
      </p:sp>
    </p:spTree>
    <p:extLst>
      <p:ext uri="{BB962C8B-B14F-4D97-AF65-F5344CB8AC3E}">
        <p14:creationId xmlns:p14="http://schemas.microsoft.com/office/powerpoint/2010/main" val="2298399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81000"/>
            <a:ext cx="8229600" cy="1143000"/>
          </a:xfrm>
        </p:spPr>
        <p:txBody>
          <a:bodyPr/>
          <a:lstStyle/>
          <a:p>
            <a:pPr eaLnBrk="1" fontAlgn="auto" hangingPunct="1">
              <a:spcAft>
                <a:spcPts val="0"/>
              </a:spcAft>
              <a:defRPr/>
            </a:pPr>
            <a:r>
              <a:rPr lang="en-US" sz="4000" dirty="0" smtClean="0">
                <a:solidFill>
                  <a:schemeClr val="tx1"/>
                </a:solidFill>
              </a:rPr>
              <a:t>Example to Consider</a:t>
            </a:r>
          </a:p>
        </p:txBody>
      </p:sp>
      <p:sp>
        <p:nvSpPr>
          <p:cNvPr id="17411" name="Rectangle 3"/>
          <p:cNvSpPr>
            <a:spLocks noGrp="1" noChangeArrowheads="1"/>
          </p:cNvSpPr>
          <p:nvPr>
            <p:ph idx="1"/>
          </p:nvPr>
        </p:nvSpPr>
        <p:spPr/>
        <p:txBody>
          <a:bodyPr rtlCol="0">
            <a:normAutofit fontScale="85000" lnSpcReduction="10000"/>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en-US" dirty="0" smtClean="0"/>
              <a:t>Same issue:  Water Right for the irrigation of 60 acres.</a:t>
            </a:r>
          </a:p>
          <a:p>
            <a:pPr marL="548640" lvl="1" indent="-182880" eaLnBrk="1" fontAlgn="auto" hangingPunct="1">
              <a:spcAft>
                <a:spcPts val="0"/>
              </a:spcAft>
              <a:buClr>
                <a:schemeClr val="accent1">
                  <a:lumMod val="60000"/>
                  <a:lumOff val="40000"/>
                </a:schemeClr>
              </a:buClr>
              <a:buFont typeface="Arial" pitchFamily="34" charset="0"/>
              <a:buChar char="•"/>
              <a:defRPr/>
            </a:pPr>
            <a:r>
              <a:rPr lang="en-US" sz="2400" dirty="0" smtClean="0"/>
              <a:t>Flow rate: 1cfs from a spring to be changed to a well for the same use.</a:t>
            </a:r>
          </a:p>
          <a:p>
            <a:pPr lvl="2" eaLnBrk="1" fontAlgn="auto" hangingPunct="1">
              <a:spcAft>
                <a:spcPts val="0"/>
              </a:spcAft>
              <a:buFont typeface="Arial" pitchFamily="34" charset="0"/>
              <a:buChar char="•"/>
              <a:defRPr/>
            </a:pPr>
            <a:r>
              <a:rPr lang="en-US" dirty="0" smtClean="0"/>
              <a:t>B: In this instance, the spring only flows 1 </a:t>
            </a:r>
            <a:r>
              <a:rPr lang="en-US" dirty="0" err="1" smtClean="0"/>
              <a:t>cfs</a:t>
            </a:r>
            <a:r>
              <a:rPr lang="en-US" dirty="0" smtClean="0"/>
              <a:t> early in the season and always dries up in August.</a:t>
            </a:r>
          </a:p>
          <a:p>
            <a:pPr marL="1188720" lvl="3" eaLnBrk="1" fontAlgn="auto" hangingPunct="1">
              <a:spcAft>
                <a:spcPts val="0"/>
              </a:spcAft>
              <a:buClr>
                <a:schemeClr val="accent3"/>
              </a:buClr>
              <a:buFont typeface="Arial" pitchFamily="34" charset="0"/>
              <a:buChar char="•"/>
              <a:defRPr/>
            </a:pPr>
            <a:r>
              <a:rPr lang="en-US" sz="2400" dirty="0" smtClean="0"/>
              <a:t>Duty would have to determine the amount of flow available. Estimated in this example at 50% supply. Therefore the duty would be 120 acre-feet (4 ac-</a:t>
            </a:r>
            <a:r>
              <a:rPr lang="en-US" sz="2400" dirty="0" err="1" smtClean="0"/>
              <a:t>ft</a:t>
            </a:r>
            <a:r>
              <a:rPr lang="en-US" sz="2400" dirty="0" smtClean="0"/>
              <a:t>/acre X 50%). Depletion would be 60 ac-</a:t>
            </a:r>
            <a:r>
              <a:rPr lang="en-US" sz="2400" dirty="0" err="1" smtClean="0"/>
              <a:t>ft</a:t>
            </a:r>
            <a:r>
              <a:rPr lang="en-US" sz="2400" dirty="0" smtClean="0"/>
              <a:t> (2ac-ft/ac X50%).</a:t>
            </a:r>
          </a:p>
          <a:p>
            <a:pPr marL="1188720" lvl="3" eaLnBrk="1" fontAlgn="auto" hangingPunct="1">
              <a:spcAft>
                <a:spcPts val="0"/>
              </a:spcAft>
              <a:buClr>
                <a:schemeClr val="accent3"/>
              </a:buClr>
              <a:buFont typeface="Arial" pitchFamily="34" charset="0"/>
              <a:buChar char="•"/>
              <a:defRPr/>
            </a:pPr>
            <a:r>
              <a:rPr lang="en-US" sz="2400" dirty="0" smtClean="0"/>
              <a:t>Other criteria must be met but restrictions are imposed because of limited source supply and impairment to the rights of others. There is restricted beneficial use because of the source.</a:t>
            </a:r>
          </a:p>
          <a:p>
            <a:pPr marL="548640" lvl="1" indent="-182880" eaLnBrk="1" fontAlgn="auto" hangingPunct="1">
              <a:spcAft>
                <a:spcPts val="0"/>
              </a:spcAft>
              <a:buClr>
                <a:schemeClr val="accent1">
                  <a:lumMod val="60000"/>
                  <a:lumOff val="40000"/>
                </a:schemeClr>
              </a:buClr>
              <a:buFont typeface="Arial" pitchFamily="34" charset="0"/>
              <a:buChar char="•"/>
              <a:defRPr/>
            </a:pPr>
            <a:endParaRPr lang="en-US" dirty="0" smtClean="0"/>
          </a:p>
        </p:txBody>
      </p:sp>
    </p:spTree>
    <p:extLst>
      <p:ext uri="{BB962C8B-B14F-4D97-AF65-F5344CB8AC3E}">
        <p14:creationId xmlns:p14="http://schemas.microsoft.com/office/powerpoint/2010/main" val="445286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4275" cy="6854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337" y="381000"/>
            <a:ext cx="8229600" cy="1143000"/>
          </a:xfrm>
        </p:spPr>
        <p:txBody>
          <a:bodyPr/>
          <a:lstStyle/>
          <a:p>
            <a:r>
              <a:rPr lang="en-US" dirty="0" smtClean="0">
                <a:solidFill>
                  <a:schemeClr val="accent2">
                    <a:lumMod val="50000"/>
                  </a:schemeClr>
                </a:solidFill>
              </a:rPr>
              <a:t>Legislative Bills 2018</a:t>
            </a:r>
            <a:endParaRPr lang="en-US" dirty="0">
              <a:solidFill>
                <a:schemeClr val="accent2">
                  <a:lumMod val="50000"/>
                </a:schemeClr>
              </a:solidFill>
            </a:endParaRPr>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09800"/>
            <a:ext cx="7543800" cy="42433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24001"/>
            <a:ext cx="6629400" cy="3352800"/>
          </a:xfrm>
          <a:solidFill>
            <a:schemeClr val="accent3">
              <a:lumMod val="20000"/>
              <a:lumOff val="80000"/>
            </a:schemeClr>
          </a:solidFill>
          <a:ln w="31750">
            <a:solidFill>
              <a:schemeClr val="tx1"/>
            </a:solidFill>
          </a:ln>
        </p:spPr>
        <p:txBody>
          <a:bodyPr>
            <a:normAutofit/>
          </a:bodyPr>
          <a:lstStyle/>
          <a:p>
            <a:endParaRPr lang="en-US" sz="2400" dirty="0" smtClean="0"/>
          </a:p>
          <a:p>
            <a:r>
              <a:rPr lang="en-US" sz="2400" dirty="0" smtClean="0">
                <a:solidFill>
                  <a:schemeClr val="bg1">
                    <a:lumMod val="50000"/>
                  </a:schemeClr>
                </a:solidFill>
              </a:rPr>
              <a:t>(SB 45) Diligence Claim  (Dayton) – Passed -</a:t>
            </a:r>
          </a:p>
          <a:p>
            <a:pPr marL="0" indent="0">
              <a:buNone/>
            </a:pPr>
            <a:r>
              <a:rPr lang="en-US" sz="2400" dirty="0">
                <a:solidFill>
                  <a:schemeClr val="bg1">
                    <a:lumMod val="50000"/>
                  </a:schemeClr>
                </a:solidFill>
              </a:rPr>
              <a:t>	</a:t>
            </a:r>
            <a:r>
              <a:rPr lang="en-US" sz="2400" dirty="0" smtClean="0">
                <a:solidFill>
                  <a:schemeClr val="bg1">
                    <a:lumMod val="50000"/>
                  </a:schemeClr>
                </a:solidFill>
              </a:rPr>
              <a:t>Require report on the beneficial uses</a:t>
            </a:r>
          </a:p>
          <a:p>
            <a:r>
              <a:rPr lang="en-US" sz="2400" dirty="0" smtClean="0">
                <a:solidFill>
                  <a:schemeClr val="bg1">
                    <a:lumMod val="50000"/>
                  </a:schemeClr>
                </a:solidFill>
              </a:rPr>
              <a:t>(SB 61) Adjudication Revision (Dayton) – 	Passed - Addressing addendums</a:t>
            </a:r>
          </a:p>
          <a:p>
            <a:r>
              <a:rPr lang="en-US" sz="2400" dirty="0" smtClean="0">
                <a:solidFill>
                  <a:schemeClr val="bg1">
                    <a:lumMod val="50000"/>
                  </a:schemeClr>
                </a:solidFill>
              </a:rPr>
              <a:t>(SB 98) Ute Settlement Compact  (Van 	</a:t>
            </a:r>
            <a:r>
              <a:rPr lang="en-US" sz="2400" dirty="0" err="1" smtClean="0">
                <a:solidFill>
                  <a:schemeClr val="bg1">
                    <a:lumMod val="50000"/>
                  </a:schemeClr>
                </a:solidFill>
              </a:rPr>
              <a:t>Tassell</a:t>
            </a:r>
            <a:r>
              <a:rPr lang="en-US" sz="2400" dirty="0" smtClean="0">
                <a:solidFill>
                  <a:schemeClr val="bg1">
                    <a:lumMod val="50000"/>
                  </a:schemeClr>
                </a:solidFill>
              </a:rPr>
              <a:t>) – Passed - 73-21 1980-1990</a:t>
            </a:r>
          </a:p>
          <a:p>
            <a:endParaRPr lang="en-US" dirty="0" smtClean="0"/>
          </a:p>
          <a:p>
            <a:endParaRPr lang="en-US" dirty="0"/>
          </a:p>
        </p:txBody>
      </p:sp>
    </p:spTree>
    <p:extLst>
      <p:ext uri="{BB962C8B-B14F-4D97-AF65-F5344CB8AC3E}">
        <p14:creationId xmlns:p14="http://schemas.microsoft.com/office/powerpoint/2010/main" val="3015119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Example to Consider</a:t>
            </a:r>
            <a:endParaRPr lang="en-US" dirty="0"/>
          </a:p>
        </p:txBody>
      </p:sp>
      <p:sp>
        <p:nvSpPr>
          <p:cNvPr id="3" name="Content Placeholder 2"/>
          <p:cNvSpPr>
            <a:spLocks noGrp="1"/>
          </p:cNvSpPr>
          <p:nvPr>
            <p:ph idx="1"/>
          </p:nvPr>
        </p:nvSpPr>
        <p:spPr/>
        <p:txBody>
          <a:bodyPr/>
          <a:lstStyle/>
          <a:p>
            <a:r>
              <a:rPr lang="en-US" altLang="en-US" sz="2400" dirty="0"/>
              <a:t>Same issue:  Water Right for the irrigation of 60 acres.</a:t>
            </a:r>
          </a:p>
          <a:p>
            <a:pPr marL="342900" lvl="1" indent="-342900">
              <a:buClr>
                <a:schemeClr val="hlink"/>
              </a:buClr>
            </a:pPr>
            <a:r>
              <a:rPr lang="en-US" altLang="en-US" sz="2000" dirty="0"/>
              <a:t>Flow rate: 1cfs from a spring to be changed to a well for the same use.</a:t>
            </a:r>
          </a:p>
          <a:p>
            <a:pPr lvl="2" eaLnBrk="1" hangingPunct="1">
              <a:lnSpc>
                <a:spcPct val="80000"/>
              </a:lnSpc>
              <a:buFont typeface="Arial" charset="0"/>
              <a:buChar char="•"/>
            </a:pPr>
            <a:r>
              <a:rPr lang="en-US" altLang="en-US" sz="1800" dirty="0"/>
              <a:t>C: In this instance, spring flows the whole use period at the full rate but it hasn’t been used for 20 years. Other right holders downstream are using the water with their junior rights</a:t>
            </a:r>
            <a:r>
              <a:rPr lang="en-US" altLang="en-US" sz="1800" dirty="0" smtClean="0"/>
              <a:t>.</a:t>
            </a:r>
          </a:p>
          <a:p>
            <a:pPr lvl="2" eaLnBrk="1" hangingPunct="1">
              <a:lnSpc>
                <a:spcPct val="80000"/>
              </a:lnSpc>
              <a:buFont typeface="Arial" charset="0"/>
              <a:buChar char="•"/>
            </a:pPr>
            <a:endParaRPr lang="en-US" altLang="en-US" sz="1800" dirty="0" smtClean="0"/>
          </a:p>
          <a:p>
            <a:pPr lvl="2" eaLnBrk="1" hangingPunct="1">
              <a:lnSpc>
                <a:spcPct val="80000"/>
              </a:lnSpc>
              <a:buFont typeface="Arial" charset="0"/>
              <a:buChar char="•"/>
            </a:pPr>
            <a:r>
              <a:rPr lang="en-US" altLang="en-US" sz="1800" dirty="0" smtClean="0"/>
              <a:t>If the change is approved water users may be impaired by the resumed use. Utah </a:t>
            </a:r>
            <a:r>
              <a:rPr lang="en-US" altLang="en-US" sz="1800" dirty="0"/>
              <a:t>Code Sections 73-3-3 and 73-3-8 clarify State Engineer authority </a:t>
            </a:r>
            <a:r>
              <a:rPr lang="en-US" altLang="en-US" sz="1800" dirty="0" smtClean="0"/>
              <a:t> to reject an application by </a:t>
            </a:r>
            <a:r>
              <a:rPr lang="en-US" altLang="en-US" sz="1800" dirty="0"/>
              <a:t>requiring a review of Quantity Impairment through the change application process and a Rebuttable Presumption of Quantity Impairment if the water right has not been used for seven years or </a:t>
            </a:r>
            <a:r>
              <a:rPr lang="en-US" altLang="en-US" sz="1800" dirty="0" smtClean="0"/>
              <a:t>more.</a:t>
            </a:r>
          </a:p>
          <a:p>
            <a:pPr lvl="2" eaLnBrk="1" hangingPunct="1">
              <a:lnSpc>
                <a:spcPct val="80000"/>
              </a:lnSpc>
              <a:buFont typeface="Arial" charset="0"/>
              <a:buChar char="•"/>
            </a:pPr>
            <a:endParaRPr lang="en-US" altLang="en-US" sz="1800" dirty="0"/>
          </a:p>
          <a:p>
            <a:pPr lvl="2" eaLnBrk="1" hangingPunct="1">
              <a:lnSpc>
                <a:spcPct val="80000"/>
              </a:lnSpc>
              <a:buFont typeface="Arial" charset="0"/>
              <a:buChar char="•"/>
            </a:pPr>
            <a:r>
              <a:rPr lang="en-US" altLang="en-US" sz="1800" dirty="0" smtClean="0"/>
              <a:t>There are statutory requirements to go through for the applicant, any protestants, and the State Engineer to address nonuse issues in a change application process. </a:t>
            </a:r>
            <a:endParaRPr lang="en-US" altLang="en-US" sz="1800" dirty="0"/>
          </a:p>
          <a:p>
            <a:pPr lvl="2" eaLnBrk="1" hangingPunct="1">
              <a:lnSpc>
                <a:spcPct val="80000"/>
              </a:lnSpc>
              <a:buFont typeface="Arial" charset="0"/>
              <a:buChar char="•"/>
            </a:pPr>
            <a:endParaRPr lang="en-US" altLang="en-US" sz="2200" dirty="0"/>
          </a:p>
        </p:txBody>
      </p:sp>
    </p:spTree>
    <p:extLst>
      <p:ext uri="{BB962C8B-B14F-4D97-AF65-F5344CB8AC3E}">
        <p14:creationId xmlns:p14="http://schemas.microsoft.com/office/powerpoint/2010/main" val="407556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duty</a:t>
            </a:r>
            <a:endParaRPr lang="en-US" dirty="0"/>
          </a:p>
        </p:txBody>
      </p:sp>
      <p:sp>
        <p:nvSpPr>
          <p:cNvPr id="3" name="Content Placeholder 2"/>
          <p:cNvSpPr>
            <a:spLocks noGrp="1"/>
          </p:cNvSpPr>
          <p:nvPr>
            <p:ph idx="1"/>
          </p:nvPr>
        </p:nvSpPr>
        <p:spPr/>
        <p:txBody>
          <a:bodyPr/>
          <a:lstStyle/>
          <a:p>
            <a:r>
              <a:rPr lang="en-US" sz="1800" dirty="0" smtClean="0"/>
              <a:t>Since the early 1980’s, the State Engineer has used domestic duties based on 400 gallons/connection/day which is about 0.45 ac-</a:t>
            </a:r>
            <a:r>
              <a:rPr lang="en-US" sz="1800" dirty="0" err="1" smtClean="0"/>
              <a:t>ft</a:t>
            </a:r>
            <a:r>
              <a:rPr lang="en-US" sz="1800" dirty="0" smtClean="0"/>
              <a:t>/year.</a:t>
            </a:r>
          </a:p>
          <a:p>
            <a:endParaRPr lang="en-US" sz="1800" dirty="0" smtClean="0"/>
          </a:p>
          <a:p>
            <a:r>
              <a:rPr lang="en-US" sz="1800" dirty="0" smtClean="0"/>
              <a:t>With continuing conservation efforts, studies have shown that 70 gallons per person per day may be a more reasonable estimate for indoor domestic use in Utah. With an estimated average of 3.6 people per connection that equals about 250 gallons/connection/day or about 0.28 ac-</a:t>
            </a:r>
            <a:r>
              <a:rPr lang="en-US" sz="1800" dirty="0" err="1" smtClean="0"/>
              <a:t>ft</a:t>
            </a:r>
            <a:r>
              <a:rPr lang="en-US" sz="1800" dirty="0" smtClean="0"/>
              <a:t>/year on average for a full-time, year-round residence. Part-time recreational usage may only require 0.14 ac-</a:t>
            </a:r>
            <a:r>
              <a:rPr lang="en-US" sz="1800" dirty="0" err="1" smtClean="0"/>
              <a:t>ft</a:t>
            </a:r>
            <a:r>
              <a:rPr lang="en-US" sz="1800" dirty="0" smtClean="0"/>
              <a:t>/connection or less based on those numbers.</a:t>
            </a:r>
          </a:p>
          <a:p>
            <a:endParaRPr lang="en-US" sz="1800" dirty="0" smtClean="0"/>
          </a:p>
          <a:p>
            <a:r>
              <a:rPr lang="en-US" sz="1800" dirty="0" smtClean="0"/>
              <a:t>Based on the conservation numbers, 0.45 ac-</a:t>
            </a:r>
            <a:r>
              <a:rPr lang="en-US" sz="1800" dirty="0" err="1" smtClean="0"/>
              <a:t>ft</a:t>
            </a:r>
            <a:r>
              <a:rPr lang="en-US" sz="1800" dirty="0" smtClean="0"/>
              <a:t> would supply the annual inside domestic needs of 5.7 people. While some homes exceed that number, on the average there are less people per connection than 5.7.</a:t>
            </a:r>
          </a:p>
          <a:p>
            <a:endParaRPr lang="en-US" sz="2000" dirty="0" smtClean="0"/>
          </a:p>
          <a:p>
            <a:endParaRPr lang="en-US" sz="2000" dirty="0" smtClean="0"/>
          </a:p>
          <a:p>
            <a:endParaRPr lang="en-US" sz="2400" dirty="0"/>
          </a:p>
        </p:txBody>
      </p:sp>
    </p:spTree>
    <p:extLst>
      <p:ext uri="{BB962C8B-B14F-4D97-AF65-F5344CB8AC3E}">
        <p14:creationId xmlns:p14="http://schemas.microsoft.com/office/powerpoint/2010/main" val="3276256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duty</a:t>
            </a:r>
          </a:p>
        </p:txBody>
      </p:sp>
      <p:sp>
        <p:nvSpPr>
          <p:cNvPr id="3" name="Content Placeholder 2"/>
          <p:cNvSpPr>
            <a:spLocks noGrp="1"/>
          </p:cNvSpPr>
          <p:nvPr>
            <p:ph idx="1"/>
          </p:nvPr>
        </p:nvSpPr>
        <p:spPr/>
        <p:txBody>
          <a:bodyPr/>
          <a:lstStyle/>
          <a:p>
            <a:r>
              <a:rPr lang="en-US" sz="2000" dirty="0"/>
              <a:t>While 0.45 ac-</a:t>
            </a:r>
            <a:r>
              <a:rPr lang="en-US" sz="2000" dirty="0" err="1"/>
              <a:t>ft</a:t>
            </a:r>
            <a:r>
              <a:rPr lang="en-US" sz="2000" dirty="0"/>
              <a:t>/connection is a safe number that will cover a large usage per connection, that amount of water may not be needed to meet the projected needs of the residential users in any particular </a:t>
            </a:r>
            <a:r>
              <a:rPr lang="en-US" sz="2000" dirty="0" smtClean="0"/>
              <a:t>situation. It is a number we will continue to used if there is no evidence that it should be different.</a:t>
            </a:r>
          </a:p>
          <a:p>
            <a:endParaRPr lang="en-US" sz="2000" dirty="0" smtClean="0"/>
          </a:p>
          <a:p>
            <a:r>
              <a:rPr lang="en-US" sz="2000" dirty="0" smtClean="0"/>
              <a:t>The State Engineer will consider reduced amounts of water required per connection in applications filed if the projected usage rate numbers are based on scientific evaluations and the water used is measured and reported to the Division of Water Rights through the Water Use Program. </a:t>
            </a:r>
            <a:endParaRPr lang="en-US" sz="2000" dirty="0"/>
          </a:p>
          <a:p>
            <a:endParaRPr lang="en-US" dirty="0"/>
          </a:p>
        </p:txBody>
      </p:sp>
    </p:spTree>
    <p:extLst>
      <p:ext uri="{BB962C8B-B14F-4D97-AF65-F5344CB8AC3E}">
        <p14:creationId xmlns:p14="http://schemas.microsoft.com/office/powerpoint/2010/main" val="2091627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rights</a:t>
            </a:r>
            <a:endParaRPr lang="en-US" dirty="0"/>
          </a:p>
        </p:txBody>
      </p:sp>
      <p:sp>
        <p:nvSpPr>
          <p:cNvPr id="3" name="Content Placeholder 2"/>
          <p:cNvSpPr>
            <a:spLocks noGrp="1"/>
          </p:cNvSpPr>
          <p:nvPr>
            <p:ph idx="1"/>
          </p:nvPr>
        </p:nvSpPr>
        <p:spPr/>
        <p:txBody>
          <a:bodyPr/>
          <a:lstStyle/>
          <a:p>
            <a:r>
              <a:rPr lang="en-US" sz="2000" dirty="0" smtClean="0"/>
              <a:t>Since 2010 the Division of Water Rights has extended the “Municipal Use” type of use to </a:t>
            </a:r>
            <a:r>
              <a:rPr lang="en-US" sz="2000" dirty="0" smtClean="0"/>
              <a:t>“Public </a:t>
            </a:r>
            <a:r>
              <a:rPr lang="en-US" sz="2000" dirty="0" smtClean="0"/>
              <a:t>Water Suppliers” as defined in 73-1-4(1)(b)UCA</a:t>
            </a:r>
          </a:p>
          <a:p>
            <a:r>
              <a:rPr lang="en-US" sz="2000" dirty="0" smtClean="0"/>
              <a:t>Systems serving 100 connections or 200 year round residents</a:t>
            </a:r>
          </a:p>
          <a:p>
            <a:endParaRPr lang="en-US" sz="2000" dirty="0" smtClean="0"/>
          </a:p>
          <a:p>
            <a:r>
              <a:rPr lang="en-US" sz="2000" dirty="0" smtClean="0"/>
              <a:t>Municipal water right holders in this category have statutory protections under 73-1-4 and </a:t>
            </a:r>
            <a:r>
              <a:rPr lang="en-US" sz="2000" dirty="0" smtClean="0"/>
              <a:t>73-3-12 </a:t>
            </a:r>
            <a:r>
              <a:rPr lang="en-US" sz="2000" dirty="0" smtClean="0"/>
              <a:t>and the ability to prepare 40-year plans to help preserve their underlying water rights to meet reasonable future needs.</a:t>
            </a:r>
          </a:p>
          <a:p>
            <a:endParaRPr lang="en-US" sz="2000" dirty="0" smtClean="0"/>
          </a:p>
          <a:p>
            <a:r>
              <a:rPr lang="en-US" sz="2000" dirty="0" smtClean="0"/>
              <a:t>These protections apply to protection from claims of forfeiture and for having extensions of time granted to prove up on their water rights</a:t>
            </a:r>
            <a:endParaRPr lang="en-US" sz="2000" dirty="0"/>
          </a:p>
        </p:txBody>
      </p:sp>
    </p:spTree>
    <p:extLst>
      <p:ext uri="{BB962C8B-B14F-4D97-AF65-F5344CB8AC3E}">
        <p14:creationId xmlns:p14="http://schemas.microsoft.com/office/powerpoint/2010/main" val="2060450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Use Rights Extended </a:t>
            </a:r>
            <a:endParaRPr lang="en-US" dirty="0"/>
          </a:p>
        </p:txBody>
      </p:sp>
      <p:sp>
        <p:nvSpPr>
          <p:cNvPr id="3" name="Content Placeholder 2"/>
          <p:cNvSpPr>
            <a:spLocks noGrp="1"/>
          </p:cNvSpPr>
          <p:nvPr>
            <p:ph idx="1"/>
          </p:nvPr>
        </p:nvSpPr>
        <p:spPr/>
        <p:txBody>
          <a:bodyPr/>
          <a:lstStyle/>
          <a:p>
            <a:r>
              <a:rPr lang="en-US" sz="2000" dirty="0" smtClean="0"/>
              <a:t>Typically “Municipal Rights” have been limited to those entities defined as “Public Water Suppliers” in Section 73-1-4 UCA. Applications filed for municipal rights must have a mechanism for leaving the municipal use designation in control of one of these public water suppliers.</a:t>
            </a:r>
          </a:p>
          <a:p>
            <a:endParaRPr lang="en-US" sz="2000" dirty="0"/>
          </a:p>
          <a:p>
            <a:r>
              <a:rPr lang="en-US" sz="2000" dirty="0" smtClean="0"/>
              <a:t>The Utah Division of Drinking Water has  a reference in rule to “Public Water Systems.” These systems are either publicly or privately owned and provide water for human consumption or other domestic uses and have at least 15 service connections or serve an average of at least 25 individuals daily at least 60 days out of the year.</a:t>
            </a:r>
          </a:p>
          <a:p>
            <a:endParaRPr lang="en-US" sz="2000" dirty="0"/>
          </a:p>
        </p:txBody>
      </p:sp>
    </p:spTree>
    <p:extLst>
      <p:ext uri="{BB962C8B-B14F-4D97-AF65-F5344CB8AC3E}">
        <p14:creationId xmlns:p14="http://schemas.microsoft.com/office/powerpoint/2010/main" val="1720255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Use Rights Extended </a:t>
            </a:r>
          </a:p>
        </p:txBody>
      </p:sp>
      <p:sp>
        <p:nvSpPr>
          <p:cNvPr id="3" name="Content Placeholder 2"/>
          <p:cNvSpPr>
            <a:spLocks noGrp="1"/>
          </p:cNvSpPr>
          <p:nvPr>
            <p:ph idx="1"/>
          </p:nvPr>
        </p:nvSpPr>
        <p:spPr/>
        <p:txBody>
          <a:bodyPr/>
          <a:lstStyle/>
          <a:p>
            <a:r>
              <a:rPr lang="en-US" sz="2000" dirty="0"/>
              <a:t>These </a:t>
            </a:r>
            <a:r>
              <a:rPr lang="en-US" sz="2000" dirty="0" smtClean="0"/>
              <a:t>smaller systems </a:t>
            </a:r>
            <a:r>
              <a:rPr lang="en-US" sz="2000" dirty="0"/>
              <a:t>don’t fit the protection criteria in Section 73-1-4 UCA but the option of having “Municipal Use”  as a recognized use will now be </a:t>
            </a:r>
            <a:r>
              <a:rPr lang="en-US" sz="2000" dirty="0" smtClean="0"/>
              <a:t>extended to </a:t>
            </a:r>
            <a:r>
              <a:rPr lang="en-US" sz="2000" dirty="0"/>
              <a:t>these smaller public water </a:t>
            </a:r>
            <a:r>
              <a:rPr lang="en-US" sz="2000" dirty="0" smtClean="0"/>
              <a:t>systems to allow these entities to submit applications to cover the universe of uses under the umbrella of municipal use.</a:t>
            </a:r>
          </a:p>
          <a:p>
            <a:endParaRPr lang="en-US" sz="2000" dirty="0"/>
          </a:p>
          <a:p>
            <a:r>
              <a:rPr lang="en-US" sz="2000" dirty="0" smtClean="0"/>
              <a:t>This use will be extended with the conditions that all water use must be metered and the use must be reported to the Division of Water Rights through the Water Use Program.</a:t>
            </a:r>
          </a:p>
          <a:p>
            <a:endParaRPr lang="en-US" sz="2000" dirty="0"/>
          </a:p>
          <a:p>
            <a:r>
              <a:rPr lang="en-US" sz="2000" dirty="0" smtClean="0"/>
              <a:t>Submitting proof on all municipal rights will include measurements of the quantity of water diverted over the amount of water rights already certificated and must show that diversion and depletion limitations of the rights have not been exceeded.</a:t>
            </a:r>
            <a:endParaRPr lang="en-US" sz="2000" dirty="0"/>
          </a:p>
          <a:p>
            <a:endParaRPr lang="en-US" dirty="0"/>
          </a:p>
        </p:txBody>
      </p:sp>
    </p:spTree>
    <p:extLst>
      <p:ext uri="{BB962C8B-B14F-4D97-AF65-F5344CB8AC3E}">
        <p14:creationId xmlns:p14="http://schemas.microsoft.com/office/powerpoint/2010/main" val="827042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Use Rights Extended</a:t>
            </a:r>
          </a:p>
        </p:txBody>
      </p:sp>
      <p:sp>
        <p:nvSpPr>
          <p:cNvPr id="3" name="Content Placeholder 2"/>
          <p:cNvSpPr>
            <a:spLocks noGrp="1"/>
          </p:cNvSpPr>
          <p:nvPr>
            <p:ph idx="1"/>
          </p:nvPr>
        </p:nvSpPr>
        <p:spPr/>
        <p:txBody>
          <a:bodyPr/>
          <a:lstStyle/>
          <a:p>
            <a:r>
              <a:rPr lang="en-US" dirty="0" smtClean="0"/>
              <a:t>It is important to note that while “Municipal Use” is being extended to these smaller “Public Water Systems”, they do not meet the qualifications given under 73-1-4 and 73-3-12 for “Public Water Suppliers” and do not have the special protections under statute provided to “Public Water Suppliers”.</a:t>
            </a:r>
            <a:endParaRPr lang="en-US" dirty="0"/>
          </a:p>
        </p:txBody>
      </p:sp>
    </p:spTree>
    <p:extLst>
      <p:ext uri="{BB962C8B-B14F-4D97-AF65-F5344CB8AC3E}">
        <p14:creationId xmlns:p14="http://schemas.microsoft.com/office/powerpoint/2010/main" val="263212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H:\WP\DOC\FY1617\FY18 Budget\budget_pictures\2016-09-14 17.56.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p:txBody>
          <a:bodyPr/>
          <a:lstStyle/>
          <a:p>
            <a:pPr>
              <a:defRPr/>
            </a:pPr>
            <a:r>
              <a:rPr lang="en-US" dirty="0">
                <a:solidFill>
                  <a:schemeClr val="bg1">
                    <a:lumMod val="95000"/>
                  </a:schemeClr>
                </a:solidFill>
                <a:effectLst>
                  <a:outerShdw blurRad="38100" dist="38100" dir="2700000" algn="tl">
                    <a:srgbClr val="000000">
                      <a:alpha val="43137"/>
                    </a:srgbClr>
                  </a:outerShdw>
                </a:effectLst>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4275" cy="6854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337" y="381000"/>
            <a:ext cx="8229600" cy="1143000"/>
          </a:xfrm>
        </p:spPr>
        <p:txBody>
          <a:bodyPr/>
          <a:lstStyle/>
          <a:p>
            <a:r>
              <a:rPr lang="en-US" dirty="0" smtClean="0">
                <a:solidFill>
                  <a:schemeClr val="accent2">
                    <a:lumMod val="50000"/>
                  </a:schemeClr>
                </a:solidFill>
              </a:rPr>
              <a:t>Legislative Bills 2018</a:t>
            </a:r>
            <a:endParaRPr lang="en-US" dirty="0">
              <a:solidFill>
                <a:schemeClr val="accent2">
                  <a:lumMod val="50000"/>
                </a:schemeClr>
              </a:solidFill>
            </a:endParaRPr>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09800"/>
            <a:ext cx="7543800" cy="42433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24001"/>
            <a:ext cx="6629400" cy="3352800"/>
          </a:xfrm>
          <a:solidFill>
            <a:schemeClr val="accent3">
              <a:lumMod val="20000"/>
              <a:lumOff val="80000"/>
            </a:schemeClr>
          </a:solidFill>
          <a:ln w="31750">
            <a:solidFill>
              <a:schemeClr val="tx1"/>
            </a:solidFill>
          </a:ln>
        </p:spPr>
        <p:txBody>
          <a:bodyPr>
            <a:normAutofit/>
          </a:bodyPr>
          <a:lstStyle/>
          <a:p>
            <a:endParaRPr lang="en-US" sz="2400" dirty="0" smtClean="0"/>
          </a:p>
          <a:p>
            <a:r>
              <a:rPr lang="en-US" sz="2400" dirty="0" smtClean="0">
                <a:solidFill>
                  <a:schemeClr val="bg1">
                    <a:lumMod val="50000"/>
                  </a:schemeClr>
                </a:solidFill>
              </a:rPr>
              <a:t>(SB 96) Canal Easements (</a:t>
            </a:r>
            <a:r>
              <a:rPr lang="en-US" sz="2400" dirty="0" err="1" smtClean="0">
                <a:solidFill>
                  <a:schemeClr val="bg1">
                    <a:lumMod val="50000"/>
                  </a:schemeClr>
                </a:solidFill>
              </a:rPr>
              <a:t>Hinkins</a:t>
            </a:r>
            <a:r>
              <a:rPr lang="en-US" sz="2400" dirty="0" smtClean="0">
                <a:solidFill>
                  <a:schemeClr val="bg1">
                    <a:lumMod val="50000"/>
                  </a:schemeClr>
                </a:solidFill>
              </a:rPr>
              <a:t>)– Passed -</a:t>
            </a:r>
          </a:p>
          <a:p>
            <a:pPr marL="0" indent="0">
              <a:buNone/>
            </a:pPr>
            <a:r>
              <a:rPr lang="en-US" sz="2400" dirty="0">
                <a:solidFill>
                  <a:schemeClr val="bg1">
                    <a:lumMod val="50000"/>
                  </a:schemeClr>
                </a:solidFill>
              </a:rPr>
              <a:t>	</a:t>
            </a:r>
            <a:r>
              <a:rPr lang="en-US" sz="2400" dirty="0" smtClean="0">
                <a:solidFill>
                  <a:schemeClr val="bg1">
                    <a:lumMod val="50000"/>
                  </a:schemeClr>
                </a:solidFill>
              </a:rPr>
              <a:t>Altering water conveyance 	easements</a:t>
            </a:r>
          </a:p>
          <a:p>
            <a:pPr marL="0" indent="0">
              <a:buNone/>
            </a:pPr>
            <a:endParaRPr lang="en-US" sz="2400" dirty="0" smtClean="0">
              <a:solidFill>
                <a:schemeClr val="bg1">
                  <a:lumMod val="50000"/>
                </a:schemeClr>
              </a:solidFill>
            </a:endParaRPr>
          </a:p>
          <a:p>
            <a:r>
              <a:rPr lang="en-US" sz="2400" dirty="0" smtClean="0">
                <a:solidFill>
                  <a:schemeClr val="bg1">
                    <a:lumMod val="50000"/>
                  </a:schemeClr>
                </a:solidFill>
              </a:rPr>
              <a:t>(SB 60) Water Commissioner Amendments 	(Chew) – Not Passed - Exemptions for 	commissioners purchasing and vehicle 	expenses</a:t>
            </a:r>
          </a:p>
          <a:p>
            <a:pPr marL="0" indent="0">
              <a:buNone/>
            </a:pPr>
            <a:endParaRPr lang="en-US" sz="2400" dirty="0" smtClean="0">
              <a:solidFill>
                <a:schemeClr val="bg1">
                  <a:lumMod val="50000"/>
                </a:schemeClr>
              </a:solidFill>
            </a:endParaRPr>
          </a:p>
          <a:p>
            <a:endParaRPr lang="en-US" dirty="0" smtClean="0"/>
          </a:p>
          <a:p>
            <a:endParaRPr lang="en-US" dirty="0"/>
          </a:p>
        </p:txBody>
      </p:sp>
    </p:spTree>
    <p:extLst>
      <p:ext uri="{BB962C8B-B14F-4D97-AF65-F5344CB8AC3E}">
        <p14:creationId xmlns:p14="http://schemas.microsoft.com/office/powerpoint/2010/main" val="3015119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4275" cy="6854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337" y="381000"/>
            <a:ext cx="8229600" cy="1143000"/>
          </a:xfrm>
        </p:spPr>
        <p:txBody>
          <a:bodyPr/>
          <a:lstStyle/>
          <a:p>
            <a:r>
              <a:rPr lang="en-US" dirty="0" smtClean="0">
                <a:solidFill>
                  <a:schemeClr val="accent2">
                    <a:lumMod val="50000"/>
                  </a:schemeClr>
                </a:solidFill>
              </a:rPr>
              <a:t>Legislative Bills 2018</a:t>
            </a:r>
            <a:endParaRPr lang="en-US" dirty="0">
              <a:solidFill>
                <a:schemeClr val="accent2">
                  <a:lumMod val="50000"/>
                </a:schemeClr>
              </a:solidFill>
            </a:endParaRPr>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09800"/>
            <a:ext cx="7543800" cy="42433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24001"/>
            <a:ext cx="6629400" cy="3352800"/>
          </a:xfrm>
          <a:solidFill>
            <a:schemeClr val="accent3">
              <a:lumMod val="20000"/>
              <a:lumOff val="80000"/>
            </a:schemeClr>
          </a:solidFill>
          <a:ln w="31750">
            <a:solidFill>
              <a:schemeClr val="tx1"/>
            </a:solidFill>
          </a:ln>
        </p:spPr>
        <p:txBody>
          <a:bodyPr>
            <a:normAutofit fontScale="92500" lnSpcReduction="20000"/>
          </a:bodyPr>
          <a:lstStyle/>
          <a:p>
            <a:endParaRPr lang="en-US" sz="2400" dirty="0" smtClean="0"/>
          </a:p>
          <a:p>
            <a:r>
              <a:rPr lang="en-US" sz="2400" dirty="0" smtClean="0">
                <a:solidFill>
                  <a:schemeClr val="bg1">
                    <a:lumMod val="50000"/>
                  </a:schemeClr>
                </a:solidFill>
              </a:rPr>
              <a:t>(</a:t>
            </a:r>
            <a:r>
              <a:rPr lang="en-US" sz="2400" dirty="0">
                <a:solidFill>
                  <a:schemeClr val="bg1">
                    <a:lumMod val="50000"/>
                  </a:schemeClr>
                </a:solidFill>
              </a:rPr>
              <a:t>H</a:t>
            </a:r>
            <a:r>
              <a:rPr lang="en-US" sz="2400" dirty="0" smtClean="0">
                <a:solidFill>
                  <a:schemeClr val="bg1">
                    <a:lumMod val="50000"/>
                  </a:schemeClr>
                </a:solidFill>
              </a:rPr>
              <a:t>B 124) Water Holdings Accountability and 	Transparency Amendments (Coleman) – </a:t>
            </a:r>
          </a:p>
          <a:p>
            <a:pPr marL="0" indent="0">
              <a:buNone/>
            </a:pPr>
            <a:r>
              <a:rPr lang="en-US" sz="2400" dirty="0">
                <a:solidFill>
                  <a:schemeClr val="bg1">
                    <a:lumMod val="50000"/>
                  </a:schemeClr>
                </a:solidFill>
              </a:rPr>
              <a:t>	</a:t>
            </a:r>
            <a:r>
              <a:rPr lang="en-US" sz="2400" dirty="0" smtClean="0">
                <a:solidFill>
                  <a:schemeClr val="bg1">
                    <a:lumMod val="50000"/>
                  </a:schemeClr>
                </a:solidFill>
              </a:rPr>
              <a:t>Held - Surplus Water Accounting</a:t>
            </a:r>
          </a:p>
          <a:p>
            <a:r>
              <a:rPr lang="en-US" sz="2400" dirty="0" smtClean="0">
                <a:solidFill>
                  <a:schemeClr val="bg1">
                    <a:lumMod val="50000"/>
                  </a:schemeClr>
                </a:solidFill>
              </a:rPr>
              <a:t>(HB 135) Extra Territorial Jurisdiction 	Amendments (Noel) – Held - Reducing 	jurisdiction area</a:t>
            </a:r>
          </a:p>
          <a:p>
            <a:r>
              <a:rPr lang="en-US" sz="2400" dirty="0" smtClean="0">
                <a:solidFill>
                  <a:schemeClr val="bg1">
                    <a:lumMod val="50000"/>
                  </a:schemeClr>
                </a:solidFill>
              </a:rPr>
              <a:t>(HJR 015) Proposal To Amend Utah 	Constitution (Stratton) – Held - Surplus 	Water</a:t>
            </a:r>
            <a:endParaRPr lang="en-US" sz="2800" dirty="0" smtClean="0">
              <a:solidFill>
                <a:schemeClr val="bg1">
                  <a:lumMod val="50000"/>
                </a:schemeClr>
              </a:solidFill>
            </a:endParaRPr>
          </a:p>
          <a:p>
            <a:endParaRPr lang="en-US" dirty="0" smtClean="0"/>
          </a:p>
          <a:p>
            <a:endParaRPr lang="en-US" dirty="0"/>
          </a:p>
        </p:txBody>
      </p:sp>
    </p:spTree>
    <p:extLst>
      <p:ext uri="{BB962C8B-B14F-4D97-AF65-F5344CB8AC3E}">
        <p14:creationId xmlns:p14="http://schemas.microsoft.com/office/powerpoint/2010/main" val="301511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4275" cy="6854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337" y="381000"/>
            <a:ext cx="8229600" cy="1143000"/>
          </a:xfrm>
        </p:spPr>
        <p:txBody>
          <a:bodyPr/>
          <a:lstStyle/>
          <a:p>
            <a:r>
              <a:rPr lang="en-US" dirty="0" smtClean="0">
                <a:solidFill>
                  <a:schemeClr val="accent2">
                    <a:lumMod val="50000"/>
                  </a:schemeClr>
                </a:solidFill>
              </a:rPr>
              <a:t>Legislative Bills 2018</a:t>
            </a:r>
            <a:endParaRPr lang="en-US" dirty="0">
              <a:solidFill>
                <a:schemeClr val="accent2">
                  <a:lumMod val="50000"/>
                </a:schemeClr>
              </a:solidFill>
            </a:endParaRPr>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09800"/>
            <a:ext cx="7543800" cy="42433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24001"/>
            <a:ext cx="6629400" cy="3352800"/>
          </a:xfrm>
          <a:solidFill>
            <a:schemeClr val="accent3">
              <a:lumMod val="20000"/>
              <a:lumOff val="80000"/>
            </a:schemeClr>
          </a:solidFill>
          <a:ln w="31750">
            <a:solidFill>
              <a:schemeClr val="tx1"/>
            </a:solidFill>
          </a:ln>
        </p:spPr>
        <p:txBody>
          <a:bodyPr>
            <a:normAutofit fontScale="92500" lnSpcReduction="10000"/>
          </a:bodyPr>
          <a:lstStyle/>
          <a:p>
            <a:endParaRPr lang="en-US" sz="2400" dirty="0" smtClean="0"/>
          </a:p>
          <a:p>
            <a:r>
              <a:rPr lang="en-US" sz="2400" dirty="0" smtClean="0">
                <a:solidFill>
                  <a:schemeClr val="bg1">
                    <a:lumMod val="50000"/>
                  </a:schemeClr>
                </a:solidFill>
              </a:rPr>
              <a:t>(SB 35) Water Right For Trout Habitat Repeal 	Date Extension (Christensen) – Passed - 1 	year extension</a:t>
            </a:r>
          </a:p>
          <a:p>
            <a:r>
              <a:rPr lang="en-US" sz="2400" dirty="0" smtClean="0">
                <a:solidFill>
                  <a:schemeClr val="bg1">
                    <a:lumMod val="50000"/>
                  </a:schemeClr>
                </a:solidFill>
              </a:rPr>
              <a:t>(HB 73) Instream Flow Water Rights 	Amendments (Hawkes) – Held - Removes 	time limit</a:t>
            </a:r>
          </a:p>
          <a:p>
            <a:r>
              <a:rPr lang="en-US" sz="2400" dirty="0" smtClean="0">
                <a:solidFill>
                  <a:schemeClr val="bg1">
                    <a:lumMod val="50000"/>
                  </a:schemeClr>
                </a:solidFill>
              </a:rPr>
              <a:t>(HB 450) Wastewater Reuse Amendments 	(</a:t>
            </a:r>
            <a:r>
              <a:rPr lang="en-US" sz="2400" dirty="0" err="1" smtClean="0">
                <a:solidFill>
                  <a:schemeClr val="bg1">
                    <a:lumMod val="50000"/>
                  </a:schemeClr>
                </a:solidFill>
              </a:rPr>
              <a:t>Froerer</a:t>
            </a:r>
            <a:r>
              <a:rPr lang="en-US" sz="2400" dirty="0" smtClean="0">
                <a:solidFill>
                  <a:schemeClr val="bg1">
                    <a:lumMod val="50000"/>
                  </a:schemeClr>
                </a:solidFill>
              </a:rPr>
              <a:t>) – Held – New application and 	priority date for reuse projects</a:t>
            </a:r>
          </a:p>
          <a:p>
            <a:endParaRPr lang="en-US" dirty="0" smtClean="0"/>
          </a:p>
          <a:p>
            <a:endParaRPr lang="en-US" dirty="0"/>
          </a:p>
        </p:txBody>
      </p:sp>
    </p:spTree>
    <p:extLst>
      <p:ext uri="{BB962C8B-B14F-4D97-AF65-F5344CB8AC3E}">
        <p14:creationId xmlns:p14="http://schemas.microsoft.com/office/powerpoint/2010/main" val="3015119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Study Items</a:t>
            </a:r>
            <a:endParaRPr lang="en-US" dirty="0"/>
          </a:p>
        </p:txBody>
      </p:sp>
      <p:sp>
        <p:nvSpPr>
          <p:cNvPr id="3" name="Content Placeholder 2"/>
          <p:cNvSpPr>
            <a:spLocks noGrp="1"/>
          </p:cNvSpPr>
          <p:nvPr>
            <p:ph idx="1"/>
          </p:nvPr>
        </p:nvSpPr>
        <p:spPr/>
        <p:txBody>
          <a:bodyPr/>
          <a:lstStyle/>
          <a:p>
            <a:r>
              <a:rPr lang="en-US" sz="2800" dirty="0" smtClean="0"/>
              <a:t>Surplus Water Accounting and Transparency</a:t>
            </a:r>
          </a:p>
          <a:p>
            <a:r>
              <a:rPr lang="en-US" sz="2800" dirty="0"/>
              <a:t>Extra Territorial </a:t>
            </a:r>
            <a:r>
              <a:rPr lang="en-US" sz="2800" dirty="0" smtClean="0"/>
              <a:t>Jurisdiction</a:t>
            </a:r>
          </a:p>
          <a:p>
            <a:r>
              <a:rPr lang="en-US" sz="2800" dirty="0" smtClean="0"/>
              <a:t>Amending Utah Constitution for Surplus Water Considerations</a:t>
            </a:r>
            <a:endParaRPr lang="en-US" sz="2800" dirty="0"/>
          </a:p>
          <a:p>
            <a:r>
              <a:rPr lang="en-US" sz="2800" dirty="0" smtClean="0"/>
              <a:t>Expanded Instream Flow Use</a:t>
            </a:r>
          </a:p>
          <a:p>
            <a:r>
              <a:rPr lang="en-US" sz="2800" dirty="0" smtClean="0"/>
              <a:t>Water Banking</a:t>
            </a:r>
          </a:p>
          <a:p>
            <a:r>
              <a:rPr lang="en-US" sz="2800" dirty="0" smtClean="0"/>
              <a:t>Part-Season </a:t>
            </a:r>
            <a:r>
              <a:rPr lang="en-US" sz="2800" dirty="0"/>
              <a:t>W</a:t>
            </a:r>
            <a:r>
              <a:rPr lang="en-US" sz="2800" dirty="0" smtClean="0"/>
              <a:t>ater Use</a:t>
            </a:r>
          </a:p>
          <a:p>
            <a:r>
              <a:rPr lang="en-US" sz="2800" dirty="0" smtClean="0"/>
              <a:t>Irrigation Efficiencies and Water Use Duties</a:t>
            </a:r>
          </a:p>
          <a:p>
            <a:endParaRPr lang="en-US" dirty="0"/>
          </a:p>
        </p:txBody>
      </p:sp>
    </p:spTree>
    <p:extLst>
      <p:ext uri="{BB962C8B-B14F-4D97-AF65-F5344CB8AC3E}">
        <p14:creationId xmlns:p14="http://schemas.microsoft.com/office/powerpoint/2010/main" val="1681137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Groundwater Management Plans</a:t>
            </a:r>
            <a:endParaRPr lang="en-US" sz="3600"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1371600"/>
            <a:ext cx="3657600" cy="475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320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958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492303" cy="684016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4" name="Content Placeholder 3"/>
          <p:cNvGraphicFramePr>
            <a:graphicFrameLocks/>
          </p:cNvGraphicFramePr>
          <p:nvPr>
            <p:extLst>
              <p:ext uri="{D42A27DB-BD31-4B8C-83A1-F6EECF244321}">
                <p14:modId xmlns:p14="http://schemas.microsoft.com/office/powerpoint/2010/main" val="3456679157"/>
              </p:ext>
            </p:extLst>
          </p:nvPr>
        </p:nvGraphicFramePr>
        <p:xfrm>
          <a:off x="1981200" y="3124201"/>
          <a:ext cx="7086600" cy="2911592"/>
        </p:xfrm>
        <a:graphic>
          <a:graphicData uri="http://schemas.openxmlformats.org/drawingml/2006/table">
            <a:tbl>
              <a:tblPr>
                <a:tableStyleId>{7DF18680-E054-41AD-8BC1-D1AEF772440D}</a:tableStyleId>
              </a:tblPr>
              <a:tblGrid>
                <a:gridCol w="1375417"/>
                <a:gridCol w="1904974"/>
                <a:gridCol w="1925020"/>
                <a:gridCol w="1881189"/>
              </a:tblGrid>
              <a:tr h="995658">
                <a:tc>
                  <a:txBody>
                    <a:bodyPr/>
                    <a:lstStyle/>
                    <a:p>
                      <a:pPr algn="l" fontAlgn="b"/>
                      <a:endParaRPr lang="en-US" sz="2400" b="0" i="0" u="none" strike="noStrike" dirty="0">
                        <a:solidFill>
                          <a:srgbClr val="000000"/>
                        </a:solidFill>
                        <a:effectLst/>
                        <a:latin typeface="Calibri"/>
                      </a:endParaRPr>
                    </a:p>
                  </a:txBody>
                  <a:tcPr marL="8894" marR="8894" marT="889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2400" u="none" strike="noStrike" dirty="0">
                          <a:effectLst/>
                        </a:rPr>
                        <a:t>Site Visits          (total per year)</a:t>
                      </a:r>
                      <a:endParaRPr lang="en-US" sz="2400" b="0" i="0" u="none" strike="noStrike" dirty="0">
                        <a:solidFill>
                          <a:srgbClr val="000000"/>
                        </a:solidFill>
                        <a:effectLst/>
                        <a:latin typeface="Calibri"/>
                      </a:endParaRPr>
                    </a:p>
                  </a:txBody>
                  <a:tcPr marL="8894" marR="8894" marT="8894" marB="0" anchor="ctr">
                    <a:lnT w="12700" cap="flat" cmpd="sng" algn="ctr">
                      <a:solidFill>
                        <a:schemeClr val="tx1"/>
                      </a:solidFill>
                      <a:prstDash val="solid"/>
                      <a:round/>
                      <a:headEnd type="none" w="med" len="med"/>
                      <a:tailEnd type="none" w="med" len="med"/>
                    </a:lnT>
                  </a:tcPr>
                </a:tc>
                <a:tc>
                  <a:txBody>
                    <a:bodyPr/>
                    <a:lstStyle/>
                    <a:p>
                      <a:pPr algn="ctr" fontAlgn="ctr"/>
                      <a:r>
                        <a:rPr lang="en-US" sz="2400" u="none" strike="noStrike" dirty="0">
                          <a:effectLst/>
                        </a:rPr>
                        <a:t>Systems </a:t>
                      </a:r>
                      <a:endParaRPr lang="en-US" sz="2400" u="none" strike="noStrike" dirty="0" smtClean="0">
                        <a:effectLst/>
                      </a:endParaRPr>
                    </a:p>
                    <a:p>
                      <a:pPr algn="ctr" fontAlgn="ctr"/>
                      <a:r>
                        <a:rPr lang="en-US" sz="2400" u="none" strike="noStrike" dirty="0" smtClean="0">
                          <a:effectLst/>
                        </a:rPr>
                        <a:t>Reported</a:t>
                      </a:r>
                      <a:endParaRPr lang="en-US" sz="2400" b="0" i="0" u="none" strike="noStrike" dirty="0">
                        <a:solidFill>
                          <a:srgbClr val="000000"/>
                        </a:solidFill>
                        <a:effectLst/>
                        <a:latin typeface="Calibri"/>
                      </a:endParaRPr>
                    </a:p>
                  </a:txBody>
                  <a:tcPr marL="8894" marR="8894" marT="8894" marB="0" anchor="ctr">
                    <a:lnT w="12700" cap="flat" cmpd="sng" algn="ctr">
                      <a:solidFill>
                        <a:schemeClr val="tx1"/>
                      </a:solidFill>
                      <a:prstDash val="solid"/>
                      <a:round/>
                      <a:headEnd type="none" w="med" len="med"/>
                      <a:tailEnd type="none" w="med" len="med"/>
                    </a:lnT>
                  </a:tcPr>
                </a:tc>
                <a:tc>
                  <a:txBody>
                    <a:bodyPr/>
                    <a:lstStyle/>
                    <a:p>
                      <a:pPr algn="ctr" fontAlgn="ctr"/>
                      <a:r>
                        <a:rPr lang="en-US" sz="2400" u="none" strike="noStrike" dirty="0">
                          <a:effectLst/>
                        </a:rPr>
                        <a:t>Quality of Data Reported</a:t>
                      </a:r>
                      <a:endParaRPr lang="en-US" sz="2400" b="0" i="0" u="none" strike="noStrike" dirty="0">
                        <a:solidFill>
                          <a:srgbClr val="000000"/>
                        </a:solidFill>
                        <a:effectLst/>
                        <a:latin typeface="Calibri"/>
                      </a:endParaRPr>
                    </a:p>
                  </a:txBody>
                  <a:tcPr marL="8894" marR="8894" marT="889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01806">
                <a:tc>
                  <a:txBody>
                    <a:bodyPr/>
                    <a:lstStyle/>
                    <a:p>
                      <a:pPr algn="ctr" fontAlgn="b"/>
                      <a:r>
                        <a:rPr lang="en-US" sz="2400" u="none" strike="noStrike" dirty="0">
                          <a:effectLst/>
                        </a:rPr>
                        <a:t>2014</a:t>
                      </a:r>
                      <a:endParaRPr lang="en-US" sz="2400" b="0" i="0" u="none" strike="noStrike" dirty="0">
                        <a:solidFill>
                          <a:srgbClr val="000000"/>
                        </a:solidFill>
                        <a:effectLst/>
                        <a:latin typeface="Calibri"/>
                      </a:endParaRPr>
                    </a:p>
                  </a:txBody>
                  <a:tcPr marL="8894" marR="8894" marT="8894" marB="0" anchor="ctr">
                    <a:lnL w="12700" cap="flat" cmpd="sng" algn="ctr">
                      <a:solidFill>
                        <a:schemeClr val="tx1"/>
                      </a:solidFill>
                      <a:prstDash val="solid"/>
                      <a:round/>
                      <a:headEnd type="none" w="med" len="med"/>
                      <a:tailEnd type="none" w="med" len="med"/>
                    </a:lnL>
                  </a:tcPr>
                </a:tc>
                <a:tc>
                  <a:txBody>
                    <a:bodyPr/>
                    <a:lstStyle/>
                    <a:p>
                      <a:pPr algn="ctr" fontAlgn="b"/>
                      <a:r>
                        <a:rPr lang="en-US" sz="2400" u="none" strike="noStrike" dirty="0">
                          <a:effectLst/>
                        </a:rPr>
                        <a:t>10</a:t>
                      </a:r>
                      <a:endParaRPr lang="en-US" sz="2400" b="0" i="0" u="none" strike="noStrike" dirty="0">
                        <a:solidFill>
                          <a:srgbClr val="000000"/>
                        </a:solidFill>
                        <a:effectLst/>
                        <a:latin typeface="Calibri"/>
                      </a:endParaRPr>
                    </a:p>
                  </a:txBody>
                  <a:tcPr marL="8894" marR="8894" marT="8894" marB="0" anchor="ctr"/>
                </a:tc>
                <a:tc>
                  <a:txBody>
                    <a:bodyPr/>
                    <a:lstStyle/>
                    <a:p>
                      <a:pPr algn="ctr" fontAlgn="b"/>
                      <a:r>
                        <a:rPr lang="en-US" sz="2400" u="none" strike="noStrike" dirty="0">
                          <a:effectLst/>
                        </a:rPr>
                        <a:t>393</a:t>
                      </a:r>
                      <a:endParaRPr lang="en-US" sz="2400" b="0" i="0" u="none" strike="noStrike" dirty="0">
                        <a:solidFill>
                          <a:srgbClr val="000000"/>
                        </a:solidFill>
                        <a:effectLst/>
                        <a:latin typeface="Calibri"/>
                      </a:endParaRPr>
                    </a:p>
                  </a:txBody>
                  <a:tcPr marL="8894" marR="8894" marT="8894" marB="0" anchor="ctr"/>
                </a:tc>
                <a:tc>
                  <a:txBody>
                    <a:bodyPr/>
                    <a:lstStyle/>
                    <a:p>
                      <a:pPr algn="ctr" fontAlgn="b"/>
                      <a:r>
                        <a:rPr lang="en-US" sz="2400" u="none" strike="noStrike" dirty="0" smtClean="0">
                          <a:effectLst/>
                        </a:rPr>
                        <a:t>~% 50</a:t>
                      </a:r>
                      <a:endParaRPr lang="en-US" sz="2400" b="0" i="0" u="none" strike="noStrike" dirty="0">
                        <a:solidFill>
                          <a:srgbClr val="000000"/>
                        </a:solidFill>
                        <a:effectLst/>
                        <a:latin typeface="Calibri"/>
                      </a:endParaRPr>
                    </a:p>
                  </a:txBody>
                  <a:tcPr marL="8894" marR="8894" marT="8894" marB="0" anchor="ctr">
                    <a:lnR w="12700" cap="flat" cmpd="sng" algn="ctr">
                      <a:solidFill>
                        <a:schemeClr val="tx1"/>
                      </a:solidFill>
                      <a:prstDash val="solid"/>
                      <a:round/>
                      <a:headEnd type="none" w="med" len="med"/>
                      <a:tailEnd type="none" w="med" len="med"/>
                    </a:lnR>
                  </a:tcPr>
                </a:tc>
              </a:tr>
              <a:tr h="601806">
                <a:tc>
                  <a:txBody>
                    <a:bodyPr/>
                    <a:lstStyle/>
                    <a:p>
                      <a:pPr algn="ctr" fontAlgn="b"/>
                      <a:r>
                        <a:rPr lang="en-US" sz="2400" u="none" strike="noStrike" dirty="0">
                          <a:effectLst/>
                        </a:rPr>
                        <a:t>2015</a:t>
                      </a:r>
                      <a:endParaRPr lang="en-US" sz="2400" b="0" i="0" u="none" strike="noStrike" dirty="0">
                        <a:solidFill>
                          <a:srgbClr val="000000"/>
                        </a:solidFill>
                        <a:effectLst/>
                        <a:latin typeface="Calibri"/>
                      </a:endParaRPr>
                    </a:p>
                  </a:txBody>
                  <a:tcPr marL="8894" marR="8894" marT="8894" marB="0" anchor="ctr">
                    <a:lnL w="12700" cap="flat" cmpd="sng" algn="ctr">
                      <a:solidFill>
                        <a:schemeClr val="tx1"/>
                      </a:solidFill>
                      <a:prstDash val="solid"/>
                      <a:round/>
                      <a:headEnd type="none" w="med" len="med"/>
                      <a:tailEnd type="none" w="med" len="med"/>
                    </a:lnL>
                  </a:tcPr>
                </a:tc>
                <a:tc>
                  <a:txBody>
                    <a:bodyPr/>
                    <a:lstStyle/>
                    <a:p>
                      <a:pPr algn="ctr" fontAlgn="b"/>
                      <a:r>
                        <a:rPr lang="en-US" sz="2400" u="none" strike="noStrike" dirty="0" smtClean="0">
                          <a:effectLst/>
                        </a:rPr>
                        <a:t>80</a:t>
                      </a:r>
                      <a:endParaRPr lang="en-US" sz="2400" b="0" i="0" u="none" strike="noStrike" dirty="0">
                        <a:solidFill>
                          <a:srgbClr val="000000"/>
                        </a:solidFill>
                        <a:effectLst/>
                        <a:latin typeface="Calibri"/>
                      </a:endParaRPr>
                    </a:p>
                  </a:txBody>
                  <a:tcPr marL="8894" marR="8894" marT="8894" marB="0" anchor="ctr"/>
                </a:tc>
                <a:tc>
                  <a:txBody>
                    <a:bodyPr/>
                    <a:lstStyle/>
                    <a:p>
                      <a:pPr algn="ctr" fontAlgn="b"/>
                      <a:r>
                        <a:rPr lang="en-US" sz="2400" u="none" strike="noStrike" dirty="0">
                          <a:effectLst/>
                        </a:rPr>
                        <a:t>443</a:t>
                      </a:r>
                      <a:endParaRPr lang="en-US" sz="2400" b="0" i="0" u="none" strike="noStrike" dirty="0">
                        <a:solidFill>
                          <a:srgbClr val="000000"/>
                        </a:solidFill>
                        <a:effectLst/>
                        <a:latin typeface="Calibri"/>
                      </a:endParaRPr>
                    </a:p>
                  </a:txBody>
                  <a:tcPr marL="8894" marR="8894" marT="8894" marB="0" anchor="ctr"/>
                </a:tc>
                <a:tc>
                  <a:txBody>
                    <a:bodyPr/>
                    <a:lstStyle/>
                    <a:p>
                      <a:pPr algn="ctr" fontAlgn="b"/>
                      <a:r>
                        <a:rPr lang="en-US" sz="2400" u="none" strike="noStrike" dirty="0">
                          <a:effectLst/>
                        </a:rPr>
                        <a:t>~ </a:t>
                      </a:r>
                      <a:r>
                        <a:rPr lang="en-US" sz="2400" u="none" strike="noStrike" dirty="0" smtClean="0">
                          <a:effectLst/>
                        </a:rPr>
                        <a:t>60</a:t>
                      </a:r>
                      <a:r>
                        <a:rPr lang="en-US" sz="2400" u="none" strike="noStrike" dirty="0">
                          <a:effectLst/>
                        </a:rPr>
                        <a:t>%</a:t>
                      </a:r>
                      <a:endParaRPr lang="en-US" sz="2400" b="0" i="0" u="none" strike="noStrike" dirty="0">
                        <a:solidFill>
                          <a:srgbClr val="000000"/>
                        </a:solidFill>
                        <a:effectLst/>
                        <a:latin typeface="Calibri"/>
                      </a:endParaRPr>
                    </a:p>
                  </a:txBody>
                  <a:tcPr marL="8894" marR="8894" marT="8894" marB="0" anchor="ctr">
                    <a:lnR w="12700" cap="flat" cmpd="sng" algn="ctr">
                      <a:solidFill>
                        <a:schemeClr val="tx1"/>
                      </a:solidFill>
                      <a:prstDash val="solid"/>
                      <a:round/>
                      <a:headEnd type="none" w="med" len="med"/>
                      <a:tailEnd type="none" w="med" len="med"/>
                    </a:lnR>
                  </a:tcPr>
                </a:tc>
              </a:tr>
              <a:tr h="601806">
                <a:tc>
                  <a:txBody>
                    <a:bodyPr/>
                    <a:lstStyle/>
                    <a:p>
                      <a:pPr algn="ctr" fontAlgn="b"/>
                      <a:r>
                        <a:rPr lang="en-US" sz="2400" u="none" strike="noStrike" dirty="0">
                          <a:effectLst/>
                        </a:rPr>
                        <a:t>2016</a:t>
                      </a:r>
                      <a:endParaRPr lang="en-US" sz="2400" b="0" i="0" u="none" strike="noStrike" dirty="0">
                        <a:solidFill>
                          <a:srgbClr val="000000"/>
                        </a:solidFill>
                        <a:effectLst/>
                        <a:latin typeface="Calibri"/>
                      </a:endParaRPr>
                    </a:p>
                  </a:txBody>
                  <a:tcPr marL="8894" marR="8894" marT="889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477</a:t>
                      </a:r>
                      <a:endParaRPr lang="en-US" sz="2400" b="0" i="0" u="none" strike="noStrike" dirty="0">
                        <a:solidFill>
                          <a:srgbClr val="000000"/>
                        </a:solidFill>
                        <a:effectLst/>
                        <a:latin typeface="Calibri"/>
                      </a:endParaRPr>
                    </a:p>
                  </a:txBody>
                  <a:tcPr marL="8894" marR="8894" marT="8894" marB="0" anchor="ctr">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523</a:t>
                      </a:r>
                      <a:endParaRPr lang="en-US" sz="2400" b="0" i="0" u="none" strike="noStrike" dirty="0">
                        <a:solidFill>
                          <a:srgbClr val="000000"/>
                        </a:solidFill>
                        <a:effectLst/>
                        <a:latin typeface="Calibri"/>
                      </a:endParaRPr>
                    </a:p>
                  </a:txBody>
                  <a:tcPr marL="8894" marR="8894" marT="8894" marB="0" anchor="ctr">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 90%</a:t>
                      </a:r>
                      <a:endParaRPr lang="en-US" sz="2400" b="0" i="0" u="none" strike="noStrike" dirty="0">
                        <a:solidFill>
                          <a:srgbClr val="000000"/>
                        </a:solidFill>
                        <a:effectLst/>
                        <a:latin typeface="Calibri"/>
                      </a:endParaRPr>
                    </a:p>
                  </a:txBody>
                  <a:tcPr marL="8894" marR="8894" marT="889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5715000" y="381000"/>
            <a:ext cx="3352800" cy="1323439"/>
          </a:xfrm>
          <a:prstGeom prst="rect">
            <a:avLst/>
          </a:prstGeom>
          <a:noFill/>
        </p:spPr>
        <p:txBody>
          <a:bodyPr wrap="square" rtlCol="0">
            <a:spAutoFit/>
          </a:bodyPr>
          <a:lstStyle/>
          <a:p>
            <a:pPr algn="ctr"/>
            <a:r>
              <a:rPr lang="en-US" sz="4000" b="1" dirty="0" smtClean="0">
                <a:solidFill>
                  <a:schemeClr val="accent1">
                    <a:lumMod val="75000"/>
                  </a:schemeClr>
                </a:solidFill>
                <a:latin typeface="Arial Black" panose="020B0A04020102020204" pitchFamily="34" charset="0"/>
              </a:rPr>
              <a:t>Water Use Program</a:t>
            </a:r>
            <a:endParaRPr lang="en-US" sz="4000" b="1"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3092729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Use Reporting</a:t>
            </a:r>
            <a:endParaRPr lang="en-US" dirty="0"/>
          </a:p>
        </p:txBody>
      </p:sp>
      <p:sp>
        <p:nvSpPr>
          <p:cNvPr id="3" name="Content Placeholder 2"/>
          <p:cNvSpPr>
            <a:spLocks noGrp="1"/>
          </p:cNvSpPr>
          <p:nvPr>
            <p:ph idx="1"/>
          </p:nvPr>
        </p:nvSpPr>
        <p:spPr/>
        <p:txBody>
          <a:bodyPr/>
          <a:lstStyle/>
          <a:p>
            <a:r>
              <a:rPr lang="en-US" dirty="0" smtClean="0"/>
              <a:t>New online application in use this year</a:t>
            </a:r>
          </a:p>
          <a:p>
            <a:pPr lvl="1"/>
            <a:r>
              <a:rPr lang="en-US" dirty="0" smtClean="0"/>
              <a:t>Prompted checks of numbers</a:t>
            </a:r>
          </a:p>
          <a:p>
            <a:pPr lvl="1"/>
            <a:r>
              <a:rPr lang="en-US" dirty="0" smtClean="0"/>
              <a:t>Comparison with previous years displayed</a:t>
            </a:r>
          </a:p>
          <a:p>
            <a:pPr lvl="1"/>
            <a:r>
              <a:rPr lang="en-US" dirty="0" smtClean="0"/>
              <a:t>Input of peak use requested</a:t>
            </a:r>
          </a:p>
          <a:p>
            <a:pPr lvl="1"/>
            <a:r>
              <a:rPr lang="en-US" dirty="0" smtClean="0"/>
              <a:t>Information helpful for self audit included</a:t>
            </a:r>
          </a:p>
          <a:p>
            <a:pPr lvl="1"/>
            <a:endParaRPr lang="en-US" dirty="0"/>
          </a:p>
        </p:txBody>
      </p:sp>
    </p:spTree>
    <p:extLst>
      <p:ext uri="{BB962C8B-B14F-4D97-AF65-F5344CB8AC3E}">
        <p14:creationId xmlns:p14="http://schemas.microsoft.com/office/powerpoint/2010/main" val="32498272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19062</TotalTime>
  <Words>2755</Words>
  <Application>Microsoft Office PowerPoint</Application>
  <PresentationFormat>On-screen Show (4:3)</PresentationFormat>
  <Paragraphs>221</Paragraphs>
  <Slides>27</Slides>
  <Notes>26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Title &amp; Subtitle</vt:lpstr>
      <vt:lpstr>Balance</vt:lpstr>
      <vt:lpstr>PowerPoint Presentation</vt:lpstr>
      <vt:lpstr>Legislative Bills 2018</vt:lpstr>
      <vt:lpstr>Legislative Bills 2018</vt:lpstr>
      <vt:lpstr>Legislative Bills 2018</vt:lpstr>
      <vt:lpstr>Legislative Bills 2018</vt:lpstr>
      <vt:lpstr>Interim Study Items</vt:lpstr>
      <vt:lpstr>Groundwater Management Plans</vt:lpstr>
      <vt:lpstr>PowerPoint Presentation</vt:lpstr>
      <vt:lpstr>Water Use Reporting</vt:lpstr>
      <vt:lpstr>PowerPoint Presentation</vt:lpstr>
      <vt:lpstr>Other Adjudication Actions</vt:lpstr>
      <vt:lpstr>Duty of Water</vt:lpstr>
      <vt:lpstr>Irrigation Duty Science</vt:lpstr>
      <vt:lpstr>Laws Regulating Use of Water</vt:lpstr>
      <vt:lpstr>Laws Regulating Use of Water</vt:lpstr>
      <vt:lpstr>Diversion vs Depletion</vt:lpstr>
      <vt:lpstr>Use of Duty in Change Applications</vt:lpstr>
      <vt:lpstr>Example to Consider</vt:lpstr>
      <vt:lpstr>Example to Consider</vt:lpstr>
      <vt:lpstr>Example to Consider</vt:lpstr>
      <vt:lpstr>Domestic duty</vt:lpstr>
      <vt:lpstr>Domestic duty</vt:lpstr>
      <vt:lpstr>Municipal rights</vt:lpstr>
      <vt:lpstr>Municipal Use Rights Extended </vt:lpstr>
      <vt:lpstr>Municipal Use Rights Extended </vt:lpstr>
      <vt:lpstr>Municipal Use Rights Extended</vt:lpstr>
      <vt:lpstr>Questions?</vt:lpstr>
    </vt:vector>
  </TitlesOfParts>
  <Company>DNR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WRTUSER</dc:creator>
  <cp:lastModifiedBy>Kent Jones</cp:lastModifiedBy>
  <cp:revision>753</cp:revision>
  <cp:lastPrinted>2018-03-17T23:00:14Z</cp:lastPrinted>
  <dcterms:created xsi:type="dcterms:W3CDTF">2011-08-30T01:17:55Z</dcterms:created>
  <dcterms:modified xsi:type="dcterms:W3CDTF">2018-03-27T17:54:48Z</dcterms:modified>
</cp:coreProperties>
</file>