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BBD4D-5B82-4B14-BC42-C490512B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92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1E264-DAC5-43BD-B913-C5FA6946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067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1E264-DAC5-43BD-B913-C5FA6946A310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8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0901D-0970-44E4-BFF9-28DEB5BE0AC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2E0C1-9543-4A65-B1C5-1F4F1B31DC8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is Water Not Wet?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Water Law and Policy Seminar</a:t>
            </a:r>
          </a:p>
          <a:p>
            <a:r>
              <a:rPr lang="en-US" dirty="0" smtClean="0"/>
              <a:t>March 19, 2018</a:t>
            </a:r>
          </a:p>
          <a:p>
            <a:r>
              <a:rPr lang="en-US" dirty="0" smtClean="0"/>
              <a:t>Jared Manning, P.E.</a:t>
            </a:r>
          </a:p>
          <a:p>
            <a:r>
              <a:rPr lang="en-US" dirty="0" smtClean="0"/>
              <a:t>Assistant State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2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Rights Quantification (“Currency” Units)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08237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Early Days – Development of surface 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Irrigated Land (acres)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Flow Rate (cfs)</a:t>
            </a:r>
          </a:p>
          <a:p>
            <a:r>
              <a:rPr lang="en-US" dirty="0" smtClean="0"/>
              <a:t>Today – Development of wells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Irrigated Land (acres), Livestock (</a:t>
            </a:r>
            <a:r>
              <a:rPr lang="en-US" dirty="0" err="1" smtClean="0"/>
              <a:t>elu</a:t>
            </a:r>
            <a:r>
              <a:rPr lang="en-US" dirty="0" smtClean="0"/>
              <a:t>), Domestic (</a:t>
            </a:r>
            <a:r>
              <a:rPr lang="en-US" dirty="0" err="1" smtClean="0"/>
              <a:t>edu</a:t>
            </a:r>
            <a:r>
              <a:rPr lang="en-US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Diversion Volume (acre-feet)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Depletion Volume (acre-feet)</a:t>
            </a:r>
          </a:p>
          <a:p>
            <a:r>
              <a:rPr lang="en-US" dirty="0" smtClean="0"/>
              <a:t>Is flow rate relevant in today’s world?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5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decrees assigned duties for surface water based on ac/cfs</a:t>
            </a:r>
          </a:p>
          <a:p>
            <a:r>
              <a:rPr lang="en-US" dirty="0" smtClean="0"/>
              <a:t>Typical decreed duty is 40-120 ac/cfs; usually close to </a:t>
            </a:r>
            <a:r>
              <a:rPr lang="en-US" b="1" dirty="0" smtClean="0"/>
              <a:t>60 ac/cfs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1 cfs = 2 ac-ft/day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(2 ac-ft/day * 30 days) / 60 ac = 1 ac-ft/ac/</a:t>
            </a:r>
            <a:r>
              <a:rPr lang="en-US" dirty="0" err="1" smtClean="0"/>
              <a:t>mo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7 </a:t>
            </a:r>
            <a:r>
              <a:rPr lang="en-US" dirty="0" err="1" smtClean="0"/>
              <a:t>mo</a:t>
            </a:r>
            <a:r>
              <a:rPr lang="en-US" dirty="0" smtClean="0"/>
              <a:t> * 1 ac-ft/ac/</a:t>
            </a:r>
            <a:r>
              <a:rPr lang="en-US" dirty="0" err="1" smtClean="0"/>
              <a:t>mo</a:t>
            </a:r>
            <a:r>
              <a:rPr lang="en-US" dirty="0" smtClean="0"/>
              <a:t> = </a:t>
            </a:r>
            <a:r>
              <a:rPr lang="en-US" b="1" dirty="0" smtClean="0"/>
              <a:t>7 ac-ft/ac</a:t>
            </a:r>
          </a:p>
          <a:p>
            <a:r>
              <a:rPr lang="en-US" dirty="0" smtClean="0"/>
              <a:t>Duties today are mostly 3-5 ac-ft/ac</a:t>
            </a:r>
          </a:p>
          <a:p>
            <a:r>
              <a:rPr lang="en-US" dirty="0" smtClean="0"/>
              <a:t>How is duty currently applied in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7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is done by flow rate, not volume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Exception #1: Duchesne/Strawberry Rivers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Exception #2: Potentially Utah Lake</a:t>
            </a:r>
          </a:p>
          <a:p>
            <a:r>
              <a:rPr lang="en-US" dirty="0" smtClean="0"/>
              <a:t>Normal irrigation season usually 5-6 months</a:t>
            </a:r>
          </a:p>
          <a:p>
            <a:r>
              <a:rPr lang="en-US" dirty="0" smtClean="0"/>
              <a:t>Most primary rights reduced in the summer</a:t>
            </a:r>
          </a:p>
          <a:p>
            <a:r>
              <a:rPr lang="en-US" dirty="0" smtClean="0"/>
              <a:t>Actual volume diverted about 2-5 ac-ft/ac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7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“Carrier Water”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 water diverted at the head of the canal that does not get applied to the land; or </a:t>
            </a:r>
            <a:r>
              <a:rPr lang="en-US" b="1" dirty="0" smtClean="0"/>
              <a:t>system inefficiencies</a:t>
            </a:r>
          </a:p>
          <a:p>
            <a:r>
              <a:rPr lang="en-US" dirty="0" smtClean="0"/>
              <a:t>Examples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</a:t>
            </a:r>
            <a:r>
              <a:rPr lang="en-US" dirty="0" smtClean="0"/>
              <a:t>osses from seepage and evaporation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Flow-through water past the last turnout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Periodic Overflow</a:t>
            </a:r>
          </a:p>
          <a:p>
            <a:r>
              <a:rPr lang="en-US" dirty="0" smtClean="0"/>
              <a:t>Reducing inefficiencies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Canal lining, piping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Storage ponds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Turns schedule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Automation</a:t>
            </a:r>
          </a:p>
        </p:txBody>
      </p:sp>
    </p:spTree>
    <p:extLst>
      <p:ext uri="{BB962C8B-B14F-4D97-AF65-F5344CB8AC3E}">
        <p14:creationId xmlns:p14="http://schemas.microsoft.com/office/powerpoint/2010/main" val="31645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382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to Underground Actions Where Flow Quantification is Beneficial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389120"/>
          </a:xfrm>
        </p:spPr>
        <p:txBody>
          <a:bodyPr/>
          <a:lstStyle/>
          <a:p>
            <a:r>
              <a:rPr lang="en-US" dirty="0" smtClean="0"/>
              <a:t>Deeds</a:t>
            </a:r>
          </a:p>
          <a:p>
            <a:r>
              <a:rPr lang="en-US" dirty="0" smtClean="0"/>
              <a:t>Segregations</a:t>
            </a:r>
          </a:p>
          <a:p>
            <a:r>
              <a:rPr lang="en-US" dirty="0" smtClean="0"/>
              <a:t>Share statements</a:t>
            </a:r>
          </a:p>
          <a:p>
            <a:r>
              <a:rPr lang="en-US" dirty="0" smtClean="0"/>
              <a:t>Change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9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So...When is Water Not Wet?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rights actions fail to adequately address distribution consequences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Distribution Accounting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https://waterrights.utah.gov/wcat/ListModels.asp</a:t>
            </a:r>
          </a:p>
        </p:txBody>
      </p:sp>
    </p:spTree>
    <p:extLst>
      <p:ext uri="{BB962C8B-B14F-4D97-AF65-F5344CB8AC3E}">
        <p14:creationId xmlns:p14="http://schemas.microsoft.com/office/powerpoint/2010/main" val="714661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2548</TotalTime>
  <Words>282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When is Water Not Wet?</vt:lpstr>
      <vt:lpstr>Water Rights Quantification (“Currency” Units)</vt:lpstr>
      <vt:lpstr>Distribution Duty</vt:lpstr>
      <vt:lpstr>Distribution Duty</vt:lpstr>
      <vt:lpstr>“Carrier Water”</vt:lpstr>
      <vt:lpstr>Surface to Underground Actions Where Flow Quantification is Beneficial</vt:lpstr>
      <vt:lpstr>So...When is Water Not Wet?</vt:lpstr>
      <vt:lpstr>Distribution Accounting Models</vt:lpstr>
    </vt:vector>
  </TitlesOfParts>
  <Company>State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is Water not Wet?</dc:title>
  <dc:creator>Jared Manning</dc:creator>
  <cp:lastModifiedBy>Jared Manning</cp:lastModifiedBy>
  <cp:revision>29</cp:revision>
  <cp:lastPrinted>2018-03-07T23:47:01Z</cp:lastPrinted>
  <dcterms:created xsi:type="dcterms:W3CDTF">2018-03-05T19:19:26Z</dcterms:created>
  <dcterms:modified xsi:type="dcterms:W3CDTF">2018-03-16T17:03:04Z</dcterms:modified>
</cp:coreProperties>
</file>