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handoutMasterIdLst>
    <p:handoutMasterId r:id="rId15"/>
  </p:handoutMasterIdLst>
  <p:sldIdLst>
    <p:sldId id="257" r:id="rId2"/>
    <p:sldId id="293" r:id="rId3"/>
    <p:sldId id="296" r:id="rId4"/>
    <p:sldId id="295" r:id="rId5"/>
    <p:sldId id="297" r:id="rId6"/>
    <p:sldId id="298" r:id="rId7"/>
    <p:sldId id="282" r:id="rId8"/>
    <p:sldId id="285" r:id="rId9"/>
    <p:sldId id="299" r:id="rId10"/>
    <p:sldId id="288" r:id="rId11"/>
    <p:sldId id="291" r:id="rId12"/>
    <p:sldId id="269" r:id="rId13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99"/>
    <a:srgbClr val="008000"/>
    <a:srgbClr val="009900"/>
    <a:srgbClr val="CC0000"/>
    <a:srgbClr val="FFFF00"/>
    <a:srgbClr val="66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789" autoAdjust="0"/>
    <p:restoredTop sz="86301" autoAdjust="0"/>
  </p:normalViewPr>
  <p:slideViewPr>
    <p:cSldViewPr>
      <p:cViewPr>
        <p:scale>
          <a:sx n="97" d="100"/>
          <a:sy n="97" d="100"/>
        </p:scale>
        <p:origin x="-54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694" y="0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694" y="8831580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3A8405A5-D478-486D-94C6-A86CBBCED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76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513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1E843-D6BE-4FA4-814F-7F1F0C943D1A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05" y="4416426"/>
            <a:ext cx="5504204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513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A9EE5-51B4-4EC0-B975-CB5F67530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9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A9EE5-51B4-4EC0-B975-CB5F675308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33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A9EE5-51B4-4EC0-B975-CB5F675308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53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A9EE5-51B4-4EC0-B975-CB5F675308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53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A9EE5-51B4-4EC0-B975-CB5F675308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61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A9EE5-51B4-4EC0-B975-CB5F675308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4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A9EE5-51B4-4EC0-B975-CB5F675308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4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A9EE5-51B4-4EC0-B975-CB5F675308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56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/>
            <a:r>
              <a:rPr lang="en-US" dirty="0" smtClean="0"/>
              <a:t>Summary and questions.</a:t>
            </a:r>
          </a:p>
          <a:p>
            <a:pPr defTabSz="88139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A9EE5-51B4-4EC0-B975-CB5F675308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50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38591-8B09-4146-A6AE-1C3E97919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1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EBE84-9752-4674-B963-F9580D17A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5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F897E-7890-4A44-9D8E-A9C2FABA2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7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DD86C-9781-4A61-A54F-BE18EE887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7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42CEF-F3ED-4720-87B2-0239EA7C8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4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2DDEF-08A3-4943-8F35-A5FBC90B7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2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AC28C-E253-493C-BD10-6B6248A4C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9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2A499-36EB-4390-8B10-C957DA51C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61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97BDB-E790-4F10-ACBF-D4EC27EA0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4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CE75-A997-416F-9C48-ABDBE21D2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D5122-CC8C-464E-B19B-3137377C9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4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C36D98F-E3B8-4BFD-8562-0D424E982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9.jpe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4.jpe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6.jpe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762000" y="206375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Utah Division of Water Rights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4108450" y="5911850"/>
            <a:ext cx="1841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3586163" y="6035675"/>
            <a:ext cx="19542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imes New Roman" pitchFamily="18" charset="0"/>
              </a:rPr>
              <a:t>June 21, 2004</a:t>
            </a: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7"/>
          <p:cNvSpPr txBox="1">
            <a:spLocks/>
          </p:cNvSpPr>
          <p:nvPr/>
        </p:nvSpPr>
        <p:spPr bwMode="auto">
          <a:xfrm>
            <a:off x="609600" y="4267200"/>
            <a:ext cx="8534400" cy="3485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Understanding Supplemental Rights and Database Water Use Groups          </a:t>
            </a:r>
            <a:endParaRPr lang="en-US" altLang="en-US" sz="3600" b="1" dirty="0">
              <a:solidFill>
                <a:srgbClr val="000000"/>
              </a:solidFill>
              <a:latin typeface="+mn-lt"/>
              <a:ea typeface="ヒラギノ角ゴ Pro W3" charset="-128"/>
              <a:sym typeface="Gill Sans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Teresa </a:t>
            </a:r>
            <a:r>
              <a:rPr lang="en-US" altLang="en-US" sz="2400" dirty="0" err="1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Wilhelmsen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, P.E.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 dirty="0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Assistant State Engineer</a:t>
            </a:r>
            <a:endParaRPr lang="en-US" altLang="en-US" sz="2000" i="1" dirty="0">
              <a:solidFill>
                <a:srgbClr val="000000"/>
              </a:solidFill>
              <a:latin typeface="+mn-lt"/>
              <a:ea typeface="ヒラギノ角ゴ Pro W3" charset="-128"/>
              <a:sym typeface="Gill Sans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5500" dirty="0">
              <a:solidFill>
                <a:srgbClr val="000000"/>
              </a:solidFill>
              <a:latin typeface="Gill Sans" charset="0"/>
              <a:ea typeface="ヒラギノ角ゴ Pro W3" charset="-128"/>
              <a:sym typeface="Gill Sans" charset="0"/>
            </a:endParaRPr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4292600" y="1219200"/>
            <a:ext cx="46863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 smtClean="0">
                <a:solidFill>
                  <a:schemeClr val="tx2"/>
                </a:solidFill>
                <a:latin typeface="Times New Roman" pitchFamily="18" charset="0"/>
              </a:rPr>
              <a:t>Water Use Groups</a:t>
            </a:r>
            <a:endParaRPr lang="en-US" altLang="en-US" sz="48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Important Items to Understand: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Research the record to ensure the documentation supports the database entry.</a:t>
            </a:r>
          </a:p>
          <a:p>
            <a:pPr lvl="1"/>
            <a:endParaRPr lang="en-US" dirty="0" smtClean="0">
              <a:solidFill>
                <a:schemeClr val="tx2"/>
              </a:solidFill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Groups are dynamic. They change over time.</a:t>
            </a:r>
          </a:p>
          <a:p>
            <a:pPr marL="630936" lvl="2" indent="0">
              <a:buNone/>
            </a:pP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19600" y="2590800"/>
            <a:ext cx="4343400" cy="3382963"/>
          </a:xfrm>
        </p:spPr>
        <p:txBody>
          <a:bodyPr/>
          <a:lstStyle/>
          <a:p>
            <a:pPr lvl="1"/>
            <a:r>
              <a:rPr lang="en-US" dirty="0">
                <a:solidFill>
                  <a:schemeClr val="tx2"/>
                </a:solidFill>
              </a:rPr>
              <a:t>Chronological order of occurrence. 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Application to Appropriate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Certificate of Beneficial Use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Published Proposed Determination Book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Addendum to the PD Book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Change Application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Certificate of Beneficial Use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18" y="0"/>
            <a:ext cx="9153617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7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419600" y="1271523"/>
            <a:ext cx="44958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900" i="1" dirty="0" smtClean="0">
                <a:solidFill>
                  <a:schemeClr val="tx2"/>
                </a:solidFill>
              </a:rPr>
              <a:t>Terms to Remember</a:t>
            </a:r>
          </a:p>
          <a:p>
            <a:pPr marL="0" indent="0" algn="ctr">
              <a:buNone/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Water Use Group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200" b="1" dirty="0" smtClean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Beneficial Use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Beneficial Use Amounts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200" dirty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Group Totals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200" dirty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Sole Supply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18" y="0"/>
            <a:ext cx="9153617" cy="7620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67261" y="1333664"/>
            <a:ext cx="4292600" cy="4702653"/>
            <a:chOff x="4741859" y="1371600"/>
            <a:chExt cx="4122741" cy="4572000"/>
          </a:xfrm>
        </p:grpSpPr>
        <p:pic>
          <p:nvPicPr>
            <p:cNvPr id="7" name="Picture 2" descr="G:\_WRT Photo Contests (all years)\2007 WRT Photo Contest\Sheep Water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3" r="32362"/>
            <a:stretch/>
          </p:blipFill>
          <p:spPr bwMode="auto">
            <a:xfrm>
              <a:off x="4741859" y="1371600"/>
              <a:ext cx="4122741" cy="4572000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09" t="11315" r="7934" b="12660"/>
            <a:stretch/>
          </p:blipFill>
          <p:spPr>
            <a:xfrm>
              <a:off x="4866275" y="4613852"/>
              <a:ext cx="1763126" cy="1197388"/>
            </a:xfrm>
            <a:prstGeom prst="rect">
              <a:avLst/>
            </a:prstGeom>
            <a:ln w="25400">
              <a:solidFill>
                <a:schemeClr val="bg2">
                  <a:lumMod val="90000"/>
                </a:schemeClr>
              </a:solidFill>
            </a:ln>
          </p:spPr>
        </p:pic>
        <p:cxnSp>
          <p:nvCxnSpPr>
            <p:cNvPr id="6" name="Straight Connector 5"/>
            <p:cNvCxnSpPr/>
            <p:nvPr/>
          </p:nvCxnSpPr>
          <p:spPr>
            <a:xfrm>
              <a:off x="4866275" y="5447072"/>
              <a:ext cx="696325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200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_WRT Photo Contests (all years)\2014 WRT Photo Contest\10. LAZY DAY AT THE LAK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" r="853" b="3295"/>
          <a:stretch/>
        </p:blipFill>
        <p:spPr bwMode="auto">
          <a:xfrm>
            <a:off x="0" y="0"/>
            <a:ext cx="91624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7400"/>
            <a:ext cx="7239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53617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36904"/>
            <a:ext cx="8625840" cy="458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3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502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70" y="2514600"/>
            <a:ext cx="8380875" cy="419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2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9144000" cy="502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2546003"/>
          </a:xfrm>
          <a:prstGeom prst="rect">
            <a:avLst/>
          </a:prstGeom>
          <a:ln w="31750">
            <a:solidFill>
              <a:schemeClr val="accent1">
                <a:alpha val="58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8200"/>
            <a:ext cx="9144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0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53617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36904"/>
            <a:ext cx="8625840" cy="458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0992"/>
            <a:ext cx="9144000" cy="4232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600"/>
            <a:ext cx="9144000" cy="38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19432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5600"/>
            <a:ext cx="9144000" cy="349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3810000" cy="4485071"/>
          </a:xfrm>
        </p:spPr>
        <p:txBody>
          <a:bodyPr/>
          <a:lstStyle/>
          <a:p>
            <a:pPr lvl="1"/>
            <a:endParaRPr lang="en-US" dirty="0" smtClean="0">
              <a:solidFill>
                <a:schemeClr val="tx2"/>
              </a:solidFill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If </a:t>
            </a:r>
            <a:r>
              <a:rPr lang="en-US" dirty="0">
                <a:solidFill>
                  <a:schemeClr val="tx2"/>
                </a:solidFill>
              </a:rPr>
              <a:t>the Beneficial Use Amounts are defined, a water right can be segregated for the purpose of filing a change application.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18" y="0"/>
            <a:ext cx="9153617" cy="762000"/>
          </a:xfrm>
          <a:prstGeom prst="rect">
            <a:avLst/>
          </a:prstGeom>
        </p:spPr>
      </p:pic>
      <p:pic>
        <p:nvPicPr>
          <p:cNvPr id="4098" name="Picture 2" descr="G:\_WRT Photo Contests (all years)\2012 WRT Photo Contest\BennieCreek-Autumn_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5000"/>
                    </a14:imgEffect>
                    <a14:imgEffect>
                      <a14:colorTemperature colorTemp="6800"/>
                    </a14:imgEffect>
                    <a14:imgEffect>
                      <a14:saturation sat="110000"/>
                    </a14:imgEffect>
                    <a14:imgEffect>
                      <a14:brightnessContrast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5" t="1544" r="31508" b="10677"/>
          <a:stretch/>
        </p:blipFill>
        <p:spPr bwMode="auto">
          <a:xfrm>
            <a:off x="4320750" y="1371600"/>
            <a:ext cx="4412753" cy="452038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" y="4267200"/>
            <a:ext cx="9144000" cy="239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4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410200" y="1447800"/>
            <a:ext cx="3276600" cy="4678363"/>
          </a:xfrm>
        </p:spPr>
        <p:txBody>
          <a:bodyPr/>
          <a:lstStyle/>
          <a:p>
            <a:pPr lvl="1"/>
            <a:endParaRPr lang="en-US" dirty="0" smtClean="0">
              <a:solidFill>
                <a:schemeClr val="tx2"/>
              </a:solidFill>
            </a:endParaRP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Supplemental </a:t>
            </a:r>
            <a:r>
              <a:rPr lang="en-US" dirty="0">
                <a:solidFill>
                  <a:schemeClr val="tx2"/>
                </a:solidFill>
              </a:rPr>
              <a:t>to an irrigation company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18" y="0"/>
            <a:ext cx="9153617" cy="762000"/>
          </a:xfrm>
          <a:prstGeom prst="rect">
            <a:avLst/>
          </a:prstGeom>
        </p:spPr>
      </p:pic>
      <p:pic>
        <p:nvPicPr>
          <p:cNvPr id="5122" name="Picture 2" descr="G:\_WRT Photo Contests (all years)\2012 WRT Photo Contest\SticksandStone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3" r="16649"/>
          <a:stretch/>
        </p:blipFill>
        <p:spPr bwMode="auto">
          <a:xfrm>
            <a:off x="533400" y="1447800"/>
            <a:ext cx="4419600" cy="446136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18" y="4495800"/>
            <a:ext cx="9144000" cy="184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7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410200" y="1447800"/>
            <a:ext cx="3276600" cy="4678363"/>
          </a:xfrm>
        </p:spPr>
        <p:txBody>
          <a:bodyPr/>
          <a:lstStyle/>
          <a:p>
            <a:pPr lvl="1"/>
            <a:endParaRPr lang="en-US" dirty="0" smtClean="0">
              <a:solidFill>
                <a:schemeClr val="tx2"/>
              </a:solidFill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Share statement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18" y="0"/>
            <a:ext cx="9153617" cy="762000"/>
          </a:xfrm>
          <a:prstGeom prst="rect">
            <a:avLst/>
          </a:prstGeom>
        </p:spPr>
      </p:pic>
      <p:pic>
        <p:nvPicPr>
          <p:cNvPr id="5122" name="Picture 2" descr="G:\_WRT Photo Contests (all years)\2012 WRT Photo Contest\SticksandStone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3" r="16649"/>
          <a:stretch/>
        </p:blipFill>
        <p:spPr bwMode="auto">
          <a:xfrm>
            <a:off x="533400" y="1447800"/>
            <a:ext cx="4419600" cy="446136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395"/>
            <a:ext cx="9144000" cy="31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5303</TotalTime>
  <Words>141</Words>
  <Application>Microsoft Office PowerPoint</Application>
  <PresentationFormat>On-screen Show (4:3)</PresentationFormat>
  <Paragraphs>47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Natural Resources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JOLDS</dc:creator>
  <cp:lastModifiedBy>Teresa Wilhelmsen</cp:lastModifiedBy>
  <cp:revision>122</cp:revision>
  <cp:lastPrinted>2017-11-16T01:00:57Z</cp:lastPrinted>
  <dcterms:created xsi:type="dcterms:W3CDTF">2004-06-09T23:03:56Z</dcterms:created>
  <dcterms:modified xsi:type="dcterms:W3CDTF">2017-11-16T21:15:38Z</dcterms:modified>
</cp:coreProperties>
</file>