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handoutMasterIdLst>
    <p:handoutMasterId r:id="rId25"/>
  </p:handoutMasterIdLst>
  <p:sldIdLst>
    <p:sldId id="257" r:id="rId2"/>
    <p:sldId id="292" r:id="rId3"/>
    <p:sldId id="295" r:id="rId4"/>
    <p:sldId id="296" r:id="rId5"/>
    <p:sldId id="293" r:id="rId6"/>
    <p:sldId id="271" r:id="rId7"/>
    <p:sldId id="299" r:id="rId8"/>
    <p:sldId id="284" r:id="rId9"/>
    <p:sldId id="304" r:id="rId10"/>
    <p:sldId id="298" r:id="rId11"/>
    <p:sldId id="272" r:id="rId12"/>
    <p:sldId id="297" r:id="rId13"/>
    <p:sldId id="287" r:id="rId14"/>
    <p:sldId id="273" r:id="rId15"/>
    <p:sldId id="275" r:id="rId16"/>
    <p:sldId id="277" r:id="rId17"/>
    <p:sldId id="282" r:id="rId18"/>
    <p:sldId id="279" r:id="rId19"/>
    <p:sldId id="289" r:id="rId20"/>
    <p:sldId id="285" r:id="rId21"/>
    <p:sldId id="302" r:id="rId22"/>
    <p:sldId id="269" r:id="rId23"/>
  </p:sldIdLst>
  <p:sldSz cx="9144000" cy="6858000" type="screen4x3"/>
  <p:notesSz cx="7010400" cy="9296400"/>
  <p:defaultTextStyle>
    <a:defPPr>
      <a:defRPr lang="en-US"/>
    </a:defPPr>
    <a:lvl1pPr algn="l" rtl="0" fontAlgn="base">
      <a:spcBef>
        <a:spcPct val="0"/>
      </a:spcBef>
      <a:spcAft>
        <a:spcPct val="0"/>
      </a:spcAft>
      <a:defRPr sz="3200" kern="1200">
        <a:solidFill>
          <a:schemeClr val="bg1"/>
        </a:solidFill>
        <a:latin typeface="Times New Roman" pitchFamily="18" charset="0"/>
        <a:ea typeface="+mn-ea"/>
        <a:cs typeface="+mn-cs"/>
      </a:defRPr>
    </a:lvl1pPr>
    <a:lvl2pPr marL="457200" algn="l" rtl="0" fontAlgn="base">
      <a:spcBef>
        <a:spcPct val="0"/>
      </a:spcBef>
      <a:spcAft>
        <a:spcPct val="0"/>
      </a:spcAft>
      <a:defRPr sz="3200" kern="1200">
        <a:solidFill>
          <a:schemeClr val="bg1"/>
        </a:solidFill>
        <a:latin typeface="Times New Roman" pitchFamily="18" charset="0"/>
        <a:ea typeface="+mn-ea"/>
        <a:cs typeface="+mn-cs"/>
      </a:defRPr>
    </a:lvl2pPr>
    <a:lvl3pPr marL="914400" algn="l" rtl="0" fontAlgn="base">
      <a:spcBef>
        <a:spcPct val="0"/>
      </a:spcBef>
      <a:spcAft>
        <a:spcPct val="0"/>
      </a:spcAft>
      <a:defRPr sz="3200" kern="1200">
        <a:solidFill>
          <a:schemeClr val="bg1"/>
        </a:solidFill>
        <a:latin typeface="Times New Roman" pitchFamily="18" charset="0"/>
        <a:ea typeface="+mn-ea"/>
        <a:cs typeface="+mn-cs"/>
      </a:defRPr>
    </a:lvl3pPr>
    <a:lvl4pPr marL="1371600" algn="l" rtl="0" fontAlgn="base">
      <a:spcBef>
        <a:spcPct val="0"/>
      </a:spcBef>
      <a:spcAft>
        <a:spcPct val="0"/>
      </a:spcAft>
      <a:defRPr sz="3200" kern="1200">
        <a:solidFill>
          <a:schemeClr val="bg1"/>
        </a:solidFill>
        <a:latin typeface="Times New Roman" pitchFamily="18" charset="0"/>
        <a:ea typeface="+mn-ea"/>
        <a:cs typeface="+mn-cs"/>
      </a:defRPr>
    </a:lvl4pPr>
    <a:lvl5pPr marL="1828800" algn="l" rtl="0" fontAlgn="base">
      <a:spcBef>
        <a:spcPct val="0"/>
      </a:spcBef>
      <a:spcAft>
        <a:spcPct val="0"/>
      </a:spcAft>
      <a:defRPr sz="3200" kern="1200">
        <a:solidFill>
          <a:schemeClr val="bg1"/>
        </a:solidFill>
        <a:latin typeface="Times New Roman" pitchFamily="18" charset="0"/>
        <a:ea typeface="+mn-ea"/>
        <a:cs typeface="+mn-cs"/>
      </a:defRPr>
    </a:lvl5pPr>
    <a:lvl6pPr marL="2286000" algn="l" defTabSz="914400" rtl="0" eaLnBrk="1" latinLnBrk="0" hangingPunct="1">
      <a:defRPr sz="3200" kern="1200">
        <a:solidFill>
          <a:schemeClr val="bg1"/>
        </a:solidFill>
        <a:latin typeface="Times New Roman" pitchFamily="18" charset="0"/>
        <a:ea typeface="+mn-ea"/>
        <a:cs typeface="+mn-cs"/>
      </a:defRPr>
    </a:lvl6pPr>
    <a:lvl7pPr marL="2743200" algn="l" defTabSz="914400" rtl="0" eaLnBrk="1" latinLnBrk="0" hangingPunct="1">
      <a:defRPr sz="3200" kern="1200">
        <a:solidFill>
          <a:schemeClr val="bg1"/>
        </a:solidFill>
        <a:latin typeface="Times New Roman" pitchFamily="18" charset="0"/>
        <a:ea typeface="+mn-ea"/>
        <a:cs typeface="+mn-cs"/>
      </a:defRPr>
    </a:lvl7pPr>
    <a:lvl8pPr marL="3200400" algn="l" defTabSz="914400" rtl="0" eaLnBrk="1" latinLnBrk="0" hangingPunct="1">
      <a:defRPr sz="3200" kern="1200">
        <a:solidFill>
          <a:schemeClr val="bg1"/>
        </a:solidFill>
        <a:latin typeface="Times New Roman" pitchFamily="18" charset="0"/>
        <a:ea typeface="+mn-ea"/>
        <a:cs typeface="+mn-cs"/>
      </a:defRPr>
    </a:lvl8pPr>
    <a:lvl9pPr marL="3657600" algn="l" defTabSz="914400" rtl="0" eaLnBrk="1" latinLnBrk="0" hangingPunct="1">
      <a:defRPr sz="32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008000"/>
    <a:srgbClr val="009900"/>
    <a:srgbClr val="CC0000"/>
    <a:srgbClr val="FFFF00"/>
    <a:srgbClr val="66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789" autoAdjust="0"/>
    <p:restoredTop sz="94581" autoAdjust="0"/>
  </p:normalViewPr>
  <p:slideViewPr>
    <p:cSldViewPr>
      <p:cViewPr>
        <p:scale>
          <a:sx n="97" d="100"/>
          <a:sy n="97" d="100"/>
        </p:scale>
        <p:origin x="-5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19" name="Rectangle 3"/>
          <p:cNvSpPr>
            <a:spLocks noGrp="1" noChangeArrowheads="1"/>
          </p:cNvSpPr>
          <p:nvPr>
            <p:ph type="dt" sz="quarter"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a:p>
        </p:txBody>
      </p:sp>
      <p:sp>
        <p:nvSpPr>
          <p:cNvPr id="34820" name="Rectangle 4"/>
          <p:cNvSpPr>
            <a:spLocks noGrp="1" noChangeArrowheads="1"/>
          </p:cNvSpPr>
          <p:nvPr>
            <p:ph type="ftr" sz="quarter" idx="2"/>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21" name="Rectangle 5"/>
          <p:cNvSpPr>
            <a:spLocks noGrp="1" noChangeArrowheads="1"/>
          </p:cNvSpPr>
          <p:nvPr>
            <p:ph type="sldNum" sz="quarter" idx="3"/>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solidFill>
                  <a:schemeClr val="tx1"/>
                </a:solidFill>
                <a:latin typeface="Times New Roman" charset="0"/>
              </a:defRPr>
            </a:lvl1pPr>
          </a:lstStyle>
          <a:p>
            <a:pPr>
              <a:defRPr/>
            </a:pPr>
            <a:fld id="{3A8405A5-D478-486D-94C6-A86CBBCEDD41}" type="slidenum">
              <a:rPr lang="en-US"/>
              <a:pPr>
                <a:defRPr/>
              </a:pPr>
              <a:t>‹#›</a:t>
            </a:fld>
            <a:endParaRPr lang="en-US"/>
          </a:p>
        </p:txBody>
      </p:sp>
    </p:spTree>
    <p:extLst>
      <p:ext uri="{BB962C8B-B14F-4D97-AF65-F5344CB8AC3E}">
        <p14:creationId xmlns:p14="http://schemas.microsoft.com/office/powerpoint/2010/main" val="1891276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711065-75D9-492D-89B3-B999F911B4F0}" type="datetimeFigureOut">
              <a:rPr lang="en-US" smtClean="0"/>
              <a:t>4/6/2017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8540C3C-C7E9-4371-AB39-7A6E16B9FAC2}" type="slidenum">
              <a:rPr lang="en-US" smtClean="0"/>
              <a:t>‹#›</a:t>
            </a:fld>
            <a:endParaRPr lang="en-US"/>
          </a:p>
        </p:txBody>
      </p:sp>
    </p:spTree>
    <p:extLst>
      <p:ext uri="{BB962C8B-B14F-4D97-AF65-F5344CB8AC3E}">
        <p14:creationId xmlns:p14="http://schemas.microsoft.com/office/powerpoint/2010/main" val="1509490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a:t>
            </a:fld>
            <a:endParaRPr lang="en-US"/>
          </a:p>
        </p:txBody>
      </p:sp>
    </p:spTree>
    <p:extLst>
      <p:ext uri="{BB962C8B-B14F-4D97-AF65-F5344CB8AC3E}">
        <p14:creationId xmlns:p14="http://schemas.microsoft.com/office/powerpoint/2010/main" val="366857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10</a:t>
            </a:fld>
            <a:endParaRPr lang="en-US"/>
          </a:p>
        </p:txBody>
      </p:sp>
    </p:spTree>
    <p:extLst>
      <p:ext uri="{BB962C8B-B14F-4D97-AF65-F5344CB8AC3E}">
        <p14:creationId xmlns:p14="http://schemas.microsoft.com/office/powerpoint/2010/main" val="3314365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11</a:t>
            </a:fld>
            <a:endParaRPr lang="en-US"/>
          </a:p>
        </p:txBody>
      </p:sp>
    </p:spTree>
    <p:extLst>
      <p:ext uri="{BB962C8B-B14F-4D97-AF65-F5344CB8AC3E}">
        <p14:creationId xmlns:p14="http://schemas.microsoft.com/office/powerpoint/2010/main" val="630223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12</a:t>
            </a:fld>
            <a:endParaRPr lang="en-US"/>
          </a:p>
        </p:txBody>
      </p:sp>
    </p:spTree>
    <p:extLst>
      <p:ext uri="{BB962C8B-B14F-4D97-AF65-F5344CB8AC3E}">
        <p14:creationId xmlns:p14="http://schemas.microsoft.com/office/powerpoint/2010/main" val="429482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13</a:t>
            </a:fld>
            <a:endParaRPr lang="en-US"/>
          </a:p>
        </p:txBody>
      </p:sp>
    </p:spTree>
    <p:extLst>
      <p:ext uri="{BB962C8B-B14F-4D97-AF65-F5344CB8AC3E}">
        <p14:creationId xmlns:p14="http://schemas.microsoft.com/office/powerpoint/2010/main" val="1937538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14</a:t>
            </a:fld>
            <a:endParaRPr lang="en-US"/>
          </a:p>
        </p:txBody>
      </p:sp>
    </p:spTree>
    <p:extLst>
      <p:ext uri="{BB962C8B-B14F-4D97-AF65-F5344CB8AC3E}">
        <p14:creationId xmlns:p14="http://schemas.microsoft.com/office/powerpoint/2010/main" val="2362293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15</a:t>
            </a:fld>
            <a:endParaRPr lang="en-US"/>
          </a:p>
        </p:txBody>
      </p:sp>
    </p:spTree>
    <p:extLst>
      <p:ext uri="{BB962C8B-B14F-4D97-AF65-F5344CB8AC3E}">
        <p14:creationId xmlns:p14="http://schemas.microsoft.com/office/powerpoint/2010/main" val="1955921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16</a:t>
            </a:fld>
            <a:endParaRPr lang="en-US"/>
          </a:p>
        </p:txBody>
      </p:sp>
    </p:spTree>
    <p:extLst>
      <p:ext uri="{BB962C8B-B14F-4D97-AF65-F5344CB8AC3E}">
        <p14:creationId xmlns:p14="http://schemas.microsoft.com/office/powerpoint/2010/main" val="1910854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17</a:t>
            </a:fld>
            <a:endParaRPr lang="en-US"/>
          </a:p>
        </p:txBody>
      </p:sp>
    </p:spTree>
    <p:extLst>
      <p:ext uri="{BB962C8B-B14F-4D97-AF65-F5344CB8AC3E}">
        <p14:creationId xmlns:p14="http://schemas.microsoft.com/office/powerpoint/2010/main" val="2046598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18</a:t>
            </a:fld>
            <a:endParaRPr lang="en-US"/>
          </a:p>
        </p:txBody>
      </p:sp>
    </p:spTree>
    <p:extLst>
      <p:ext uri="{BB962C8B-B14F-4D97-AF65-F5344CB8AC3E}">
        <p14:creationId xmlns:p14="http://schemas.microsoft.com/office/powerpoint/2010/main" val="1213857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40C3C-C7E9-4371-AB39-7A6E16B9FAC2}" type="slidenum">
              <a:rPr lang="en-US" smtClean="0"/>
              <a:t>19</a:t>
            </a:fld>
            <a:endParaRPr lang="en-US"/>
          </a:p>
        </p:txBody>
      </p:sp>
    </p:spTree>
    <p:extLst>
      <p:ext uri="{BB962C8B-B14F-4D97-AF65-F5344CB8AC3E}">
        <p14:creationId xmlns:p14="http://schemas.microsoft.com/office/powerpoint/2010/main" val="295749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2</a:t>
            </a:fld>
            <a:endParaRPr lang="en-US"/>
          </a:p>
        </p:txBody>
      </p:sp>
    </p:spTree>
    <p:extLst>
      <p:ext uri="{BB962C8B-B14F-4D97-AF65-F5344CB8AC3E}">
        <p14:creationId xmlns:p14="http://schemas.microsoft.com/office/powerpoint/2010/main" val="1165238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20</a:t>
            </a:fld>
            <a:endParaRPr lang="en-US"/>
          </a:p>
        </p:txBody>
      </p:sp>
    </p:spTree>
    <p:extLst>
      <p:ext uri="{BB962C8B-B14F-4D97-AF65-F5344CB8AC3E}">
        <p14:creationId xmlns:p14="http://schemas.microsoft.com/office/powerpoint/2010/main" val="2184306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21</a:t>
            </a:fld>
            <a:endParaRPr lang="en-US"/>
          </a:p>
        </p:txBody>
      </p:sp>
    </p:spTree>
    <p:extLst>
      <p:ext uri="{BB962C8B-B14F-4D97-AF65-F5344CB8AC3E}">
        <p14:creationId xmlns:p14="http://schemas.microsoft.com/office/powerpoint/2010/main" val="3226936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22</a:t>
            </a:fld>
            <a:endParaRPr lang="en-US"/>
          </a:p>
        </p:txBody>
      </p:sp>
    </p:spTree>
    <p:extLst>
      <p:ext uri="{BB962C8B-B14F-4D97-AF65-F5344CB8AC3E}">
        <p14:creationId xmlns:p14="http://schemas.microsoft.com/office/powerpoint/2010/main" val="279651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3</a:t>
            </a:fld>
            <a:endParaRPr lang="en-US"/>
          </a:p>
        </p:txBody>
      </p:sp>
    </p:spTree>
    <p:extLst>
      <p:ext uri="{BB962C8B-B14F-4D97-AF65-F5344CB8AC3E}">
        <p14:creationId xmlns:p14="http://schemas.microsoft.com/office/powerpoint/2010/main" val="207854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4</a:t>
            </a:fld>
            <a:endParaRPr lang="en-US"/>
          </a:p>
        </p:txBody>
      </p:sp>
    </p:spTree>
    <p:extLst>
      <p:ext uri="{BB962C8B-B14F-4D97-AF65-F5344CB8AC3E}">
        <p14:creationId xmlns:p14="http://schemas.microsoft.com/office/powerpoint/2010/main" val="3337729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5</a:t>
            </a:fld>
            <a:endParaRPr lang="en-US"/>
          </a:p>
        </p:txBody>
      </p:sp>
    </p:spTree>
    <p:extLst>
      <p:ext uri="{BB962C8B-B14F-4D97-AF65-F5344CB8AC3E}">
        <p14:creationId xmlns:p14="http://schemas.microsoft.com/office/powerpoint/2010/main" val="3516567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6</a:t>
            </a:fld>
            <a:endParaRPr lang="en-US"/>
          </a:p>
        </p:txBody>
      </p:sp>
    </p:spTree>
    <p:extLst>
      <p:ext uri="{BB962C8B-B14F-4D97-AF65-F5344CB8AC3E}">
        <p14:creationId xmlns:p14="http://schemas.microsoft.com/office/powerpoint/2010/main" val="3669642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7</a:t>
            </a:fld>
            <a:endParaRPr lang="en-US"/>
          </a:p>
        </p:txBody>
      </p:sp>
    </p:spTree>
    <p:extLst>
      <p:ext uri="{BB962C8B-B14F-4D97-AF65-F5344CB8AC3E}">
        <p14:creationId xmlns:p14="http://schemas.microsoft.com/office/powerpoint/2010/main" val="751205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8</a:t>
            </a:fld>
            <a:endParaRPr lang="en-US"/>
          </a:p>
        </p:txBody>
      </p:sp>
    </p:spTree>
    <p:extLst>
      <p:ext uri="{BB962C8B-B14F-4D97-AF65-F5344CB8AC3E}">
        <p14:creationId xmlns:p14="http://schemas.microsoft.com/office/powerpoint/2010/main" val="2652490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9</a:t>
            </a:fld>
            <a:endParaRPr lang="en-US"/>
          </a:p>
        </p:txBody>
      </p:sp>
    </p:spTree>
    <p:extLst>
      <p:ext uri="{BB962C8B-B14F-4D97-AF65-F5344CB8AC3E}">
        <p14:creationId xmlns:p14="http://schemas.microsoft.com/office/powerpoint/2010/main" val="299026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438591-8B09-4146-A6AE-1C3E97919F1E}" type="slidenum">
              <a:rPr lang="en-US"/>
              <a:pPr>
                <a:defRPr/>
              </a:pPr>
              <a:t>‹#›</a:t>
            </a:fld>
            <a:endParaRPr lang="en-US"/>
          </a:p>
        </p:txBody>
      </p:sp>
    </p:spTree>
    <p:extLst>
      <p:ext uri="{BB962C8B-B14F-4D97-AF65-F5344CB8AC3E}">
        <p14:creationId xmlns:p14="http://schemas.microsoft.com/office/powerpoint/2010/main" val="300621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2EBE84-9752-4674-B963-F9580D17A5F8}" type="slidenum">
              <a:rPr lang="en-US"/>
              <a:pPr>
                <a:defRPr/>
              </a:pPr>
              <a:t>‹#›</a:t>
            </a:fld>
            <a:endParaRPr lang="en-US"/>
          </a:p>
        </p:txBody>
      </p:sp>
    </p:spTree>
    <p:extLst>
      <p:ext uri="{BB962C8B-B14F-4D97-AF65-F5344CB8AC3E}">
        <p14:creationId xmlns:p14="http://schemas.microsoft.com/office/powerpoint/2010/main" val="89955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7F897E-7890-4A44-9D8E-A9C2FABA264E}" type="slidenum">
              <a:rPr lang="en-US"/>
              <a:pPr>
                <a:defRPr/>
              </a:pPr>
              <a:t>‹#›</a:t>
            </a:fld>
            <a:endParaRPr lang="en-US"/>
          </a:p>
        </p:txBody>
      </p:sp>
    </p:spTree>
    <p:extLst>
      <p:ext uri="{BB962C8B-B14F-4D97-AF65-F5344CB8AC3E}">
        <p14:creationId xmlns:p14="http://schemas.microsoft.com/office/powerpoint/2010/main" val="44587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EDD86C-9781-4A61-A54F-BE18EE887EF5}" type="slidenum">
              <a:rPr lang="en-US"/>
              <a:pPr>
                <a:defRPr/>
              </a:pPr>
              <a:t>‹#›</a:t>
            </a:fld>
            <a:endParaRPr lang="en-US"/>
          </a:p>
        </p:txBody>
      </p:sp>
    </p:spTree>
    <p:extLst>
      <p:ext uri="{BB962C8B-B14F-4D97-AF65-F5344CB8AC3E}">
        <p14:creationId xmlns:p14="http://schemas.microsoft.com/office/powerpoint/2010/main" val="418027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842CEF-F3ED-4720-87B2-0239EA7C8902}" type="slidenum">
              <a:rPr lang="en-US"/>
              <a:pPr>
                <a:defRPr/>
              </a:pPr>
              <a:t>‹#›</a:t>
            </a:fld>
            <a:endParaRPr lang="en-US"/>
          </a:p>
        </p:txBody>
      </p:sp>
    </p:spTree>
    <p:extLst>
      <p:ext uri="{BB962C8B-B14F-4D97-AF65-F5344CB8AC3E}">
        <p14:creationId xmlns:p14="http://schemas.microsoft.com/office/powerpoint/2010/main" val="343024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22DDEF-08A3-4943-8F35-A5FBC90B7FB8}" type="slidenum">
              <a:rPr lang="en-US"/>
              <a:pPr>
                <a:defRPr/>
              </a:pPr>
              <a:t>‹#›</a:t>
            </a:fld>
            <a:endParaRPr lang="en-US"/>
          </a:p>
        </p:txBody>
      </p:sp>
    </p:spTree>
    <p:extLst>
      <p:ext uri="{BB962C8B-B14F-4D97-AF65-F5344CB8AC3E}">
        <p14:creationId xmlns:p14="http://schemas.microsoft.com/office/powerpoint/2010/main" val="8917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8AC28C-E253-493C-BD10-6B6248A4C23B}" type="slidenum">
              <a:rPr lang="en-US"/>
              <a:pPr>
                <a:defRPr/>
              </a:pPr>
              <a:t>‹#›</a:t>
            </a:fld>
            <a:endParaRPr lang="en-US"/>
          </a:p>
        </p:txBody>
      </p:sp>
    </p:spTree>
    <p:extLst>
      <p:ext uri="{BB962C8B-B14F-4D97-AF65-F5344CB8AC3E}">
        <p14:creationId xmlns:p14="http://schemas.microsoft.com/office/powerpoint/2010/main" val="37302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22A499-36EB-4390-8B10-C957DA51C9D4}" type="slidenum">
              <a:rPr lang="en-US"/>
              <a:pPr>
                <a:defRPr/>
              </a:pPr>
              <a:t>‹#›</a:t>
            </a:fld>
            <a:endParaRPr lang="en-US"/>
          </a:p>
        </p:txBody>
      </p:sp>
    </p:spTree>
    <p:extLst>
      <p:ext uri="{BB962C8B-B14F-4D97-AF65-F5344CB8AC3E}">
        <p14:creationId xmlns:p14="http://schemas.microsoft.com/office/powerpoint/2010/main" val="242256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C97BDB-E790-4F10-ACBF-D4EC27EA012E}" type="slidenum">
              <a:rPr lang="en-US"/>
              <a:pPr>
                <a:defRPr/>
              </a:pPr>
              <a:t>‹#›</a:t>
            </a:fld>
            <a:endParaRPr lang="en-US"/>
          </a:p>
        </p:txBody>
      </p:sp>
    </p:spTree>
    <p:extLst>
      <p:ext uri="{BB962C8B-B14F-4D97-AF65-F5344CB8AC3E}">
        <p14:creationId xmlns:p14="http://schemas.microsoft.com/office/powerpoint/2010/main" val="98794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D1CE75-A997-416F-9C48-ABDBE21D246C}" type="slidenum">
              <a:rPr lang="en-US"/>
              <a:pPr>
                <a:defRPr/>
              </a:pPr>
              <a:t>‹#›</a:t>
            </a:fld>
            <a:endParaRPr lang="en-US"/>
          </a:p>
        </p:txBody>
      </p:sp>
    </p:spTree>
    <p:extLst>
      <p:ext uri="{BB962C8B-B14F-4D97-AF65-F5344CB8AC3E}">
        <p14:creationId xmlns:p14="http://schemas.microsoft.com/office/powerpoint/2010/main" val="10036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3D5122-CC8C-464E-B19B-3137377C9CA8}" type="slidenum">
              <a:rPr lang="en-US"/>
              <a:pPr>
                <a:defRPr/>
              </a:pPr>
              <a:t>‹#›</a:t>
            </a:fld>
            <a:endParaRPr lang="en-US"/>
          </a:p>
        </p:txBody>
      </p:sp>
    </p:spTree>
    <p:extLst>
      <p:ext uri="{BB962C8B-B14F-4D97-AF65-F5344CB8AC3E}">
        <p14:creationId xmlns:p14="http://schemas.microsoft.com/office/powerpoint/2010/main" val="115864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defRPr>
            </a:lvl1pPr>
          </a:lstStyle>
          <a:p>
            <a:pPr>
              <a:defRPr/>
            </a:pPr>
            <a:fld id="{FC36D98F-E3B8-4BFD-8562-0D424E9828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0.jpe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11.jpe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12.jpe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762000" y="206375"/>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a:solidFill>
                  <a:srgbClr val="FF0000"/>
                </a:solidFill>
                <a:latin typeface="Times New Roman" pitchFamily="18" charset="0"/>
              </a:rPr>
              <a:t>Utah Division of Water Rights</a:t>
            </a:r>
          </a:p>
        </p:txBody>
      </p:sp>
      <p:sp>
        <p:nvSpPr>
          <p:cNvPr id="2051" name="Text Box 4"/>
          <p:cNvSpPr txBox="1">
            <a:spLocks noChangeArrowheads="1"/>
          </p:cNvSpPr>
          <p:nvPr/>
        </p:nvSpPr>
        <p:spPr bwMode="auto">
          <a:xfrm>
            <a:off x="4108450" y="5911850"/>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800" b="1">
              <a:solidFill>
                <a:srgbClr val="FF0000"/>
              </a:solidFill>
              <a:latin typeface="Times New Roman" pitchFamily="18" charset="0"/>
            </a:endParaRPr>
          </a:p>
          <a:p>
            <a:pPr algn="ctr" eaLnBrk="1" hangingPunct="1">
              <a:spcBef>
                <a:spcPct val="0"/>
              </a:spcBef>
              <a:buFontTx/>
              <a:buNone/>
            </a:pPr>
            <a:endParaRPr lang="en-US" altLang="en-US" sz="2800" b="1">
              <a:solidFill>
                <a:srgbClr val="FF0000"/>
              </a:solidFill>
              <a:latin typeface="Times New Roman" pitchFamily="18" charset="0"/>
            </a:endParaRPr>
          </a:p>
        </p:txBody>
      </p:sp>
      <p:sp>
        <p:nvSpPr>
          <p:cNvPr id="2052" name="Text Box 5"/>
          <p:cNvSpPr txBox="1">
            <a:spLocks noChangeArrowheads="1"/>
          </p:cNvSpPr>
          <p:nvPr/>
        </p:nvSpPr>
        <p:spPr bwMode="auto">
          <a:xfrm>
            <a:off x="3586163" y="6035675"/>
            <a:ext cx="1954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b="1">
              <a:solidFill>
                <a:srgbClr val="FFFF00"/>
              </a:solidFill>
              <a:latin typeface="Times New Roman" pitchFamily="18" charset="0"/>
            </a:endParaRPr>
          </a:p>
          <a:p>
            <a:pPr algn="ctr" eaLnBrk="1" hangingPunct="1">
              <a:spcBef>
                <a:spcPct val="0"/>
              </a:spcBef>
              <a:buFontTx/>
              <a:buNone/>
            </a:pPr>
            <a:r>
              <a:rPr lang="en-US" altLang="en-US" sz="2400" b="1">
                <a:solidFill>
                  <a:srgbClr val="FFFF00"/>
                </a:solidFill>
                <a:latin typeface="Times New Roman" pitchFamily="18" charset="0"/>
              </a:rPr>
              <a:t>June 21, 2004</a:t>
            </a:r>
          </a:p>
        </p:txBody>
      </p:sp>
      <p:pic>
        <p:nvPicPr>
          <p:cNvPr id="20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7"/>
          <p:cNvSpPr txBox="1">
            <a:spLocks/>
          </p:cNvSpPr>
          <p:nvPr/>
        </p:nvSpPr>
        <p:spPr bwMode="auto">
          <a:xfrm>
            <a:off x="609600" y="4267200"/>
            <a:ext cx="8534400" cy="3208571"/>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b="1" dirty="0" smtClean="0">
                <a:solidFill>
                  <a:srgbClr val="000000"/>
                </a:solidFill>
                <a:latin typeface="+mn-lt"/>
                <a:ea typeface="ヒラギノ角ゴ Pro W3" charset="-128"/>
                <a:sym typeface="Gill Sans" charset="0"/>
              </a:rPr>
              <a:t>RWUA Training—April 2017</a:t>
            </a:r>
            <a:r>
              <a:rPr lang="en-US" altLang="en-US" sz="3600" b="1" dirty="0" smtClean="0">
                <a:solidFill>
                  <a:srgbClr val="000000"/>
                </a:solidFill>
                <a:latin typeface="+mn-lt"/>
                <a:ea typeface="ヒラギノ角ゴ Pro W3" charset="-128"/>
                <a:sym typeface="Gill Sans" charset="0"/>
              </a:rPr>
              <a:t>          </a:t>
            </a:r>
            <a:endParaRPr lang="en-US" altLang="en-US" sz="3600" b="1" dirty="0">
              <a:solidFill>
                <a:srgbClr val="000000"/>
              </a:solidFill>
              <a:latin typeface="+mn-lt"/>
              <a:ea typeface="ヒラギノ角ゴ Pro W3" charset="-128"/>
              <a:sym typeface="Gill Sans" charset="0"/>
            </a:endParaRPr>
          </a:p>
          <a:p>
            <a:pPr algn="ctr" eaLnBrk="1" hangingPunct="1">
              <a:spcBef>
                <a:spcPct val="50000"/>
              </a:spcBef>
              <a:buFontTx/>
              <a:buNone/>
            </a:pPr>
            <a:endParaRPr lang="en-US" altLang="en-US" sz="1200" dirty="0" smtClean="0">
              <a:solidFill>
                <a:srgbClr val="000000"/>
              </a:solidFill>
              <a:latin typeface="+mn-lt"/>
              <a:ea typeface="ヒラギノ角ゴ Pro W3" charset="-128"/>
              <a:sym typeface="Gill Sans" charset="0"/>
            </a:endParaRPr>
          </a:p>
          <a:p>
            <a:pPr algn="ctr" eaLnBrk="1" hangingPunct="1">
              <a:spcBef>
                <a:spcPct val="50000"/>
              </a:spcBef>
              <a:buFontTx/>
              <a:buNone/>
            </a:pPr>
            <a:r>
              <a:rPr lang="en-US" altLang="en-US" sz="2400" dirty="0" smtClean="0">
                <a:solidFill>
                  <a:srgbClr val="000000"/>
                </a:solidFill>
                <a:latin typeface="+mn-lt"/>
                <a:ea typeface="ヒラギノ角ゴ Pro W3" charset="-128"/>
                <a:sym typeface="Gill Sans" charset="0"/>
              </a:rPr>
              <a:t>Boyd Clayton, P.E.</a:t>
            </a:r>
          </a:p>
          <a:p>
            <a:pPr algn="ctr" eaLnBrk="1" hangingPunct="1">
              <a:spcBef>
                <a:spcPct val="50000"/>
              </a:spcBef>
              <a:buFontTx/>
              <a:buNone/>
            </a:pPr>
            <a:r>
              <a:rPr lang="en-US" altLang="en-US" sz="2000" i="1" dirty="0" smtClean="0">
                <a:solidFill>
                  <a:srgbClr val="000000"/>
                </a:solidFill>
                <a:latin typeface="+mn-lt"/>
                <a:ea typeface="ヒラギノ角ゴ Pro W3" charset="-128"/>
                <a:sym typeface="Gill Sans" charset="0"/>
              </a:rPr>
              <a:t>Deputy State Engineer</a:t>
            </a:r>
            <a:endParaRPr lang="en-US" altLang="en-US" sz="2000" i="1" dirty="0">
              <a:solidFill>
                <a:srgbClr val="000000"/>
              </a:solidFill>
              <a:latin typeface="+mn-lt"/>
              <a:ea typeface="ヒラギノ角ゴ Pro W3" charset="-128"/>
              <a:sym typeface="Gill Sans" charset="0"/>
            </a:endParaRPr>
          </a:p>
          <a:p>
            <a:pPr eaLnBrk="1" hangingPunct="1">
              <a:spcBef>
                <a:spcPct val="50000"/>
              </a:spcBef>
              <a:buFontTx/>
              <a:buNone/>
            </a:pPr>
            <a:endParaRPr lang="en-US" altLang="en-US" sz="5500" dirty="0">
              <a:solidFill>
                <a:srgbClr val="000000"/>
              </a:solidFill>
              <a:latin typeface="Gill Sans" charset="0"/>
              <a:ea typeface="ヒラギノ角ゴ Pro W3" charset="-128"/>
              <a:sym typeface="Gill Sans" charset="0"/>
            </a:endParaRPr>
          </a:p>
        </p:txBody>
      </p:sp>
      <p:sp>
        <p:nvSpPr>
          <p:cNvPr id="2055" name="Text Box 8"/>
          <p:cNvSpPr txBox="1">
            <a:spLocks noChangeArrowheads="1"/>
          </p:cNvSpPr>
          <p:nvPr/>
        </p:nvSpPr>
        <p:spPr bwMode="auto">
          <a:xfrm>
            <a:off x="4292600" y="1219200"/>
            <a:ext cx="46863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800" b="1" dirty="0" smtClean="0">
                <a:solidFill>
                  <a:schemeClr val="tx2"/>
                </a:solidFill>
                <a:latin typeface="Times New Roman" pitchFamily="18" charset="0"/>
              </a:rPr>
              <a:t>Water Use Groups</a:t>
            </a:r>
            <a:endParaRPr lang="en-US" altLang="en-US" sz="4800" b="1" dirty="0">
              <a:solidFill>
                <a:schemeClr val="tx2"/>
              </a:solidFill>
              <a:latin typeface="Times New Roman" pitchFamily="18" charset="0"/>
            </a:endParaRPr>
          </a:p>
          <a:p>
            <a:pPr eaLnBrk="1" hangingPunct="1">
              <a:spcBef>
                <a:spcPct val="50000"/>
              </a:spcBef>
              <a:buFontTx/>
              <a:buNone/>
            </a:pPr>
            <a:endParaRPr lang="en-US" altLang="en-US" b="1"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143000"/>
            <a:ext cx="8229600" cy="5257800"/>
          </a:xfrm>
        </p:spPr>
        <p:txBody>
          <a:bodyPr>
            <a:normAutofit fontScale="92500" lnSpcReduction="10000"/>
          </a:bodyPr>
          <a:lstStyle/>
          <a:p>
            <a:pPr marL="0" indent="0">
              <a:buNone/>
            </a:pPr>
            <a:r>
              <a:rPr lang="en-US" sz="4800" cap="all" dirty="0" smtClean="0">
                <a:solidFill>
                  <a:schemeClr val="tx2"/>
                </a:solidFill>
              </a:rPr>
              <a:t>Terms to Understand</a:t>
            </a:r>
            <a:endParaRPr lang="en-US" sz="4300" cap="all" dirty="0" smtClean="0">
              <a:solidFill>
                <a:schemeClr val="tx2"/>
              </a:solidFill>
            </a:endParaRPr>
          </a:p>
          <a:p>
            <a:pPr marL="457200" lvl="1" indent="0">
              <a:buNone/>
            </a:pPr>
            <a:endParaRPr lang="en-US" sz="1500" u="sng" dirty="0" smtClean="0">
              <a:solidFill>
                <a:schemeClr val="tx2"/>
              </a:solidFill>
            </a:endParaRPr>
          </a:p>
          <a:p>
            <a:pPr marL="457200" lvl="1" indent="0">
              <a:buNone/>
            </a:pPr>
            <a:r>
              <a:rPr lang="en-US" u="sng" dirty="0" smtClean="0">
                <a:solidFill>
                  <a:schemeClr val="tx2"/>
                </a:solidFill>
              </a:rPr>
              <a:t>Sole Supply</a:t>
            </a:r>
          </a:p>
          <a:p>
            <a:pPr lvl="2"/>
            <a:r>
              <a:rPr lang="en-US" dirty="0" smtClean="0">
                <a:solidFill>
                  <a:schemeClr val="tx2"/>
                </a:solidFill>
              </a:rPr>
              <a:t>May be expressed as a limit of use of a water right</a:t>
            </a:r>
          </a:p>
          <a:p>
            <a:pPr lvl="2"/>
            <a:r>
              <a:rPr lang="en-US" dirty="0" smtClean="0">
                <a:solidFill>
                  <a:schemeClr val="tx2"/>
                </a:solidFill>
              </a:rPr>
              <a:t>May also refer to a water right limit in a group</a:t>
            </a:r>
          </a:p>
          <a:p>
            <a:pPr lvl="2"/>
            <a:endParaRPr lang="en-US" sz="900" dirty="0">
              <a:solidFill>
                <a:schemeClr val="tx2"/>
              </a:solidFill>
            </a:endParaRPr>
          </a:p>
          <a:p>
            <a:pPr marL="457200" lvl="1" indent="0">
              <a:buNone/>
            </a:pPr>
            <a:r>
              <a:rPr lang="en-US" u="sng" dirty="0" smtClean="0">
                <a:solidFill>
                  <a:schemeClr val="tx2"/>
                </a:solidFill>
              </a:rPr>
              <a:t>Group Total</a:t>
            </a:r>
          </a:p>
          <a:p>
            <a:pPr lvl="2"/>
            <a:r>
              <a:rPr lang="en-US" dirty="0" smtClean="0">
                <a:solidFill>
                  <a:schemeClr val="tx2"/>
                </a:solidFill>
              </a:rPr>
              <a:t>The total use in this particular water use group</a:t>
            </a:r>
          </a:p>
          <a:p>
            <a:pPr lvl="2"/>
            <a:endParaRPr lang="en-US" sz="900" dirty="0">
              <a:solidFill>
                <a:schemeClr val="tx2"/>
              </a:solidFill>
            </a:endParaRPr>
          </a:p>
          <a:p>
            <a:pPr marL="457200" lvl="1" indent="0">
              <a:buNone/>
            </a:pPr>
            <a:r>
              <a:rPr lang="en-US" u="sng" dirty="0" smtClean="0">
                <a:solidFill>
                  <a:schemeClr val="tx2"/>
                </a:solidFill>
              </a:rPr>
              <a:t>Period of Use</a:t>
            </a:r>
          </a:p>
          <a:p>
            <a:pPr lvl="2"/>
            <a:r>
              <a:rPr lang="en-US" dirty="0" smtClean="0">
                <a:solidFill>
                  <a:schemeClr val="tx2"/>
                </a:solidFill>
              </a:rPr>
              <a:t>Time interval during year when water can be applied to use in the group</a:t>
            </a:r>
          </a:p>
          <a:p>
            <a:pPr lvl="2"/>
            <a:endParaRPr lang="en-US" sz="900" dirty="0" smtClean="0">
              <a:solidFill>
                <a:schemeClr val="tx2"/>
              </a:solidFill>
            </a:endParaRPr>
          </a:p>
          <a:p>
            <a:pPr marL="457200" lvl="1" indent="0">
              <a:buNone/>
            </a:pPr>
            <a:r>
              <a:rPr lang="en-US" u="sng" dirty="0" smtClean="0">
                <a:solidFill>
                  <a:schemeClr val="tx2"/>
                </a:solidFill>
              </a:rPr>
              <a:t>Place of Use</a:t>
            </a:r>
          </a:p>
          <a:p>
            <a:pPr lvl="2"/>
            <a:r>
              <a:rPr lang="en-US" dirty="0" smtClean="0">
                <a:solidFill>
                  <a:schemeClr val="tx2"/>
                </a:solidFill>
              </a:rPr>
              <a:t>40 acre tracts or acres in a 40 acre tract where use occurs</a:t>
            </a:r>
          </a:p>
          <a:p>
            <a:pPr lvl="1"/>
            <a:endParaRPr lang="en-US" dirty="0" smtClean="0">
              <a:solidFill>
                <a:schemeClr val="tx2"/>
              </a:solidFill>
            </a:endParaRPr>
          </a:p>
          <a:p>
            <a:pPr marL="393192" lvl="1" indent="0">
              <a:buNone/>
            </a:pPr>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3128403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219200"/>
            <a:ext cx="8229600" cy="4843272"/>
          </a:xfrm>
        </p:spPr>
        <p:txBody>
          <a:bodyPr>
            <a:normAutofit fontScale="92500"/>
          </a:bodyPr>
          <a:lstStyle/>
          <a:p>
            <a:pPr marL="0" indent="0">
              <a:buNone/>
            </a:pPr>
            <a:r>
              <a:rPr lang="en-US" sz="3000" cap="all" dirty="0" smtClean="0">
                <a:solidFill>
                  <a:schemeClr val="tx2"/>
                </a:solidFill>
              </a:rPr>
              <a:t>What documents provide information to help clarify what is included in a Water Use Group?</a:t>
            </a:r>
          </a:p>
          <a:p>
            <a:endParaRPr lang="en-US" sz="2000" dirty="0" smtClean="0">
              <a:solidFill>
                <a:schemeClr val="tx2"/>
              </a:solidFill>
            </a:endParaRPr>
          </a:p>
          <a:p>
            <a:pPr lvl="1"/>
            <a:r>
              <a:rPr lang="en-US" dirty="0" smtClean="0">
                <a:solidFill>
                  <a:schemeClr val="tx2"/>
                </a:solidFill>
              </a:rPr>
              <a:t>Information included in a water right file</a:t>
            </a:r>
          </a:p>
          <a:p>
            <a:pPr lvl="2"/>
            <a:r>
              <a:rPr lang="en-US" dirty="0" smtClean="0">
                <a:solidFill>
                  <a:schemeClr val="tx2"/>
                </a:solidFill>
              </a:rPr>
              <a:t>Application to Appropriate</a:t>
            </a:r>
          </a:p>
          <a:p>
            <a:pPr lvl="2"/>
            <a:r>
              <a:rPr lang="en-US" dirty="0" smtClean="0">
                <a:solidFill>
                  <a:schemeClr val="tx2"/>
                </a:solidFill>
              </a:rPr>
              <a:t>Diligence or Underground Water Claim</a:t>
            </a:r>
          </a:p>
          <a:p>
            <a:pPr lvl="2"/>
            <a:r>
              <a:rPr lang="en-US" dirty="0" smtClean="0">
                <a:solidFill>
                  <a:schemeClr val="tx2"/>
                </a:solidFill>
              </a:rPr>
              <a:t>Certificate of Beneficial Use</a:t>
            </a:r>
          </a:p>
          <a:p>
            <a:pPr lvl="2"/>
            <a:r>
              <a:rPr lang="en-US" dirty="0" smtClean="0">
                <a:solidFill>
                  <a:schemeClr val="tx2"/>
                </a:solidFill>
              </a:rPr>
              <a:t>Judicial Decree</a:t>
            </a:r>
          </a:p>
          <a:p>
            <a:pPr lvl="2"/>
            <a:r>
              <a:rPr lang="en-US" dirty="0" smtClean="0">
                <a:solidFill>
                  <a:schemeClr val="tx2"/>
                </a:solidFill>
              </a:rPr>
              <a:t>Published Proposed Determination Book / Addendum</a:t>
            </a:r>
          </a:p>
          <a:p>
            <a:pPr lvl="2"/>
            <a:r>
              <a:rPr lang="en-US" dirty="0" smtClean="0">
                <a:solidFill>
                  <a:schemeClr val="tx2"/>
                </a:solidFill>
              </a:rPr>
              <a:t>Maps (application, claims, certificate, hydrographic survey maps)</a:t>
            </a:r>
          </a:p>
          <a:p>
            <a:pPr lvl="1"/>
            <a:endParaRPr lang="en-US" dirty="0" smtClean="0"/>
          </a:p>
          <a:p>
            <a:pPr marL="393192" lvl="1" indent="0">
              <a:buNone/>
            </a:pPr>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4017314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066800"/>
            <a:ext cx="8229600" cy="5334000"/>
          </a:xfrm>
        </p:spPr>
        <p:txBody>
          <a:bodyPr>
            <a:normAutofit fontScale="92500"/>
          </a:bodyPr>
          <a:lstStyle/>
          <a:p>
            <a:pPr marL="0" indent="0">
              <a:buNone/>
            </a:pPr>
            <a:r>
              <a:rPr lang="en-US" sz="3900" cap="all" dirty="0" smtClean="0">
                <a:solidFill>
                  <a:schemeClr val="tx2"/>
                </a:solidFill>
              </a:rPr>
              <a:t>How will you use and interact with Water Use Groups?</a:t>
            </a:r>
          </a:p>
          <a:p>
            <a:pPr marL="0" indent="0">
              <a:buNone/>
            </a:pPr>
            <a:endParaRPr lang="en-US" sz="1300" cap="all" dirty="0" smtClean="0">
              <a:solidFill>
                <a:schemeClr val="tx2"/>
              </a:solidFill>
            </a:endParaRPr>
          </a:p>
          <a:p>
            <a:pPr lvl="1"/>
            <a:r>
              <a:rPr lang="en-US" dirty="0" smtClean="0">
                <a:solidFill>
                  <a:schemeClr val="tx2"/>
                </a:solidFill>
              </a:rPr>
              <a:t>As a key indicator of value when acquiring a right.</a:t>
            </a:r>
            <a:endParaRPr lang="en-US" dirty="0">
              <a:solidFill>
                <a:schemeClr val="tx2"/>
              </a:solidFill>
            </a:endParaRPr>
          </a:p>
          <a:p>
            <a:pPr lvl="1"/>
            <a:r>
              <a:rPr lang="en-US" dirty="0" smtClean="0">
                <a:solidFill>
                  <a:schemeClr val="tx2"/>
                </a:solidFill>
              </a:rPr>
              <a:t>As an issue to be reconciled when changing a right.*</a:t>
            </a:r>
            <a:endParaRPr lang="en-US" dirty="0">
              <a:solidFill>
                <a:schemeClr val="tx2"/>
              </a:solidFill>
            </a:endParaRPr>
          </a:p>
          <a:p>
            <a:pPr lvl="1"/>
            <a:r>
              <a:rPr lang="en-US" dirty="0" smtClean="0">
                <a:solidFill>
                  <a:schemeClr val="tx2"/>
                </a:solidFill>
              </a:rPr>
              <a:t>As a limit to be observed when using a right </a:t>
            </a:r>
            <a:r>
              <a:rPr lang="en-US" dirty="0" smtClean="0">
                <a:solidFill>
                  <a:srgbClr val="FF0000"/>
                </a:solidFill>
              </a:rPr>
              <a:t>alone</a:t>
            </a:r>
            <a:r>
              <a:rPr lang="en-US" dirty="0" smtClean="0">
                <a:solidFill>
                  <a:schemeClr val="tx2"/>
                </a:solidFill>
              </a:rPr>
              <a:t>.</a:t>
            </a:r>
          </a:p>
          <a:p>
            <a:pPr marL="457200" lvl="1" indent="0">
              <a:buNone/>
            </a:pPr>
            <a:endParaRPr lang="en-US" dirty="0">
              <a:solidFill>
                <a:schemeClr val="tx2"/>
              </a:solidFill>
            </a:endParaRPr>
          </a:p>
          <a:p>
            <a:pPr marL="457200" lvl="1" indent="0">
              <a:buNone/>
            </a:pPr>
            <a:r>
              <a:rPr lang="en-US" dirty="0" smtClean="0">
                <a:solidFill>
                  <a:schemeClr val="tx2"/>
                </a:solidFill>
              </a:rPr>
              <a:t>*Since many of the water use groups which relate to more than one water right are not completely quantified you will likely become involved in an effort to complete that work in water right processes.  </a:t>
            </a:r>
          </a:p>
          <a:p>
            <a:pPr marL="393192" lvl="1" indent="0">
              <a:buNone/>
            </a:pPr>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3128403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28600" y="1295400"/>
            <a:ext cx="8686800" cy="4767072"/>
          </a:xfrm>
        </p:spPr>
        <p:txBody>
          <a:bodyPr>
            <a:normAutofit fontScale="92500" lnSpcReduction="10000"/>
          </a:bodyPr>
          <a:lstStyle/>
          <a:p>
            <a:pPr marL="0" indent="0">
              <a:buNone/>
            </a:pPr>
            <a:r>
              <a:rPr lang="en-US" sz="3600" cap="all" dirty="0" smtClean="0">
                <a:solidFill>
                  <a:schemeClr val="tx2"/>
                </a:solidFill>
              </a:rPr>
              <a:t>Water Use Groups may not be 100% correct</a:t>
            </a:r>
          </a:p>
          <a:p>
            <a:endParaRPr lang="en-US" sz="1600" dirty="0" smtClean="0">
              <a:solidFill>
                <a:schemeClr val="tx2"/>
              </a:solidFill>
            </a:endParaRPr>
          </a:p>
          <a:p>
            <a:pPr marL="0" indent="0">
              <a:buNone/>
            </a:pPr>
            <a:r>
              <a:rPr lang="en-US" dirty="0" smtClean="0">
                <a:solidFill>
                  <a:schemeClr val="tx2"/>
                </a:solidFill>
              </a:rPr>
              <a:t>Duplicate groups and incomplete groups may exist due to database conversions and entry errors which have occurred over time.</a:t>
            </a:r>
          </a:p>
          <a:p>
            <a:endParaRPr lang="en-US" sz="1600" dirty="0" smtClean="0">
              <a:solidFill>
                <a:schemeClr val="tx2"/>
              </a:solidFill>
            </a:endParaRPr>
          </a:p>
          <a:p>
            <a:pPr marL="0" indent="0">
              <a:buNone/>
            </a:pPr>
            <a:r>
              <a:rPr lang="en-US" dirty="0" smtClean="0">
                <a:solidFill>
                  <a:schemeClr val="tx2"/>
                </a:solidFill>
              </a:rPr>
              <a:t>Identifying errors</a:t>
            </a:r>
          </a:p>
          <a:p>
            <a:pPr lvl="1"/>
            <a:r>
              <a:rPr lang="en-US" dirty="0" smtClean="0">
                <a:solidFill>
                  <a:schemeClr val="tx2"/>
                </a:solidFill>
              </a:rPr>
              <a:t>Research records</a:t>
            </a:r>
          </a:p>
          <a:p>
            <a:pPr lvl="1"/>
            <a:r>
              <a:rPr lang="en-US" dirty="0" smtClean="0">
                <a:solidFill>
                  <a:schemeClr val="tx2"/>
                </a:solidFill>
              </a:rPr>
              <a:t>Send a written request to review the record and include statements as to how it is believed the groups should be modified.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1288186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half" idx="1"/>
          </p:nvPr>
        </p:nvSpPr>
        <p:spPr>
          <a:xfrm>
            <a:off x="228600" y="1295400"/>
            <a:ext cx="4572000" cy="5105400"/>
          </a:xfrm>
        </p:spPr>
        <p:txBody>
          <a:bodyPr>
            <a:normAutofit lnSpcReduction="10000"/>
          </a:bodyPr>
          <a:lstStyle/>
          <a:p>
            <a:pPr lvl="1"/>
            <a:r>
              <a:rPr lang="en-US" sz="2800" dirty="0" smtClean="0">
                <a:solidFill>
                  <a:schemeClr val="tx2"/>
                </a:solidFill>
              </a:rPr>
              <a:t>A water right group contains:</a:t>
            </a:r>
          </a:p>
          <a:p>
            <a:pPr lvl="2"/>
            <a:r>
              <a:rPr lang="en-US" sz="2400" dirty="0">
                <a:solidFill>
                  <a:schemeClr val="tx2"/>
                </a:solidFill>
              </a:rPr>
              <a:t>Place of Use</a:t>
            </a:r>
          </a:p>
          <a:p>
            <a:pPr lvl="2"/>
            <a:r>
              <a:rPr lang="en-US" sz="2400" dirty="0">
                <a:solidFill>
                  <a:schemeClr val="tx2"/>
                </a:solidFill>
              </a:rPr>
              <a:t>Period of Use</a:t>
            </a:r>
          </a:p>
          <a:p>
            <a:pPr lvl="2"/>
            <a:r>
              <a:rPr lang="en-US" sz="2400" dirty="0">
                <a:solidFill>
                  <a:schemeClr val="tx2"/>
                </a:solidFill>
              </a:rPr>
              <a:t>Beneficial Use(s)</a:t>
            </a:r>
          </a:p>
          <a:p>
            <a:pPr marL="393192" lvl="1" indent="0">
              <a:buNone/>
            </a:pPr>
            <a:endParaRPr lang="en-US" sz="1100" dirty="0" smtClean="0">
              <a:solidFill>
                <a:schemeClr val="tx2"/>
              </a:solidFill>
            </a:endParaRPr>
          </a:p>
          <a:p>
            <a:pPr lvl="1"/>
            <a:r>
              <a:rPr lang="en-US" sz="2800" dirty="0" smtClean="0">
                <a:solidFill>
                  <a:schemeClr val="tx2"/>
                </a:solidFill>
              </a:rPr>
              <a:t>Water Use Groups are dynamic – can change over time </a:t>
            </a:r>
            <a:r>
              <a:rPr lang="en-US" sz="2800" dirty="0" smtClean="0">
                <a:solidFill>
                  <a:srgbClr val="FF0000"/>
                </a:solidFill>
              </a:rPr>
              <a:t>unless you declare a group contribution amount to be 0.</a:t>
            </a:r>
            <a:endParaRPr lang="en-US" sz="2800" dirty="0" smtClean="0">
              <a:solidFill>
                <a:schemeClr val="tx2"/>
              </a:solidFill>
            </a:endParaRPr>
          </a:p>
          <a:p>
            <a:pPr lvl="2"/>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pic>
        <p:nvPicPr>
          <p:cNvPr id="2050" name="Picture 2" descr="G:\_WRT Photo Contests (all years)\2013 WRT Photo Contest\50.Paragonah Pivot.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6348" r="39842"/>
          <a:stretch/>
        </p:blipFill>
        <p:spPr bwMode="auto">
          <a:xfrm>
            <a:off x="4876800" y="1295400"/>
            <a:ext cx="3910781" cy="4930376"/>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208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half" idx="1"/>
          </p:nvPr>
        </p:nvSpPr>
        <p:spPr>
          <a:xfrm>
            <a:off x="3581400" y="1147926"/>
            <a:ext cx="5105400" cy="4978238"/>
          </a:xfrm>
        </p:spPr>
        <p:txBody>
          <a:bodyPr>
            <a:normAutofit/>
          </a:bodyPr>
          <a:lstStyle/>
          <a:p>
            <a:pPr marL="393192" lvl="1" indent="0">
              <a:buNone/>
            </a:pPr>
            <a:endParaRPr lang="en-US" dirty="0" smtClean="0">
              <a:solidFill>
                <a:schemeClr val="tx2"/>
              </a:solidFill>
            </a:endParaRPr>
          </a:p>
          <a:p>
            <a:pPr lvl="1"/>
            <a:r>
              <a:rPr lang="en-US" sz="2800" dirty="0">
                <a:solidFill>
                  <a:schemeClr val="tx2"/>
                </a:solidFill>
              </a:rPr>
              <a:t>Beneficial Use Amount means:</a:t>
            </a:r>
          </a:p>
          <a:p>
            <a:pPr lvl="2"/>
            <a:r>
              <a:rPr lang="en-US" sz="2400" dirty="0">
                <a:solidFill>
                  <a:schemeClr val="tx2"/>
                </a:solidFill>
              </a:rPr>
              <a:t>The beneficial use amount a water right contributes to a use group in which it is included.</a:t>
            </a:r>
          </a:p>
          <a:p>
            <a:pPr lvl="2"/>
            <a:r>
              <a:rPr lang="en-US" sz="2400" dirty="0">
                <a:solidFill>
                  <a:schemeClr val="tx2"/>
                </a:solidFill>
              </a:rPr>
              <a:t>“Beneficial Use Amount” is the same as the term “Group Contribution”</a:t>
            </a:r>
          </a:p>
          <a:p>
            <a:pPr marL="393192" lvl="1" indent="0">
              <a:buNone/>
            </a:pPr>
            <a:endParaRPr lang="en-US" dirty="0" smtClean="0"/>
          </a:p>
          <a:p>
            <a:pPr lvl="2"/>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pic>
        <p:nvPicPr>
          <p:cNvPr id="3075" name="Picture 3" descr="G:\_WRT Photo Contests (all years)\2012 WRT Photo Contest\BadDayAtWork_Not.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colorTemperature colorTemp="6700"/>
                    </a14:imgEffect>
                    <a14:imgEffect>
                      <a14:saturation sat="125000"/>
                    </a14:imgEffect>
                  </a14:imgLayer>
                </a14:imgProps>
              </a:ext>
              <a:ext uri="{28A0092B-C50C-407E-A947-70E740481C1C}">
                <a14:useLocalDpi xmlns:a14="http://schemas.microsoft.com/office/drawing/2010/main" val="0"/>
              </a:ext>
            </a:extLst>
          </a:blip>
          <a:srcRect b="5443"/>
          <a:stretch/>
        </p:blipFill>
        <p:spPr bwMode="auto">
          <a:xfrm>
            <a:off x="442452" y="1147925"/>
            <a:ext cx="2986548" cy="5009528"/>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089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762000" y="2057400"/>
            <a:ext cx="7620000" cy="4005072"/>
          </a:xfrm>
        </p:spPr>
        <p:txBody>
          <a:bodyPr>
            <a:normAutofit fontScale="92500"/>
          </a:bodyPr>
          <a:lstStyle/>
          <a:p>
            <a:pPr lvl="1"/>
            <a:r>
              <a:rPr lang="en-US" dirty="0" smtClean="0">
                <a:solidFill>
                  <a:schemeClr val="tx2"/>
                </a:solidFill>
              </a:rPr>
              <a:t>Ownership of water rights in a Water Use Group may be in the name of more than one person</a:t>
            </a:r>
          </a:p>
          <a:p>
            <a:pPr lvl="2"/>
            <a:r>
              <a:rPr lang="en-US" dirty="0" smtClean="0">
                <a:solidFill>
                  <a:schemeClr val="tx2"/>
                </a:solidFill>
              </a:rPr>
              <a:t>A group may define only one owner’s water rights.</a:t>
            </a:r>
          </a:p>
          <a:p>
            <a:pPr lvl="2"/>
            <a:r>
              <a:rPr lang="en-US" dirty="0" smtClean="0">
                <a:solidFill>
                  <a:schemeClr val="tx2"/>
                </a:solidFill>
              </a:rPr>
              <a:t>A group may also define multiple water rights owned by various owners.</a:t>
            </a:r>
          </a:p>
          <a:p>
            <a:pPr lvl="2"/>
            <a:endParaRPr lang="en-US" dirty="0" smtClean="0">
              <a:solidFill>
                <a:schemeClr val="tx2"/>
              </a:solidFill>
            </a:endParaRPr>
          </a:p>
          <a:p>
            <a:pPr lvl="1"/>
            <a:r>
              <a:rPr lang="en-US" dirty="0" smtClean="0">
                <a:solidFill>
                  <a:schemeClr val="tx2"/>
                </a:solidFill>
              </a:rPr>
              <a:t>The use within a group can be ‘supplied’ by one, or more than one source of water – surface source, ground water well.</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
        <p:nvSpPr>
          <p:cNvPr id="3" name="TextBox 2"/>
          <p:cNvSpPr txBox="1"/>
          <p:nvPr/>
        </p:nvSpPr>
        <p:spPr>
          <a:xfrm>
            <a:off x="282677" y="1219200"/>
            <a:ext cx="8458200" cy="707886"/>
          </a:xfrm>
          <a:prstGeom prst="rect">
            <a:avLst/>
          </a:prstGeom>
          <a:noFill/>
        </p:spPr>
        <p:txBody>
          <a:bodyPr wrap="square" rtlCol="0">
            <a:spAutoFit/>
          </a:bodyPr>
          <a:lstStyle/>
          <a:p>
            <a:r>
              <a:rPr lang="en-US" sz="4000" cap="all" dirty="0" smtClean="0">
                <a:solidFill>
                  <a:schemeClr val="tx2"/>
                </a:solidFill>
                <a:latin typeface="+mn-lt"/>
              </a:rPr>
              <a:t>Declaration Title Issues</a:t>
            </a:r>
            <a:endParaRPr lang="en-US" sz="4000" cap="all" dirty="0">
              <a:solidFill>
                <a:schemeClr val="tx2"/>
              </a:solidFill>
              <a:latin typeface="+mn-lt"/>
            </a:endParaRPr>
          </a:p>
        </p:txBody>
      </p:sp>
    </p:spTree>
    <p:extLst>
      <p:ext uri="{BB962C8B-B14F-4D97-AF65-F5344CB8AC3E}">
        <p14:creationId xmlns:p14="http://schemas.microsoft.com/office/powerpoint/2010/main" val="3366437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half" idx="1"/>
          </p:nvPr>
        </p:nvSpPr>
        <p:spPr>
          <a:xfrm>
            <a:off x="381000" y="1371600"/>
            <a:ext cx="3810000" cy="4485071"/>
          </a:xfrm>
        </p:spPr>
        <p:txBody>
          <a:bodyPr/>
          <a:lstStyle/>
          <a:p>
            <a:pPr marL="393192" lvl="1" indent="0">
              <a:buNone/>
            </a:pPr>
            <a:endParaRPr lang="en-US" dirty="0" smtClean="0">
              <a:solidFill>
                <a:schemeClr val="tx2"/>
              </a:solidFill>
            </a:endParaRPr>
          </a:p>
          <a:p>
            <a:pPr lvl="1"/>
            <a:r>
              <a:rPr lang="en-US" dirty="0">
                <a:solidFill>
                  <a:schemeClr val="tx2"/>
                </a:solidFill>
              </a:rPr>
              <a:t>If the Beneficial Use Amounts are defined, a water right can be segregated for the purpose of filing a change application</a:t>
            </a:r>
            <a:r>
              <a:rPr lang="en-US" dirty="0" smtClean="0">
                <a:solidFill>
                  <a:schemeClr val="tx2"/>
                </a:solidFill>
              </a:rPr>
              <a:t>.</a:t>
            </a:r>
          </a:p>
          <a:p>
            <a:pPr lvl="1"/>
            <a:r>
              <a:rPr lang="en-US" dirty="0" smtClean="0">
                <a:solidFill>
                  <a:schemeClr val="tx2"/>
                </a:solidFill>
              </a:rPr>
              <a:t>If not …</a:t>
            </a:r>
            <a:endParaRPr lang="en-US" dirty="0">
              <a:solidFill>
                <a:schemeClr val="tx2"/>
              </a:solidFill>
            </a:endParaRP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pic>
        <p:nvPicPr>
          <p:cNvPr id="4098" name="Picture 2" descr="G:\_WRT Photo Contests (all years)\2012 WRT Photo Contest\BennieCreek-Autumn_.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15000"/>
                    </a14:imgEffect>
                    <a14:imgEffect>
                      <a14:colorTemperature colorTemp="6800"/>
                    </a14:imgEffect>
                    <a14:imgEffect>
                      <a14:saturation sat="110000"/>
                    </a14:imgEffect>
                    <a14:imgEffect>
                      <a14:brightnessContrast contrast="5000"/>
                    </a14:imgEffect>
                  </a14:imgLayer>
                </a14:imgProps>
              </a:ext>
              <a:ext uri="{28A0092B-C50C-407E-A947-70E740481C1C}">
                <a14:useLocalDpi xmlns:a14="http://schemas.microsoft.com/office/drawing/2010/main" val="0"/>
              </a:ext>
            </a:extLst>
          </a:blip>
          <a:srcRect l="4225" t="1544" r="31508" b="10677"/>
          <a:stretch/>
        </p:blipFill>
        <p:spPr bwMode="auto">
          <a:xfrm>
            <a:off x="4320750" y="1371600"/>
            <a:ext cx="4412753" cy="4520381"/>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048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447800"/>
            <a:ext cx="8229600" cy="4614672"/>
          </a:xfrm>
        </p:spPr>
        <p:txBody>
          <a:bodyPr>
            <a:normAutofit lnSpcReduction="10000"/>
          </a:bodyPr>
          <a:lstStyle/>
          <a:p>
            <a:pPr marL="457200" lvl="1" indent="0">
              <a:buNone/>
            </a:pPr>
            <a:r>
              <a:rPr lang="en-US" dirty="0" smtClean="0">
                <a:solidFill>
                  <a:schemeClr val="tx2"/>
                </a:solidFill>
              </a:rPr>
              <a:t>Why do you need to define the Beneficial Use Amount (Group Contribution)?</a:t>
            </a:r>
          </a:p>
          <a:p>
            <a:pPr lvl="2"/>
            <a:r>
              <a:rPr lang="en-US" dirty="0" smtClean="0">
                <a:solidFill>
                  <a:schemeClr val="tx2"/>
                </a:solidFill>
              </a:rPr>
              <a:t>To file a segregation.</a:t>
            </a:r>
          </a:p>
          <a:p>
            <a:pPr lvl="2"/>
            <a:r>
              <a:rPr lang="en-US" dirty="0" smtClean="0">
                <a:solidFill>
                  <a:schemeClr val="tx2"/>
                </a:solidFill>
              </a:rPr>
              <a:t>To file a change application.</a:t>
            </a:r>
          </a:p>
          <a:p>
            <a:pPr lvl="2"/>
            <a:endParaRPr lang="en-US" dirty="0" smtClean="0">
              <a:solidFill>
                <a:schemeClr val="tx2"/>
              </a:solidFill>
            </a:endParaRPr>
          </a:p>
          <a:p>
            <a:pPr marL="457200" lvl="1" indent="0">
              <a:buNone/>
            </a:pPr>
            <a:r>
              <a:rPr lang="en-US" dirty="0" smtClean="0">
                <a:solidFill>
                  <a:schemeClr val="tx2"/>
                </a:solidFill>
              </a:rPr>
              <a:t>Defining the Beneficial Use Amount of all water rights within a group ensures the amount of water and beneficial use of the individual water rights in the group is properly defined so there won’t be confusion if the rights are used independent of each other.</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2254152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57200" y="685800"/>
            <a:ext cx="8229600" cy="990600"/>
          </a:xfrm>
        </p:spPr>
        <p:txBody>
          <a:bodyPr/>
          <a:lstStyle/>
          <a:p>
            <a:pPr algn="l"/>
            <a:r>
              <a:rPr lang="en-US" dirty="0">
                <a:solidFill>
                  <a:schemeClr val="tx2"/>
                </a:solidFill>
              </a:rPr>
              <a:t>Administrative Rule </a:t>
            </a:r>
            <a:r>
              <a:rPr lang="en-US" dirty="0" smtClean="0">
                <a:solidFill>
                  <a:schemeClr val="tx2"/>
                </a:solidFill>
              </a:rPr>
              <a:t>R655-16</a:t>
            </a:r>
            <a:endParaRPr lang="en-US" dirty="0">
              <a:solidFill>
                <a:schemeClr val="tx2"/>
              </a:solidFill>
            </a:endParaRPr>
          </a:p>
        </p:txBody>
      </p:sp>
      <p:sp>
        <p:nvSpPr>
          <p:cNvPr id="2" name="Content Placeholder 1"/>
          <p:cNvSpPr>
            <a:spLocks noGrp="1"/>
          </p:cNvSpPr>
          <p:nvPr>
            <p:ph sz="half" idx="1"/>
          </p:nvPr>
        </p:nvSpPr>
        <p:spPr>
          <a:xfrm>
            <a:off x="152400" y="1752600"/>
            <a:ext cx="5638800" cy="4800600"/>
          </a:xfrm>
        </p:spPr>
        <p:txBody>
          <a:bodyPr>
            <a:noAutofit/>
          </a:bodyPr>
          <a:lstStyle/>
          <a:p>
            <a:pPr marL="457200" lvl="1" indent="0">
              <a:buNone/>
            </a:pPr>
            <a:r>
              <a:rPr lang="en-US" sz="2800" u="sng" dirty="0" smtClean="0">
                <a:solidFill>
                  <a:schemeClr val="tx2"/>
                </a:solidFill>
              </a:rPr>
              <a:t>Declaring Beneficial Use Amounts</a:t>
            </a:r>
          </a:p>
          <a:p>
            <a:pPr marL="1088136" lvl="2" indent="-457200">
              <a:buFont typeface="+mj-lt"/>
              <a:buAutoNum type="arabicPeriod"/>
            </a:pPr>
            <a:r>
              <a:rPr lang="en-US" sz="2400" dirty="0" smtClean="0">
                <a:solidFill>
                  <a:schemeClr val="tx2"/>
                </a:solidFill>
              </a:rPr>
              <a:t>Written request for corrections to be made.</a:t>
            </a:r>
          </a:p>
          <a:p>
            <a:pPr marL="1088136" lvl="2" indent="-457200">
              <a:buFont typeface="+mj-lt"/>
              <a:buAutoNum type="arabicPeriod"/>
            </a:pPr>
            <a:r>
              <a:rPr lang="en-US" sz="2400" dirty="0" smtClean="0">
                <a:solidFill>
                  <a:schemeClr val="tx2"/>
                </a:solidFill>
              </a:rPr>
              <a:t>Declaration of Beneficial Use</a:t>
            </a:r>
          </a:p>
          <a:p>
            <a:pPr lvl="3"/>
            <a:r>
              <a:rPr lang="en-US" sz="2000" dirty="0" smtClean="0">
                <a:solidFill>
                  <a:schemeClr val="tx2"/>
                </a:solidFill>
              </a:rPr>
              <a:t>Used </a:t>
            </a:r>
            <a:r>
              <a:rPr lang="en-US" sz="2000" dirty="0">
                <a:solidFill>
                  <a:schemeClr val="tx2"/>
                </a:solidFill>
              </a:rPr>
              <a:t>to declare the beneficial use amount of a water right in a use group</a:t>
            </a:r>
            <a:r>
              <a:rPr lang="en-US" sz="2000" dirty="0" smtClean="0">
                <a:solidFill>
                  <a:schemeClr val="tx2"/>
                </a:solidFill>
              </a:rPr>
              <a:t>.</a:t>
            </a:r>
          </a:p>
          <a:p>
            <a:pPr marL="1088136" lvl="2" indent="-457200">
              <a:buFont typeface="+mj-lt"/>
              <a:buAutoNum type="arabicPeriod"/>
            </a:pPr>
            <a:r>
              <a:rPr lang="en-US" sz="2400" dirty="0">
                <a:solidFill>
                  <a:schemeClr val="tx2"/>
                </a:solidFill>
              </a:rPr>
              <a:t>Application for Apportionment of Beneficial Use Amounts</a:t>
            </a:r>
            <a:r>
              <a:rPr lang="en-US" sz="2400" dirty="0" smtClean="0">
                <a:solidFill>
                  <a:schemeClr val="tx2"/>
                </a:solidFill>
              </a:rPr>
              <a:t>.</a:t>
            </a:r>
          </a:p>
          <a:p>
            <a:pPr lvl="3"/>
            <a:r>
              <a:rPr lang="en-US" sz="2000" dirty="0" smtClean="0">
                <a:solidFill>
                  <a:schemeClr val="tx2"/>
                </a:solidFill>
              </a:rPr>
              <a:t>The applicant has exhausted all reasonable efforts to complete a Declaration of Beneficial Use.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pic>
        <p:nvPicPr>
          <p:cNvPr id="2050" name="Picture 2" descr="G:\_WRT Photo Contests (all years)\2007 WRT Photo Contest\Wilson Mesa.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9117" r="22407"/>
          <a:stretch/>
        </p:blipFill>
        <p:spPr bwMode="auto">
          <a:xfrm>
            <a:off x="6172200" y="1905000"/>
            <a:ext cx="2438400" cy="4449763"/>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908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_WRT Photo Contests (all years)\2014 WRT Photo Contest\46. Water Wastelan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97" r="2497"/>
          <a:stretch/>
        </p:blipFill>
        <p:spPr bwMode="auto">
          <a:xfrm>
            <a:off x="0" y="0"/>
            <a:ext cx="977326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52400" y="3810000"/>
            <a:ext cx="9316066" cy="1882775"/>
          </a:xfrm>
        </p:spPr>
        <p:txBody>
          <a:bodyPr/>
          <a:lstStyle/>
          <a:p>
            <a:r>
              <a:rPr 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Understanding Water Use Groups</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152400" y="2857500"/>
            <a:ext cx="8077200" cy="1143000"/>
          </a:xfrm>
        </p:spPr>
        <p:txBody>
          <a:bodyPr/>
          <a:lstStyle/>
          <a:p>
            <a:r>
              <a:rPr lang="en-US" i="1" dirty="0" smtClean="0">
                <a:solidFill>
                  <a:schemeClr val="bg1"/>
                </a:solidFill>
                <a:effectLst>
                  <a:outerShdw blurRad="38100" dist="38100" dir="2700000" algn="tl">
                    <a:srgbClr val="000000">
                      <a:alpha val="43137"/>
                    </a:srgbClr>
                  </a:outerShdw>
                </a:effectLst>
              </a:rPr>
              <a:t>The What, Why, and How.</a:t>
            </a:r>
            <a:endParaRPr lang="en-US"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7675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pic>
        <p:nvPicPr>
          <p:cNvPr id="5122" name="Picture 2" descr="G:\_WRT Photo Contests (all years)\2012 WRT Photo Contest\SticksandStone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053" r="16649"/>
          <a:stretch/>
        </p:blipFill>
        <p:spPr bwMode="auto">
          <a:xfrm>
            <a:off x="533400" y="1447800"/>
            <a:ext cx="4419600" cy="4461360"/>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1" y="1742189"/>
            <a:ext cx="3810000" cy="368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179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2133600"/>
            <a:ext cx="4114800" cy="3928872"/>
          </a:xfrm>
        </p:spPr>
        <p:txBody>
          <a:bodyPr>
            <a:normAutofit/>
          </a:bodyPr>
          <a:lstStyle/>
          <a:p>
            <a:pPr marL="457200" lvl="1" indent="0">
              <a:buNone/>
            </a:pPr>
            <a:r>
              <a:rPr lang="en-US" dirty="0" smtClean="0">
                <a:solidFill>
                  <a:schemeClr val="tx2"/>
                </a:solidFill>
              </a:rPr>
              <a:t>Supplemental</a:t>
            </a:r>
          </a:p>
          <a:p>
            <a:pPr marL="457200" lvl="1" indent="0">
              <a:buNone/>
            </a:pPr>
            <a:r>
              <a:rPr lang="en-US" dirty="0" smtClean="0">
                <a:solidFill>
                  <a:schemeClr val="tx2"/>
                </a:solidFill>
              </a:rPr>
              <a:t>Sole Supply</a:t>
            </a:r>
          </a:p>
          <a:p>
            <a:pPr marL="457200" lvl="1" indent="0">
              <a:buNone/>
            </a:pPr>
            <a:r>
              <a:rPr lang="en-US" dirty="0" smtClean="0">
                <a:solidFill>
                  <a:schemeClr val="tx2"/>
                </a:solidFill>
              </a:rPr>
              <a:t>Water Use Group</a:t>
            </a:r>
          </a:p>
          <a:p>
            <a:pPr marL="457200" lvl="1" indent="0">
              <a:buNone/>
            </a:pPr>
            <a:r>
              <a:rPr lang="en-US" dirty="0" smtClean="0">
                <a:solidFill>
                  <a:schemeClr val="tx2"/>
                </a:solidFill>
              </a:rPr>
              <a:t>Declaration of BU </a:t>
            </a:r>
            <a:r>
              <a:rPr lang="en-US" dirty="0" err="1" smtClean="0">
                <a:solidFill>
                  <a:schemeClr val="tx2"/>
                </a:solidFill>
              </a:rPr>
              <a:t>Amt</a:t>
            </a:r>
            <a:endParaRPr lang="en-US" dirty="0" smtClean="0">
              <a:solidFill>
                <a:schemeClr val="tx2"/>
              </a:solidFill>
            </a:endParaRPr>
          </a:p>
          <a:p>
            <a:pPr marL="457200" lvl="1" indent="0">
              <a:buNone/>
            </a:pPr>
            <a:r>
              <a:rPr lang="en-US" dirty="0" smtClean="0">
                <a:solidFill>
                  <a:schemeClr val="tx2"/>
                </a:solidFill>
              </a:rPr>
              <a:t>Apportionment</a:t>
            </a:r>
          </a:p>
          <a:p>
            <a:pPr marL="457200" lvl="1" indent="0">
              <a:buNone/>
            </a:pPr>
            <a:r>
              <a:rPr lang="en-US" dirty="0" smtClean="0">
                <a:solidFill>
                  <a:schemeClr val="tx2"/>
                </a:solidFill>
              </a:rPr>
              <a:t>Group Contribution</a:t>
            </a:r>
          </a:p>
          <a:p>
            <a:pPr marL="457200" lvl="1" indent="0">
              <a:buNone/>
            </a:pPr>
            <a:r>
              <a:rPr lang="en-US" dirty="0" smtClean="0">
                <a:solidFill>
                  <a:schemeClr val="tx2"/>
                </a:solidFill>
              </a:rPr>
              <a:t>Group Total</a:t>
            </a:r>
          </a:p>
          <a:p>
            <a:pPr marL="457200" lvl="1" indent="0">
              <a:buNone/>
            </a:pPr>
            <a:endParaRPr lang="en-US" dirty="0" smtClean="0">
              <a:solidFill>
                <a:schemeClr val="tx2"/>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
        <p:nvSpPr>
          <p:cNvPr id="3" name="TextBox 2"/>
          <p:cNvSpPr txBox="1"/>
          <p:nvPr/>
        </p:nvSpPr>
        <p:spPr>
          <a:xfrm>
            <a:off x="457200" y="1219200"/>
            <a:ext cx="8229600" cy="584775"/>
          </a:xfrm>
          <a:prstGeom prst="rect">
            <a:avLst/>
          </a:prstGeom>
          <a:noFill/>
        </p:spPr>
        <p:txBody>
          <a:bodyPr wrap="square" rtlCol="0">
            <a:spAutoFit/>
          </a:bodyPr>
          <a:lstStyle/>
          <a:p>
            <a:pPr algn="ctr"/>
            <a:r>
              <a:rPr lang="en-US" dirty="0" smtClean="0">
                <a:solidFill>
                  <a:schemeClr val="tx2"/>
                </a:solidFill>
              </a:rPr>
              <a:t>Buzzword Review</a:t>
            </a:r>
            <a:endParaRPr lang="en-US" dirty="0"/>
          </a:p>
        </p:txBody>
      </p:sp>
      <p:sp>
        <p:nvSpPr>
          <p:cNvPr id="6" name="TextBox 5"/>
          <p:cNvSpPr txBox="1"/>
          <p:nvPr/>
        </p:nvSpPr>
        <p:spPr>
          <a:xfrm>
            <a:off x="4908755" y="2123768"/>
            <a:ext cx="3886200" cy="3126497"/>
          </a:xfrm>
          <a:prstGeom prst="rect">
            <a:avLst/>
          </a:prstGeom>
          <a:noFill/>
        </p:spPr>
        <p:txBody>
          <a:bodyPr wrap="square" rtlCol="0">
            <a:spAutoFit/>
          </a:bodyPr>
          <a:lstStyle/>
          <a:p>
            <a:pPr>
              <a:spcBef>
                <a:spcPts val="672"/>
              </a:spcBef>
            </a:pPr>
            <a:r>
              <a:rPr lang="en-US" sz="2800" dirty="0" smtClean="0">
                <a:solidFill>
                  <a:schemeClr val="tx2"/>
                </a:solidFill>
                <a:latin typeface="+mn-lt"/>
              </a:rPr>
              <a:t>Period of Use</a:t>
            </a:r>
          </a:p>
          <a:p>
            <a:pPr>
              <a:spcBef>
                <a:spcPts val="672"/>
              </a:spcBef>
            </a:pPr>
            <a:r>
              <a:rPr lang="en-US" sz="2800" dirty="0" smtClean="0">
                <a:solidFill>
                  <a:schemeClr val="tx2"/>
                </a:solidFill>
                <a:latin typeface="+mn-lt"/>
              </a:rPr>
              <a:t>Place of Use</a:t>
            </a:r>
          </a:p>
          <a:p>
            <a:pPr>
              <a:spcBef>
                <a:spcPts val="672"/>
              </a:spcBef>
            </a:pPr>
            <a:r>
              <a:rPr lang="en-US" sz="2800" dirty="0" smtClean="0">
                <a:solidFill>
                  <a:schemeClr val="tx2"/>
                </a:solidFill>
                <a:latin typeface="+mn-lt"/>
              </a:rPr>
              <a:t>Group Number</a:t>
            </a:r>
          </a:p>
          <a:p>
            <a:pPr>
              <a:spcBef>
                <a:spcPts val="672"/>
              </a:spcBef>
            </a:pPr>
            <a:r>
              <a:rPr lang="en-US" sz="2800" dirty="0" smtClean="0">
                <a:solidFill>
                  <a:schemeClr val="tx2"/>
                </a:solidFill>
                <a:latin typeface="+mn-lt"/>
              </a:rPr>
              <a:t>Statute</a:t>
            </a:r>
          </a:p>
          <a:p>
            <a:pPr>
              <a:spcBef>
                <a:spcPts val="672"/>
              </a:spcBef>
            </a:pPr>
            <a:r>
              <a:rPr lang="en-US" sz="2800" dirty="0" smtClean="0">
                <a:solidFill>
                  <a:schemeClr val="tx2"/>
                </a:solidFill>
                <a:latin typeface="+mn-lt"/>
              </a:rPr>
              <a:t>Administrative Rule</a:t>
            </a:r>
          </a:p>
          <a:p>
            <a:pPr>
              <a:spcBef>
                <a:spcPts val="672"/>
              </a:spcBef>
            </a:pPr>
            <a:endParaRPr lang="en-US" sz="2800" dirty="0">
              <a:solidFill>
                <a:schemeClr val="tx2"/>
              </a:solidFill>
              <a:latin typeface="+mn-lt"/>
            </a:endParaRPr>
          </a:p>
        </p:txBody>
      </p:sp>
    </p:spTree>
    <p:extLst>
      <p:ext uri="{BB962C8B-B14F-4D97-AF65-F5344CB8AC3E}">
        <p14:creationId xmlns:p14="http://schemas.microsoft.com/office/powerpoint/2010/main" val="235663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_WRT Photo Contests (all years)\2014 WRT Photo Contest\10. LAZY DAY AT THE LAK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3" r="853" b="3295"/>
          <a:stretch/>
        </p:blipFill>
        <p:spPr bwMode="auto">
          <a:xfrm>
            <a:off x="0" y="0"/>
            <a:ext cx="91624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057400"/>
            <a:ext cx="7239000" cy="1143000"/>
          </a:xfrm>
        </p:spPr>
        <p:txBody>
          <a:bodyPr/>
          <a:lstStyle/>
          <a:p>
            <a:r>
              <a:rPr lang="en-US" b="1" cap="all"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a:t>
            </a:r>
            <a:endParaRPr lang="en-US"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371600"/>
            <a:ext cx="8229600" cy="5029200"/>
          </a:xfrm>
        </p:spPr>
        <p:txBody>
          <a:bodyPr>
            <a:normAutofit fontScale="92500" lnSpcReduction="10000"/>
          </a:bodyPr>
          <a:lstStyle/>
          <a:p>
            <a:pPr marL="0" indent="0">
              <a:buNone/>
            </a:pPr>
            <a:r>
              <a:rPr lang="en-US" sz="4300" cap="all" dirty="0" smtClean="0">
                <a:solidFill>
                  <a:schemeClr val="tx2"/>
                </a:solidFill>
              </a:rPr>
              <a:t>What is a Water Use Group?</a:t>
            </a:r>
          </a:p>
          <a:p>
            <a:pPr lvl="1"/>
            <a:r>
              <a:rPr lang="en-US" dirty="0" smtClean="0">
                <a:solidFill>
                  <a:schemeClr val="tx2"/>
                </a:solidFill>
              </a:rPr>
              <a:t>An organizational structure designed to help overcome a weakness in water right records. </a:t>
            </a:r>
          </a:p>
          <a:p>
            <a:pPr lvl="1"/>
            <a:r>
              <a:rPr lang="en-US" dirty="0" smtClean="0">
                <a:solidFill>
                  <a:schemeClr val="tx2"/>
                </a:solidFill>
              </a:rPr>
              <a:t>A water right represents a unique right to divert water but does </a:t>
            </a:r>
            <a:r>
              <a:rPr lang="en-US" b="1" dirty="0" smtClean="0">
                <a:solidFill>
                  <a:schemeClr val="tx2"/>
                </a:solidFill>
              </a:rPr>
              <a:t>not</a:t>
            </a:r>
            <a:r>
              <a:rPr lang="en-US" dirty="0" smtClean="0">
                <a:solidFill>
                  <a:schemeClr val="tx2"/>
                </a:solidFill>
              </a:rPr>
              <a:t> always describe a unique beneficial use of water.</a:t>
            </a:r>
          </a:p>
          <a:p>
            <a:pPr lvl="1"/>
            <a:r>
              <a:rPr lang="en-US" dirty="0" smtClean="0">
                <a:solidFill>
                  <a:schemeClr val="tx2"/>
                </a:solidFill>
              </a:rPr>
              <a:t>Each water use group represents a unique beneficial use of water and ties together the water rights that serve that use.</a:t>
            </a:r>
          </a:p>
          <a:p>
            <a:pPr lvl="1"/>
            <a:r>
              <a:rPr lang="en-US" dirty="0" smtClean="0">
                <a:solidFill>
                  <a:schemeClr val="tx2"/>
                </a:solidFill>
              </a:rPr>
              <a:t>Every water right has at least one water use group.</a:t>
            </a:r>
          </a:p>
          <a:p>
            <a:pPr lvl="2"/>
            <a:r>
              <a:rPr lang="en-US" dirty="0" smtClean="0">
                <a:solidFill>
                  <a:schemeClr val="tx2"/>
                </a:solidFill>
              </a:rPr>
              <a:t>Beneficial use is the basis, measure, and limit of a water right. </a:t>
            </a:r>
          </a:p>
          <a:p>
            <a:pPr lvl="1"/>
            <a:endParaRPr lang="en-US" dirty="0" smtClean="0">
              <a:solidFill>
                <a:schemeClr val="tx2"/>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2888587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65344" y="2043881"/>
            <a:ext cx="8604133"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914400"/>
            <a:ext cx="8839200" cy="523220"/>
          </a:xfrm>
          <a:prstGeom prst="rect">
            <a:avLst/>
          </a:prstGeom>
          <a:noFill/>
        </p:spPr>
        <p:txBody>
          <a:bodyPr wrap="square" rtlCol="0">
            <a:spAutoFit/>
          </a:bodyPr>
          <a:lstStyle/>
          <a:p>
            <a:pPr algn="ctr"/>
            <a:r>
              <a:rPr lang="en-US" sz="2800" cap="all" dirty="0" smtClean="0">
                <a:solidFill>
                  <a:schemeClr val="tx2"/>
                </a:solidFill>
              </a:rPr>
              <a:t>Water Use Groups on a Water Right Printout</a:t>
            </a:r>
            <a:endParaRPr lang="en-US" sz="2800" cap="all" dirty="0">
              <a:solidFill>
                <a:schemeClr val="tx2"/>
              </a:solidFill>
            </a:endParaRPr>
          </a:p>
        </p:txBody>
      </p:sp>
      <p:sp>
        <p:nvSpPr>
          <p:cNvPr id="6" name="Left Arrow 5"/>
          <p:cNvSpPr/>
          <p:nvPr/>
        </p:nvSpPr>
        <p:spPr>
          <a:xfrm>
            <a:off x="4648200" y="263711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4648200" y="3502349"/>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4648200" y="4101476"/>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4648200" y="5042028"/>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587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136904"/>
            <a:ext cx="8625840" cy="4584192"/>
          </a:xfrm>
          <a:prstGeom prst="rect">
            <a:avLst/>
          </a:prstGeom>
        </p:spPr>
      </p:pic>
    </p:spTree>
    <p:extLst>
      <p:ext uri="{BB962C8B-B14F-4D97-AF65-F5344CB8AC3E}">
        <p14:creationId xmlns:p14="http://schemas.microsoft.com/office/powerpoint/2010/main" val="2546731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304800" y="1371600"/>
            <a:ext cx="8534400" cy="5029200"/>
          </a:xfrm>
        </p:spPr>
        <p:txBody>
          <a:bodyPr>
            <a:normAutofit/>
          </a:bodyPr>
          <a:lstStyle/>
          <a:p>
            <a:pPr marL="0" indent="0">
              <a:buNone/>
            </a:pPr>
            <a:r>
              <a:rPr lang="en-US" sz="4000" cap="all" dirty="0" smtClean="0">
                <a:solidFill>
                  <a:schemeClr val="tx2"/>
                </a:solidFill>
              </a:rPr>
              <a:t>Why do we use Water Use Groups?</a:t>
            </a:r>
          </a:p>
          <a:p>
            <a:pPr lvl="1"/>
            <a:r>
              <a:rPr lang="en-US" dirty="0" smtClean="0">
                <a:solidFill>
                  <a:schemeClr val="tx2"/>
                </a:solidFill>
              </a:rPr>
              <a:t>To account for the limits and measure of each water right.</a:t>
            </a:r>
            <a:endParaRPr lang="en-US" dirty="0">
              <a:solidFill>
                <a:schemeClr val="tx2"/>
              </a:solidFill>
            </a:endParaRPr>
          </a:p>
          <a:p>
            <a:pPr lvl="1"/>
            <a:r>
              <a:rPr lang="en-US" dirty="0" smtClean="0">
                <a:solidFill>
                  <a:schemeClr val="tx2"/>
                </a:solidFill>
              </a:rPr>
              <a:t>As an index to the water rights that serve a use.</a:t>
            </a:r>
            <a:endParaRPr lang="en-US" dirty="0">
              <a:solidFill>
                <a:schemeClr val="tx2"/>
              </a:solidFill>
            </a:endParaRPr>
          </a:p>
          <a:p>
            <a:pPr lvl="1"/>
            <a:r>
              <a:rPr lang="en-US" dirty="0" smtClean="0">
                <a:solidFill>
                  <a:schemeClr val="tx2"/>
                </a:solidFill>
              </a:rPr>
              <a:t>To uniquely account for all uses of water in the state.</a:t>
            </a:r>
          </a:p>
          <a:p>
            <a:pPr lvl="1"/>
            <a:endParaRPr lang="en-US" dirty="0" smtClean="0">
              <a:solidFill>
                <a:schemeClr val="tx2"/>
              </a:solidFill>
            </a:endParaRPr>
          </a:p>
          <a:p>
            <a:pPr marL="393192" lvl="1" indent="0">
              <a:buNone/>
            </a:pPr>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1257266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28600" y="1371600"/>
            <a:ext cx="8686800" cy="5029200"/>
          </a:xfrm>
        </p:spPr>
        <p:txBody>
          <a:bodyPr>
            <a:normAutofit/>
          </a:bodyPr>
          <a:lstStyle/>
          <a:p>
            <a:pPr marL="0" indent="0">
              <a:buNone/>
            </a:pPr>
            <a:r>
              <a:rPr lang="en-US" sz="3400" cap="all" dirty="0" smtClean="0">
                <a:solidFill>
                  <a:schemeClr val="tx2"/>
                </a:solidFill>
              </a:rPr>
              <a:t>Use Group Overlap/Inconsistency Issues</a:t>
            </a:r>
          </a:p>
          <a:p>
            <a:pPr marL="0" indent="0">
              <a:buNone/>
            </a:pPr>
            <a:endParaRPr lang="en-US" sz="1400" dirty="0" smtClean="0">
              <a:solidFill>
                <a:schemeClr val="tx2"/>
              </a:solidFill>
            </a:endParaRPr>
          </a:p>
          <a:p>
            <a:pPr lvl="1"/>
            <a:r>
              <a:rPr lang="en-US" dirty="0" smtClean="0">
                <a:solidFill>
                  <a:schemeClr val="tx2"/>
                </a:solidFill>
              </a:rPr>
              <a:t>Irrigation Company water right use groups are independent of individual right use groups. If service area overlaps, individual right use groups have a comment referencing the irrigation company.</a:t>
            </a:r>
            <a:endParaRPr lang="en-US" dirty="0">
              <a:solidFill>
                <a:schemeClr val="tx2"/>
              </a:solidFill>
            </a:endParaRPr>
          </a:p>
          <a:p>
            <a:pPr lvl="1"/>
            <a:r>
              <a:rPr lang="en-US" dirty="0" smtClean="0">
                <a:solidFill>
                  <a:schemeClr val="tx2"/>
                </a:solidFill>
              </a:rPr>
              <a:t>All rights of a Public Water Supplier are in use groups only associated with the public water supplier.  Generally the supplier has only one use group.</a:t>
            </a:r>
            <a:endParaRPr lang="en-US" dirty="0">
              <a:solidFill>
                <a:schemeClr val="tx2"/>
              </a:solidFill>
            </a:endParaRPr>
          </a:p>
          <a:p>
            <a:pPr marL="457200" lvl="1" indent="0">
              <a:buNone/>
            </a:pPr>
            <a:endParaRPr lang="en-US" dirty="0" smtClean="0">
              <a:solidFill>
                <a:schemeClr val="tx2"/>
              </a:solidFill>
            </a:endParaRPr>
          </a:p>
          <a:p>
            <a:pPr lvl="1"/>
            <a:endParaRPr lang="en-US" dirty="0" smtClean="0">
              <a:solidFill>
                <a:schemeClr val="tx2"/>
              </a:solidFill>
            </a:endParaRPr>
          </a:p>
          <a:p>
            <a:pPr marL="393192" lvl="1" indent="0">
              <a:buNone/>
            </a:pPr>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3128403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295400"/>
            <a:ext cx="8005810" cy="4953000"/>
          </a:xfrm>
        </p:spPr>
        <p:txBody>
          <a:bodyPr>
            <a:normAutofit fontScale="85000" lnSpcReduction="10000"/>
          </a:bodyPr>
          <a:lstStyle/>
          <a:p>
            <a:pPr marL="393192" lvl="1" indent="0">
              <a:buNone/>
            </a:pPr>
            <a:endParaRPr lang="en-US" dirty="0" smtClean="0">
              <a:solidFill>
                <a:schemeClr val="tx2"/>
              </a:solidFill>
            </a:endParaRPr>
          </a:p>
          <a:p>
            <a:pPr lvl="1"/>
            <a:r>
              <a:rPr lang="en-US" dirty="0" smtClean="0">
                <a:solidFill>
                  <a:schemeClr val="tx2"/>
                </a:solidFill>
              </a:rPr>
              <a:t>A group contains a water right owned by an individual and the water rights for an irrigation company. What does this mean?</a:t>
            </a:r>
          </a:p>
          <a:p>
            <a:pPr lvl="1"/>
            <a:endParaRPr lang="en-US" dirty="0" smtClean="0">
              <a:solidFill>
                <a:schemeClr val="tx2"/>
              </a:solidFill>
            </a:endParaRPr>
          </a:p>
          <a:p>
            <a:pPr lvl="2"/>
            <a:r>
              <a:rPr lang="en-US" dirty="0" smtClean="0">
                <a:solidFill>
                  <a:schemeClr val="tx2"/>
                </a:solidFill>
              </a:rPr>
              <a:t>The use described in the group is supplemental to shares of stock in an irrigation company.</a:t>
            </a:r>
          </a:p>
          <a:p>
            <a:pPr lvl="2"/>
            <a:r>
              <a:rPr lang="en-US" dirty="0" smtClean="0">
                <a:solidFill>
                  <a:schemeClr val="tx2"/>
                </a:solidFill>
              </a:rPr>
              <a:t>The individual right provides only a portion of the total Beneficial Use Amount. </a:t>
            </a:r>
          </a:p>
          <a:p>
            <a:pPr lvl="2"/>
            <a:r>
              <a:rPr lang="en-US" dirty="0" smtClean="0">
                <a:solidFill>
                  <a:schemeClr val="tx2"/>
                </a:solidFill>
              </a:rPr>
              <a:t>The land is within the service area of the irrigation company.</a:t>
            </a:r>
          </a:p>
          <a:p>
            <a:pPr lvl="2"/>
            <a:r>
              <a:rPr lang="en-US" dirty="0" smtClean="0">
                <a:solidFill>
                  <a:schemeClr val="tx2"/>
                </a:solidFill>
              </a:rPr>
              <a:t>Shares in an irrigation company are bought and sold as securities and lands served by the company may change.</a:t>
            </a:r>
          </a:p>
          <a:p>
            <a:pPr lvl="2"/>
            <a:r>
              <a:rPr lang="en-US" dirty="0" smtClean="0">
                <a:solidFill>
                  <a:srgbClr val="FF0000"/>
                </a:solidFill>
              </a:rPr>
              <a:t>This is an error that you can ask the Division to correct.  We no longer include irrigation company rights in groups with private rights.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756623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20878" y="1600200"/>
            <a:ext cx="650224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
        <p:nvSpPr>
          <p:cNvPr id="3" name="TextBox 2"/>
          <p:cNvSpPr txBox="1"/>
          <p:nvPr/>
        </p:nvSpPr>
        <p:spPr>
          <a:xfrm>
            <a:off x="152400" y="914400"/>
            <a:ext cx="8839200" cy="523220"/>
          </a:xfrm>
          <a:prstGeom prst="rect">
            <a:avLst/>
          </a:prstGeom>
          <a:noFill/>
        </p:spPr>
        <p:txBody>
          <a:bodyPr wrap="square" rtlCol="0">
            <a:spAutoFit/>
          </a:bodyPr>
          <a:lstStyle/>
          <a:p>
            <a:pPr algn="ctr"/>
            <a:r>
              <a:rPr lang="en-US" sz="2800" cap="all" dirty="0" smtClean="0">
                <a:solidFill>
                  <a:srgbClr val="1F497D"/>
                </a:solidFill>
              </a:rPr>
              <a:t>IRRIGATION COMPANY USE NOTE</a:t>
            </a:r>
            <a:endParaRPr lang="en-US" sz="2800" cap="all" dirty="0">
              <a:solidFill>
                <a:srgbClr val="1F497D"/>
              </a:solidFill>
            </a:endParaRPr>
          </a:p>
        </p:txBody>
      </p:sp>
      <p:sp>
        <p:nvSpPr>
          <p:cNvPr id="10" name="Left Arrow 9"/>
          <p:cNvSpPr/>
          <p:nvPr/>
        </p:nvSpPr>
        <p:spPr>
          <a:xfrm>
            <a:off x="5626608" y="441960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84433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5215</TotalTime>
  <Words>977</Words>
  <Application>Microsoft Office PowerPoint</Application>
  <PresentationFormat>On-screen Show (4:3)</PresentationFormat>
  <Paragraphs>139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Understanding Water Use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Administrative Rule R655-16</vt:lpstr>
      <vt:lpstr>PowerPoint Presentation</vt:lpstr>
      <vt:lpstr>PowerPoint Presentation</vt:lpstr>
      <vt:lpstr>Questions?</vt:lpstr>
    </vt:vector>
  </TitlesOfParts>
  <Company>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JOLDS</dc:creator>
  <cp:lastModifiedBy>Boyd Clayton</cp:lastModifiedBy>
  <cp:revision>130</cp:revision>
  <cp:lastPrinted>2017-04-06T18:17:46Z</cp:lastPrinted>
  <dcterms:created xsi:type="dcterms:W3CDTF">2004-06-09T23:03:56Z</dcterms:created>
  <dcterms:modified xsi:type="dcterms:W3CDTF">2017-04-06T18:57:42Z</dcterms:modified>
</cp:coreProperties>
</file>