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handoutMasterIdLst>
    <p:handoutMasterId r:id="rId37"/>
  </p:handoutMasterIdLst>
  <p:sldIdLst>
    <p:sldId id="270" r:id="rId2"/>
    <p:sldId id="303" r:id="rId3"/>
    <p:sldId id="305" r:id="rId4"/>
    <p:sldId id="306" r:id="rId5"/>
    <p:sldId id="308" r:id="rId6"/>
    <p:sldId id="310" r:id="rId7"/>
    <p:sldId id="311" r:id="rId8"/>
    <p:sldId id="312" r:id="rId9"/>
    <p:sldId id="321" r:id="rId10"/>
    <p:sldId id="313" r:id="rId11"/>
    <p:sldId id="314" r:id="rId12"/>
    <p:sldId id="315" r:id="rId13"/>
    <p:sldId id="333" r:id="rId14"/>
    <p:sldId id="317" r:id="rId15"/>
    <p:sldId id="318" r:id="rId16"/>
    <p:sldId id="319" r:id="rId17"/>
    <p:sldId id="320" r:id="rId18"/>
    <p:sldId id="289" r:id="rId19"/>
    <p:sldId id="322" r:id="rId20"/>
    <p:sldId id="290" r:id="rId21"/>
    <p:sldId id="291" r:id="rId22"/>
    <p:sldId id="292" r:id="rId23"/>
    <p:sldId id="323" r:id="rId24"/>
    <p:sldId id="297" r:id="rId25"/>
    <p:sldId id="298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8" autoAdjust="0"/>
    <p:restoredTop sz="94581" autoAdjust="0"/>
  </p:normalViewPr>
  <p:slideViewPr>
    <p:cSldViewPr>
      <p:cViewPr>
        <p:scale>
          <a:sx n="97" d="100"/>
          <a:sy n="97" d="100"/>
        </p:scale>
        <p:origin x="-84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9D853-7B24-4720-9CF0-7CD1F141163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99BE5-A0ED-460E-BBB7-5ED74BD95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27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99BE5-A0ED-460E-BBB7-5ED74BD95CF5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5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229" y="5911987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77263" y="6035813"/>
            <a:ext cx="19720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Other State Engineer Roles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Kurt Vest, P.E.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Enforcement Engineer          </a:t>
            </a:r>
            <a:endParaRPr lang="en-US" altLang="en-US" sz="3600" b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6863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RWAU Water Right Training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" t="966" r="752" b="630"/>
          <a:stretch/>
        </p:blipFill>
        <p:spPr>
          <a:xfrm>
            <a:off x="1828800" y="76200"/>
            <a:ext cx="4798142" cy="6705600"/>
          </a:xfr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217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cap="all" dirty="0" smtClean="0">
                <a:solidFill>
                  <a:schemeClr val="tx2"/>
                </a:solidFill>
              </a:rPr>
              <a:t>Power of SE to Regulate </a:t>
            </a:r>
            <a:r>
              <a:rPr lang="en-US" sz="4000" b="1" cap="all" dirty="0">
                <a:solidFill>
                  <a:schemeClr val="tx2"/>
                </a:solidFill>
              </a:rPr>
              <a:t>D</a:t>
            </a:r>
            <a:r>
              <a:rPr lang="en-US" sz="4000" b="1" cap="all" dirty="0" smtClean="0">
                <a:solidFill>
                  <a:schemeClr val="tx2"/>
                </a:solidFill>
              </a:rPr>
              <a:t>ams</a:t>
            </a:r>
            <a:endParaRPr lang="en-US" sz="4000" b="1" cap="all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239000" cy="4572000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SE has authority to regulate dams for public safety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 may make rules controlling construction and operation of dams, including: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Design;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Maintenance;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repair;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Removal; and 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Abandonment.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SE may exempt any dam that: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Impounds less than 20 AF and if fails threatens no human life; or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Does not threaten human life and if fails only minor damage to owners property.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1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97" y="457200"/>
            <a:ext cx="8763000" cy="1143000"/>
          </a:xfrm>
        </p:spPr>
        <p:txBody>
          <a:bodyPr/>
          <a:lstStyle/>
          <a:p>
            <a:r>
              <a:rPr lang="en-US" sz="4000" b="1" cap="all" dirty="0" smtClean="0">
                <a:solidFill>
                  <a:schemeClr val="tx2"/>
                </a:solidFill>
              </a:rPr>
              <a:t>Qualifications of Persons </a:t>
            </a:r>
            <a:r>
              <a:rPr lang="en-US" sz="4000" b="1" cap="all" dirty="0">
                <a:solidFill>
                  <a:schemeClr val="tx2"/>
                </a:solidFill>
              </a:rPr>
              <a:t>D</a:t>
            </a:r>
            <a:r>
              <a:rPr lang="en-US" sz="4000" b="1" cap="all" dirty="0" smtClean="0">
                <a:solidFill>
                  <a:schemeClr val="tx2"/>
                </a:solidFill>
              </a:rPr>
              <a:t>esigning </a:t>
            </a:r>
            <a:r>
              <a:rPr lang="en-US" sz="4000" b="1" cap="all" dirty="0">
                <a:solidFill>
                  <a:schemeClr val="tx2"/>
                </a:solidFill>
              </a:rPr>
              <a:t>D</a:t>
            </a:r>
            <a:r>
              <a:rPr lang="en-US" sz="4000" b="1" cap="all" dirty="0" smtClean="0">
                <a:solidFill>
                  <a:schemeClr val="tx2"/>
                </a:solidFill>
              </a:rPr>
              <a:t>ams</a:t>
            </a:r>
            <a:endParaRPr lang="en-US" sz="4000" b="1" cap="all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097" y="2133600"/>
            <a:ext cx="7239000" cy="3352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Each plan for the construction, enlargement, repair, alteration, or removal of any dam shall be prepared by a qualified engineer who is: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Licensed in Utah; and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Experienced in dam design and construction.</a:t>
            </a:r>
          </a:p>
          <a:p>
            <a:pPr lvl="1"/>
            <a:endParaRPr lang="en-US" sz="1100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Written approval must be obtained from SE prior to commencing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sz="4000" b="1" cap="all" dirty="0">
                <a:solidFill>
                  <a:schemeClr val="tx2"/>
                </a:solidFill>
              </a:rPr>
              <a:t>Dams classified according to hazard and use</a:t>
            </a:r>
            <a:endParaRPr lang="en-US" sz="4000" b="1" cap="al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4572000" cy="639762"/>
          </a:xfrm>
        </p:spPr>
        <p:txBody>
          <a:bodyPr/>
          <a:lstStyle/>
          <a:p>
            <a:r>
              <a:rPr lang="en-US" dirty="0"/>
              <a:t>Hazard C</a:t>
            </a:r>
            <a:r>
              <a:rPr lang="en-US" dirty="0" smtClean="0"/>
              <a:t>lassifications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2620962"/>
            <a:ext cx="4572000" cy="395128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High hazard </a:t>
            </a:r>
            <a:r>
              <a:rPr lang="en-US" dirty="0">
                <a:solidFill>
                  <a:schemeClr val="tx2"/>
                </a:solidFill>
              </a:rPr>
              <a:t>– if fail, have high probability of causing loss of human life or extensive economic loss;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Moderate hazard </a:t>
            </a:r>
            <a:r>
              <a:rPr lang="en-US" dirty="0">
                <a:solidFill>
                  <a:schemeClr val="tx2"/>
                </a:solidFill>
              </a:rPr>
              <a:t>– if fail, have low probability of causing loss of human life, but would cause appreciable property damage;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</a:rPr>
              <a:t>Low hazard </a:t>
            </a:r>
            <a:r>
              <a:rPr lang="en-US" dirty="0">
                <a:solidFill>
                  <a:schemeClr val="tx2"/>
                </a:solidFill>
              </a:rPr>
              <a:t>– if fail, would cause minimal threat to human life and economic losses would be minor.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81600" y="1981200"/>
            <a:ext cx="3581400" cy="639762"/>
          </a:xfrm>
        </p:spPr>
        <p:txBody>
          <a:bodyPr/>
          <a:lstStyle/>
          <a:p>
            <a:r>
              <a:rPr lang="en-US" sz="2800" dirty="0"/>
              <a:t>Use </a:t>
            </a:r>
            <a:r>
              <a:rPr lang="en-US" sz="2800" dirty="0" smtClean="0"/>
              <a:t>Classifications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181600" y="2620962"/>
            <a:ext cx="3581400" cy="3951288"/>
          </a:xfrm>
        </p:spPr>
        <p:txBody>
          <a:bodyPr/>
          <a:lstStyle/>
          <a:p>
            <a:pPr lvl="1"/>
            <a:r>
              <a:rPr lang="en-US" sz="2400" dirty="0">
                <a:solidFill>
                  <a:schemeClr val="tx2"/>
                </a:solidFill>
              </a:rPr>
              <a:t>Water </a:t>
            </a:r>
            <a:r>
              <a:rPr lang="en-US" sz="2400" dirty="0" smtClean="0">
                <a:solidFill>
                  <a:schemeClr val="tx2"/>
                </a:solidFill>
              </a:rPr>
              <a:t>storage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Flood </a:t>
            </a:r>
            <a:r>
              <a:rPr lang="en-US" sz="2400" dirty="0" smtClean="0">
                <a:solidFill>
                  <a:schemeClr val="tx2"/>
                </a:solidFill>
              </a:rPr>
              <a:t>control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Tailings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Other 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stock ponds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regulating reservoirs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</a:rPr>
              <a:t>diversion dams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0064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all" dirty="0" smtClean="0">
                <a:solidFill>
                  <a:schemeClr val="tx2"/>
                </a:solidFill>
              </a:rPr>
              <a:t>Submission of plans to SE</a:t>
            </a:r>
            <a:endParaRPr lang="en-US" sz="4000" cap="all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chemeClr val="tx2"/>
                </a:solidFill>
              </a:rPr>
              <a:t>Before a dam is constructed, enlarged, repaired, altered, removed, or abandoned, plans submitted to SE for his approval;</a:t>
            </a:r>
          </a:p>
          <a:p>
            <a:r>
              <a:rPr lang="en-US" sz="2200" dirty="0" smtClean="0">
                <a:solidFill>
                  <a:schemeClr val="tx2"/>
                </a:solidFill>
              </a:rPr>
              <a:t>The plans shall be submitted 90 days before: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</a:rPr>
              <a:t>Awarding the construction contract; or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</a:rPr>
              <a:t>The commencement of construction, if the owner constructs the dam.</a:t>
            </a:r>
          </a:p>
          <a:p>
            <a:endParaRPr lang="en-US" sz="2400" dirty="0"/>
          </a:p>
        </p:txBody>
      </p:sp>
      <p:pic>
        <p:nvPicPr>
          <p:cNvPr id="1026" name="Picture 2" descr="G:\_WRT Photo Contests (all years)\2014 WRT Photo Contest\26. Three Creeks Staff Gauge Wal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000"/>
                    </a14:imgEffect>
                    <a14:imgEffect>
                      <a14:saturation sat="110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9" r="13334"/>
          <a:stretch/>
        </p:blipFill>
        <p:spPr bwMode="auto">
          <a:xfrm>
            <a:off x="4724400" y="1447800"/>
            <a:ext cx="3865060" cy="475463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all" dirty="0" smtClean="0">
                <a:solidFill>
                  <a:schemeClr val="tx2"/>
                </a:solidFill>
              </a:rPr>
              <a:t>Application for approval to SE</a:t>
            </a:r>
            <a:endParaRPr lang="en-US" sz="4000" cap="all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239000" cy="4572000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If submission of plans not required, approval to construct, enlarge, repair, alter, remove, or abandon the dam obtained by application to the </a:t>
            </a:r>
            <a:r>
              <a:rPr lang="en-US" sz="2400" dirty="0" smtClean="0">
                <a:solidFill>
                  <a:schemeClr val="tx2"/>
                </a:solidFill>
              </a:rPr>
              <a:t>SE.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The application shall contain: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Location of dam;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Physical dimensions of dam;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Water rights attached to dam; and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Any other information required by </a:t>
            </a:r>
            <a:r>
              <a:rPr lang="en-US" sz="2000" dirty="0" smtClean="0">
                <a:solidFill>
                  <a:schemeClr val="tx2"/>
                </a:solidFill>
              </a:rPr>
              <a:t>SE.</a:t>
            </a:r>
          </a:p>
          <a:p>
            <a:pPr lvl="1"/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Upon review, application approved, rejected, or approved with conditions.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all" dirty="0" smtClean="0">
                <a:solidFill>
                  <a:schemeClr val="tx2"/>
                </a:solidFill>
              </a:rPr>
              <a:t>State Engineer to inspect dams</a:t>
            </a:r>
            <a:endParaRPr lang="en-US" sz="4000" cap="all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343400" cy="4525963"/>
          </a:xfrm>
        </p:spPr>
        <p:txBody>
          <a:bodyPr/>
          <a:lstStyle/>
          <a:p>
            <a:r>
              <a:rPr lang="en-US" sz="2200" dirty="0">
                <a:solidFill>
                  <a:schemeClr val="tx2"/>
                </a:solidFill>
              </a:rPr>
              <a:t>The SE shall inspect each dam that: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Poses threat to human life; or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Could cause significant property damage if failure</a:t>
            </a:r>
            <a:r>
              <a:rPr lang="en-US" sz="2200" dirty="0" smtClean="0">
                <a:solidFill>
                  <a:schemeClr val="tx2"/>
                </a:solidFill>
              </a:rPr>
              <a:t>.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An inspection shall occur: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At increments commensurate with the risk to life and property; and</a:t>
            </a:r>
          </a:p>
          <a:p>
            <a:pPr lvl="1"/>
            <a:r>
              <a:rPr lang="en-US" sz="2200" dirty="0">
                <a:solidFill>
                  <a:schemeClr val="tx2"/>
                </a:solidFill>
              </a:rPr>
              <a:t>Not less than once every five years.</a:t>
            </a:r>
          </a:p>
          <a:p>
            <a:endParaRPr lang="en-US" sz="2200" dirty="0"/>
          </a:p>
          <a:p>
            <a:endParaRPr lang="en-US" dirty="0"/>
          </a:p>
        </p:txBody>
      </p:sp>
      <p:sp>
        <p:nvSpPr>
          <p:cNvPr id="5" name="AutoShape 2" descr="https://files.nr.utah.gov/htcomnet/Handlers/Download.ashx?action=view&amp;file=NR%20WRT%20Groups%20(G)%2F_WRT%20Photo%20Contests%20(all%20years)%2F2016%20WRT%20Photo%20Contest/14.%20Dam%20Inspecti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Tamara\Downloads\14. Dam Inspe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733800" cy="48776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all" dirty="0" smtClean="0">
                <a:solidFill>
                  <a:schemeClr val="tx2"/>
                </a:solidFill>
              </a:rPr>
              <a:t>Owners required to perform maintenance</a:t>
            </a:r>
            <a:endParaRPr lang="en-US" sz="4000" cap="all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800600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After inspection, SE specifies maintenance necessary for </a:t>
            </a:r>
            <a:r>
              <a:rPr lang="en-US" sz="2400" dirty="0" smtClean="0">
                <a:solidFill>
                  <a:schemeClr val="tx2"/>
                </a:solidFill>
              </a:rPr>
              <a:t>dam.</a:t>
            </a:r>
          </a:p>
          <a:p>
            <a:endParaRPr lang="en-US" sz="9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SE may issue orders for: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Engineering studies;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Repairs;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Storage limitations;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Removal of dam;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Breaching of dam; or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Any other remedy SE determines appropriate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pPr lvl="1"/>
            <a:endParaRPr lang="en-US" sz="9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Owner of dam responsible for maintenance.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all" dirty="0" smtClean="0">
                <a:solidFill>
                  <a:schemeClr val="tx2"/>
                </a:solidFill>
              </a:rPr>
              <a:t>Stream Alterations</a:t>
            </a:r>
            <a:endParaRPr lang="en-US" sz="4000" cap="all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752600"/>
            <a:ext cx="4039197" cy="437482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Natural Source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To divert you need a water right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To alter you need a state stream alteration permit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Federal permission under clean water act (404 permit)</a:t>
            </a:r>
          </a:p>
          <a:p>
            <a:endParaRPr lang="en-US" dirty="0"/>
          </a:p>
        </p:txBody>
      </p:sp>
      <p:pic>
        <p:nvPicPr>
          <p:cNvPr id="10242" name="Picture 2" descr="G:\_WRT Photo Contests (all years)\2007 WRT Photo Contest\DuchesneRiver62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8000"/>
                    </a14:imgEffect>
                    <a14:imgEffect>
                      <a14:saturation sat="85000"/>
                    </a14:imgEffect>
                    <a14:imgEffect>
                      <a14:brightnessContrast bright="1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26" r="10338"/>
          <a:stretch/>
        </p:blipFill>
        <p:spPr bwMode="auto">
          <a:xfrm>
            <a:off x="4724401" y="1481604"/>
            <a:ext cx="3962400" cy="479821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all" dirty="0" smtClean="0">
                <a:solidFill>
                  <a:schemeClr val="tx2"/>
                </a:solidFill>
              </a:rPr>
              <a:t>Relocate or Alter Natural Streams</a:t>
            </a:r>
            <a:endParaRPr lang="en-US" sz="3600" cap="all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239000" cy="4221163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May not relocate any natural stream channel or alter beds and banks without first obtaining written approval of </a:t>
            </a:r>
            <a:r>
              <a:rPr lang="en-US" sz="2400" dirty="0" smtClean="0">
                <a:solidFill>
                  <a:schemeClr val="tx2"/>
                </a:solidFill>
              </a:rPr>
              <a:t>SE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Fee based upon the entity applying for permit: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Non-Commercial applicant….$100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Governmental applicant………$500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Commercial applicant………….$2000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_WRT Photo Contests (all years)\2010 WRT Photo Contest\Water at Work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772400" cy="815975"/>
          </a:xfrm>
        </p:spPr>
        <p:txBody>
          <a:bodyPr/>
          <a:lstStyle/>
          <a:p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EnforcEment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3124200"/>
            <a:ext cx="7772400" cy="2286000"/>
          </a:xfrm>
        </p:spPr>
        <p:txBody>
          <a:bodyPr/>
          <a:lstStyle/>
          <a:p>
            <a:r>
              <a:rPr lang="en-US" sz="28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Violations of water law</a:t>
            </a:r>
            <a:endParaRPr lang="en-US" sz="28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52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all" dirty="0" smtClean="0">
                <a:solidFill>
                  <a:schemeClr val="tx2"/>
                </a:solidFill>
              </a:rPr>
              <a:t>State Stream Alteration Permits</a:t>
            </a:r>
            <a:endParaRPr lang="en-US" sz="4000" cap="all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Notice to state and federal </a:t>
            </a:r>
            <a:r>
              <a:rPr lang="en-US" sz="2400" dirty="0" smtClean="0">
                <a:solidFill>
                  <a:schemeClr val="tx2"/>
                </a:solidFill>
              </a:rPr>
              <a:t>agencies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Short response timeframe (generally &lt; 30 days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Approval criteria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Impair vested water rights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Unnecessary adverse effect on public recreation or stream environment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Unnecessarily endanger aquatic wildlife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Unreasonably diminish natural channel flow capacity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cap="all" dirty="0" smtClean="0">
                <a:solidFill>
                  <a:schemeClr val="tx2"/>
                </a:solidFill>
              </a:rPr>
              <a:t>State Alteration Permit Does </a:t>
            </a:r>
            <a:r>
              <a:rPr lang="en-US" sz="4000" cap="all" dirty="0">
                <a:solidFill>
                  <a:schemeClr val="tx2"/>
                </a:solidFill>
              </a:rPr>
              <a:t>N</a:t>
            </a:r>
            <a:r>
              <a:rPr lang="en-US" sz="4000" cap="all" dirty="0" smtClean="0">
                <a:solidFill>
                  <a:schemeClr val="tx2"/>
                </a:solidFill>
              </a:rPr>
              <a:t>ot:</a:t>
            </a:r>
            <a:endParaRPr lang="en-US" sz="4000" cap="all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Review or grant permission to alter or trespass on </a:t>
            </a:r>
            <a:r>
              <a:rPr lang="en-US" dirty="0" smtClean="0">
                <a:solidFill>
                  <a:schemeClr val="tx2"/>
                </a:solidFill>
              </a:rPr>
              <a:t>land</a:t>
            </a:r>
          </a:p>
          <a:p>
            <a:endParaRPr lang="en-US" sz="105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Grant other local or federal permits except as </a:t>
            </a:r>
            <a:r>
              <a:rPr lang="en-US" dirty="0" smtClean="0">
                <a:solidFill>
                  <a:schemeClr val="tx2"/>
                </a:solidFill>
              </a:rPr>
              <a:t>stated</a:t>
            </a:r>
          </a:p>
          <a:p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Relieve applicant from suit for injury by other parties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G:\_WRT Photo Contests (all years)\2013 WRT Photo Contest\55.0.002 CFS From Sagebru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6600"/>
                    </a14:imgEffect>
                    <a14:imgEffect>
                      <a14:saturation sat="13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728" y="1402953"/>
            <a:ext cx="3676872" cy="492164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1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73162"/>
          </a:xfrm>
        </p:spPr>
        <p:txBody>
          <a:bodyPr/>
          <a:lstStyle/>
          <a:p>
            <a:r>
              <a:rPr lang="en-US" sz="4000" cap="all" dirty="0" smtClean="0">
                <a:solidFill>
                  <a:schemeClr val="tx2"/>
                </a:solidFill>
              </a:rPr>
              <a:t>State and Federal Permit Coordination</a:t>
            </a:r>
            <a:endParaRPr lang="en-US" sz="4000" cap="all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State permit can be filed as a joint permit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State stream alteration permit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Coverage under PGP10 permit issued to Utah eliminates need for 404 permit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US Army Corps of Engineers (USACE) decides suitability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Cultural resources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Endangered species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Clean water act implications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State approval will state if GP40 coverage is granted</a:t>
            </a:r>
          </a:p>
          <a:p>
            <a:r>
              <a:rPr lang="en-US" sz="2400" dirty="0">
                <a:solidFill>
                  <a:schemeClr val="tx2"/>
                </a:solidFill>
              </a:rPr>
              <a:t>State and Federal Enforcement for failure to secure a permit</a:t>
            </a:r>
          </a:p>
          <a:p>
            <a:r>
              <a:rPr lang="en-US" sz="2400" dirty="0">
                <a:solidFill>
                  <a:schemeClr val="tx2"/>
                </a:solidFill>
              </a:rPr>
              <a:t>State allows after the fact permits with corrections as alternative to enforcement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4069" r="720" b="1524"/>
          <a:stretch/>
        </p:blipFill>
        <p:spPr>
          <a:xfrm>
            <a:off x="1193339" y="304800"/>
            <a:ext cx="6977267" cy="6172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95797" y="5029200"/>
            <a:ext cx="697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Recharge and Recovery</a:t>
            </a:r>
            <a:endParaRPr lang="en-U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75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sz="3600" cap="all" dirty="0" smtClean="0">
                <a:solidFill>
                  <a:schemeClr val="tx2"/>
                </a:solidFill>
              </a:rPr>
              <a:t>Groundwater Recharge and Recovery</a:t>
            </a:r>
            <a:endParaRPr lang="en-US" sz="2400" i="1" cap="all" dirty="0">
              <a:solidFill>
                <a:schemeClr val="tx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257800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A person may not artificially recharge an aquifer without first obtaining a recharge permit.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 person may not recover from an aquifer water that has been artificially recharged unless the person first obtains a recovery permit.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 person proposing to artificially recharge water into an aquifer must have: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 valid water right; or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An agreement to use the water with a person who has a valid water right.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 person who holds a recovery permit may recover the amount of water stored that remains within the hydrologic area of influence.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cap="all" dirty="0" smtClean="0">
                <a:solidFill>
                  <a:schemeClr val="tx2"/>
                </a:solidFill>
              </a:rPr>
              <a:t>Application for a Recharge Permit</a:t>
            </a:r>
            <a:endParaRPr lang="en-US" sz="3600" cap="all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name of the groundwater basin;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legal description of the proposed recharge project;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source and amount of water proposed to be recharged;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valid water right for project;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Quality of water recharged and water quality of receiving aquifer;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Have applied for  all applicable water quality permits;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plan of operation which shall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Design capacity;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A detailed monitoring program;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Proposed duration of the project.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r>
              <a:rPr lang="en-US" sz="3600" cap="all" dirty="0" smtClean="0">
                <a:solidFill>
                  <a:schemeClr val="tx2"/>
                </a:solidFill>
              </a:rPr>
              <a:t>Application for a Recharge Permit continued</a:t>
            </a:r>
            <a:endParaRPr lang="en-US" sz="3600" cap="all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Copy of a study demonstrating: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area of hydrologic impact of project;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recharge project is hydrologically feasible;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recharge project will not: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Cause unreasonable harm to land; or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tx2"/>
                </a:solidFill>
              </a:rPr>
              <a:t>Impair any existing water right;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percentage of anticipated recoverable water;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Evidence of financial and technical capability.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filing fee is submitted based on the amount of water proposed to be recharged.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cap="all" dirty="0" smtClean="0">
                <a:solidFill>
                  <a:schemeClr val="tx2"/>
                </a:solidFill>
              </a:rPr>
              <a:t>Application for a Recovery Permit</a:t>
            </a:r>
            <a:endParaRPr lang="en-US" sz="3600" cap="all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May be filed with a recharge permit application;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Legal description of well(s) intended to recover water;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Name of groundwater aquifer which is the source of supply;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purpose for which water will be recovered;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depth and diameter of well(s);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legal description of land where water will be used;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designed pumping capacity of the well(s).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filing fee must be submitted with the application - $2500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cap="all" dirty="0" smtClean="0">
                <a:solidFill>
                  <a:schemeClr val="tx2"/>
                </a:solidFill>
              </a:rPr>
              <a:t>Storage account - Monitoring</a:t>
            </a:r>
            <a:endParaRPr lang="en-US" sz="4000" cap="all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783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SE will establish a storage account for each groundwater recharge and recovery project;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Person holding a groundwater recharge or recovery permit shall: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Monitor the operation of the project and its impacts;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File reports with the SE regarding: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The Quantity of water stored and recovered; and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The Water quality of the recharge water, receiving aquifer, and recovered water.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Annual fee assessed that covers Division’s costs to administer.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3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944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7400"/>
                    </a14:imgEffect>
                    <a14:imgEffect>
                      <a14:saturation sat="75000"/>
                    </a14:imgEffect>
                    <a14:imgEffect>
                      <a14:brightnessContrast bright="5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85"/>
          <a:stretch/>
        </p:blipFill>
        <p:spPr>
          <a:xfrm>
            <a:off x="0" y="-1"/>
            <a:ext cx="9144000" cy="6895603"/>
          </a:xfrm>
        </p:spPr>
      </p:pic>
      <p:sp>
        <p:nvSpPr>
          <p:cNvPr id="5" name="TextBox 4"/>
          <p:cNvSpPr txBox="1"/>
          <p:nvPr/>
        </p:nvSpPr>
        <p:spPr>
          <a:xfrm>
            <a:off x="179439" y="304800"/>
            <a:ext cx="9043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Reuse of wastewater</a:t>
            </a:r>
            <a:endParaRPr lang="en-US" sz="40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4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" t="3499" r="1534" b="13520"/>
          <a:stretch/>
        </p:blipFill>
        <p:spPr>
          <a:xfrm>
            <a:off x="1219199" y="76200"/>
            <a:ext cx="6553201" cy="6685458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159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10600" cy="914400"/>
          </a:xfrm>
        </p:spPr>
        <p:txBody>
          <a:bodyPr/>
          <a:lstStyle/>
          <a:p>
            <a:r>
              <a:rPr lang="en-US" sz="4000" cap="all" dirty="0" smtClean="0">
                <a:solidFill>
                  <a:schemeClr val="tx2"/>
                </a:solidFill>
              </a:rPr>
              <a:t>Reuse by public agency owning WR</a:t>
            </a:r>
            <a:endParaRPr lang="en-US" sz="4000" cap="all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735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public agency owning or operating a POTW that treats domestic wastewater consisting of water supplied under a WR the agency owns may use, or contract for the use of, reuse water if: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WR is administered by the SE as a municipal WR;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reuse is consistent with underlying WR;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public agency receives approval from Water Quality Board and SE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en-US" sz="3600" cap="all" dirty="0" smtClean="0">
                <a:solidFill>
                  <a:schemeClr val="tx2"/>
                </a:solidFill>
              </a:rPr>
              <a:t>Reuse by public agency under contract</a:t>
            </a:r>
            <a:endParaRPr lang="en-US" sz="3600" cap="all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497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public agency may use or contract for the use of reuse water if: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domestic wastewater consists of water for which the agency has a reuse authorization contract;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WR is administered by the SE as a municipal WR;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reuse is consistent with underlying WR;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public agency receives approval from Water Quality Board and SE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Application to the State Engineer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67836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public agency proposing water reuse shall apply to the SE.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An application for water reuse shall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 description of the underlying WR;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An evaluation of the underlying WR’s diversion, depletion, and return flow requirements;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estimated quantity of water to be reused;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An evaluation of depletion from hydrologic system caused by water reuse.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SE  shall conclude that reuse is consistent with WR if: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The use does not enlarge the underlying WR; 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2"/>
                </a:solidFill>
              </a:rPr>
              <a:t>Any return flow requirements of underlying WR is satisfied.</a:t>
            </a:r>
            <a:endParaRPr lang="en-US" sz="24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9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2739" r="4483" b="16906"/>
          <a:stretch/>
        </p:blipFill>
        <p:spPr>
          <a:xfrm>
            <a:off x="0" y="0"/>
            <a:ext cx="4724400" cy="6863064"/>
          </a:xfrm>
        </p:spPr>
      </p:pic>
      <p:sp>
        <p:nvSpPr>
          <p:cNvPr id="3" name="TextBox 2"/>
          <p:cNvSpPr txBox="1"/>
          <p:nvPr/>
        </p:nvSpPr>
        <p:spPr>
          <a:xfrm>
            <a:off x="5029200" y="243840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future wars will be fought over water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8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-22860"/>
            <a:ext cx="9174480" cy="6880860"/>
          </a:xfrm>
        </p:spPr>
      </p:pic>
      <p:sp>
        <p:nvSpPr>
          <p:cNvPr id="5" name="TextBox 4"/>
          <p:cNvSpPr txBox="1"/>
          <p:nvPr/>
        </p:nvSpPr>
        <p:spPr>
          <a:xfrm>
            <a:off x="685800" y="2057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4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105000"/>
                    </a14:imgEffect>
                    <a14:imgEffect>
                      <a14:brightnessContrast bright="10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State Engineer Enforcement Powers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525963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Diverting, impounding, or using water w/no WR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Diverting, impounding, or using water violating WR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Violates Section 73-5-4 (control works &amp; meas. Dev.)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Violates Section 73-5-9 (waste, pollute, cont. waters)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Violates a written dist. Order from State Engineer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Violates Section 73-3-29 (relocation of streams)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Violates a notice or order regarding dam safety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Fails to submit a report required by Section 73-3-25 (well drillers)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Engages in well drilling without a license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97" y="762000"/>
            <a:ext cx="8229600" cy="1143000"/>
          </a:xfrm>
        </p:spPr>
        <p:txBody>
          <a:bodyPr/>
          <a:lstStyle/>
          <a:p>
            <a:r>
              <a:rPr lang="en-US" sz="4000" b="1" cap="all" dirty="0" smtClean="0">
                <a:solidFill>
                  <a:schemeClr val="tx2"/>
                </a:solidFill>
              </a:rPr>
              <a:t>To commence enforcement action SE issues an initial order, which includes:</a:t>
            </a:r>
            <a:endParaRPr lang="en-US" sz="4000" b="1" cap="all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0"/>
            <a:ext cx="7239000" cy="33067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A description of the violation;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Notice of any penalties to which person may be subject; and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Notice that SE may treat each day’s violation as a separate violation.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0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772400" cy="1219200"/>
          </a:xfrm>
        </p:spPr>
        <p:txBody>
          <a:bodyPr/>
          <a:lstStyle/>
          <a:p>
            <a:r>
              <a:rPr lang="en-US" sz="4000" cap="all" dirty="0" smtClean="0">
                <a:solidFill>
                  <a:schemeClr val="tx2"/>
                </a:solidFill>
              </a:rPr>
              <a:t>Final Order the SE may order that person:</a:t>
            </a:r>
            <a:endParaRPr lang="en-US" sz="4000" cap="all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239000" cy="4221163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Pay an administrative fine not to exceed: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(A) $5,000 for each knowing violation; or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(B) $1,000 for each violation that is not knowing;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Replace up to 200% of water taken; and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Be liable for any expenses incurred by the SE or Division in investigating and stopping the violation.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Each day of a continuing violation is a separate violation.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 penalty may not be imposed for a violation occurring more than 12 months before a NOV issued.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"/>
            <a:ext cx="8610600" cy="1143000"/>
          </a:xfrm>
        </p:spPr>
        <p:txBody>
          <a:bodyPr/>
          <a:lstStyle/>
          <a:p>
            <a:r>
              <a:rPr lang="en-US" sz="3600" cap="all" dirty="0" smtClean="0">
                <a:solidFill>
                  <a:schemeClr val="tx2"/>
                </a:solidFill>
              </a:rPr>
              <a:t>Before imposing a fine or ordering replacement the SE shall consider:</a:t>
            </a:r>
            <a:endParaRPr lang="en-US" sz="3600" cap="all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924800" cy="4221163"/>
          </a:xfrm>
        </p:spPr>
        <p:txBody>
          <a:bodyPr/>
          <a:lstStyle/>
          <a:p>
            <a:r>
              <a:rPr lang="en-US" sz="2800" dirty="0" smtClean="0">
                <a:solidFill>
                  <a:schemeClr val="tx2"/>
                </a:solidFill>
              </a:rPr>
              <a:t>The value or quantity of water unlawfully taken;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The gravity of the violation, including the economic injury or impact to others;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Whether the person subject to fine attempted to comply with the SE’s orders; and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The violator’s economic benefit from the violation.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R655-14. Administrative Procedures for Enforcement </a:t>
            </a:r>
          </a:p>
          <a:p>
            <a:pPr marL="0" indent="0" algn="ctr">
              <a:buNone/>
            </a:pPr>
            <a:r>
              <a:rPr lang="en-US" sz="2000" i="1" dirty="0" smtClean="0">
                <a:solidFill>
                  <a:schemeClr val="tx2"/>
                </a:solidFill>
              </a:rPr>
              <a:t>(25 pages single spaced)</a:t>
            </a:r>
            <a:endParaRPr lang="en-US" sz="2000" i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6600"/>
                    </a14:imgEffect>
                    <a14:imgEffect>
                      <a14:saturation sat="105000"/>
                    </a14:imgEffect>
                    <a14:imgEffect>
                      <a14:brightnessContrast bright="-5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86"/>
            <a:ext cx="9179991" cy="6883386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6200" y="685800"/>
            <a:ext cx="4648200" cy="1666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cap="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Dam Safety</a:t>
            </a:r>
            <a:endParaRPr lang="en-US" sz="40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54742" y="452437"/>
            <a:ext cx="7772400" cy="106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Protecting the public</a:t>
            </a:r>
            <a:endParaRPr lang="en-US" sz="20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16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5021</TotalTime>
  <Words>1717</Words>
  <Application>Microsoft Office PowerPoint</Application>
  <PresentationFormat>On-screen Show (4:3)</PresentationFormat>
  <Paragraphs>225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EnforcEment</vt:lpstr>
      <vt:lpstr>PowerPoint Presentation</vt:lpstr>
      <vt:lpstr>PowerPoint Presentation</vt:lpstr>
      <vt:lpstr>State Engineer Enforcement Powers</vt:lpstr>
      <vt:lpstr>To commence enforcement action SE issues an initial order, which includes:</vt:lpstr>
      <vt:lpstr>Final Order the SE may order that person:</vt:lpstr>
      <vt:lpstr>Before imposing a fine or ordering replacement the SE shall consider:</vt:lpstr>
      <vt:lpstr>PowerPoint Presentation</vt:lpstr>
      <vt:lpstr>PowerPoint Presentation</vt:lpstr>
      <vt:lpstr>Power of SE to Regulate Dams</vt:lpstr>
      <vt:lpstr>Qualifications of Persons Designing Dams</vt:lpstr>
      <vt:lpstr>Dams classified according to hazard and use</vt:lpstr>
      <vt:lpstr>Submission of plans to SE</vt:lpstr>
      <vt:lpstr>Application for approval to SE</vt:lpstr>
      <vt:lpstr>State Engineer to inspect dams</vt:lpstr>
      <vt:lpstr>Owners required to perform maintenance</vt:lpstr>
      <vt:lpstr>Stream Alterations</vt:lpstr>
      <vt:lpstr>Relocate or Alter Natural Streams</vt:lpstr>
      <vt:lpstr>State Stream Alteration Permits</vt:lpstr>
      <vt:lpstr>State Alteration Permit Does Not:</vt:lpstr>
      <vt:lpstr>State and Federal Permit Coordination</vt:lpstr>
      <vt:lpstr>PowerPoint Presentation</vt:lpstr>
      <vt:lpstr>Groundwater Recharge and Recovery</vt:lpstr>
      <vt:lpstr>Application for a Recharge Permit</vt:lpstr>
      <vt:lpstr>Application for a Recharge Permit continued</vt:lpstr>
      <vt:lpstr>Application for a Recovery Permit</vt:lpstr>
      <vt:lpstr>Storage account - Monitoring</vt:lpstr>
      <vt:lpstr>PowerPoint Presentation</vt:lpstr>
      <vt:lpstr>Reuse by public agency owning WR</vt:lpstr>
      <vt:lpstr>Reuse by public agency under contract</vt:lpstr>
      <vt:lpstr>Application to the State Engineer</vt:lpstr>
      <vt:lpstr>PowerPoint Presentation</vt:lpstr>
      <vt:lpstr>PowerPoint Presentation</vt:lpstr>
    </vt:vector>
  </TitlesOfParts>
  <Company>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Tamara</cp:lastModifiedBy>
  <cp:revision>142</cp:revision>
  <cp:lastPrinted>2015-04-27T15:50:43Z</cp:lastPrinted>
  <dcterms:created xsi:type="dcterms:W3CDTF">2004-06-09T23:03:56Z</dcterms:created>
  <dcterms:modified xsi:type="dcterms:W3CDTF">2017-03-16T15:13:15Z</dcterms:modified>
</cp:coreProperties>
</file>