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3"/>
  </p:notesMasterIdLst>
  <p:handoutMasterIdLst>
    <p:handoutMasterId r:id="rId44"/>
  </p:handoutMasterIdLst>
  <p:sldIdLst>
    <p:sldId id="257" r:id="rId2"/>
    <p:sldId id="270"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81" autoAdjust="0"/>
  </p:normalViewPr>
  <p:slideViewPr>
    <p:cSldViewPr>
      <p:cViewPr>
        <p:scale>
          <a:sx n="97" d="100"/>
          <a:sy n="97" d="100"/>
        </p:scale>
        <p:origin x="-4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DD1A01-32D3-4E8B-9E20-CE805FDAC7CD}" type="datetimeFigureOut">
              <a:rPr lang="en-US" smtClean="0"/>
              <a:t>3/24/2016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A362A1-DBD3-4E3C-873A-4424086F3144}" type="slidenum">
              <a:rPr lang="en-US" smtClean="0"/>
              <a:t>‹#›</a:t>
            </a:fld>
            <a:endParaRPr lang="en-US"/>
          </a:p>
        </p:txBody>
      </p:sp>
    </p:spTree>
    <p:extLst>
      <p:ext uri="{BB962C8B-B14F-4D97-AF65-F5344CB8AC3E}">
        <p14:creationId xmlns:p14="http://schemas.microsoft.com/office/powerpoint/2010/main" val="354321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talk about which applications</a:t>
            </a:r>
            <a:r>
              <a:rPr lang="en-US" baseline="0" dirty="0" smtClean="0"/>
              <a:t> result in a start card.  Also talk about surface wells and when a water right must be associated with a well.</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a:t>
            </a:fld>
            <a:endParaRPr lang="en-US"/>
          </a:p>
        </p:txBody>
      </p:sp>
    </p:spTree>
    <p:extLst>
      <p:ext uri="{BB962C8B-B14F-4D97-AF65-F5344CB8AC3E}">
        <p14:creationId xmlns:p14="http://schemas.microsoft.com/office/powerpoint/2010/main" val="28138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It will be assumed the portion of the water right not included in the temporary change will be used as “heretofore,” as described in the records for that right.</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11</a:t>
            </a:fld>
            <a:endParaRPr lang="en-US"/>
          </a:p>
        </p:txBody>
      </p:sp>
    </p:spTree>
    <p:extLst>
      <p:ext uri="{BB962C8B-B14F-4D97-AF65-F5344CB8AC3E}">
        <p14:creationId xmlns:p14="http://schemas.microsoft.com/office/powerpoint/2010/main" val="2589820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12</a:t>
            </a:fld>
            <a:endParaRPr lang="en-US"/>
          </a:p>
        </p:txBody>
      </p:sp>
    </p:spTree>
    <p:extLst>
      <p:ext uri="{BB962C8B-B14F-4D97-AF65-F5344CB8AC3E}">
        <p14:creationId xmlns:p14="http://schemas.microsoft.com/office/powerpoint/2010/main" val="2480669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13</a:t>
            </a:fld>
            <a:endParaRPr lang="en-US"/>
          </a:p>
        </p:txBody>
      </p:sp>
    </p:spTree>
    <p:extLst>
      <p:ext uri="{BB962C8B-B14F-4D97-AF65-F5344CB8AC3E}">
        <p14:creationId xmlns:p14="http://schemas.microsoft.com/office/powerpoint/2010/main" val="38620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internet (backup slide)</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14</a:t>
            </a:fld>
            <a:endParaRPr lang="en-US"/>
          </a:p>
        </p:txBody>
      </p:sp>
    </p:spTree>
    <p:extLst>
      <p:ext uri="{BB962C8B-B14F-4D97-AF65-F5344CB8AC3E}">
        <p14:creationId xmlns:p14="http://schemas.microsoft.com/office/powerpoint/2010/main" val="1772215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15</a:t>
            </a:fld>
            <a:endParaRPr lang="en-US"/>
          </a:p>
        </p:txBody>
      </p:sp>
    </p:spTree>
    <p:extLst>
      <p:ext uri="{BB962C8B-B14F-4D97-AF65-F5344CB8AC3E}">
        <p14:creationId xmlns:p14="http://schemas.microsoft.com/office/powerpoint/2010/main" val="3318314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townships and sections</a:t>
            </a:r>
          </a:p>
          <a:p>
            <a:r>
              <a:rPr lang="en-US" dirty="0" smtClean="0"/>
              <a:t>Rivers,</a:t>
            </a:r>
            <a:r>
              <a:rPr lang="en-US" baseline="0" dirty="0" smtClean="0"/>
              <a:t> lakes, mountains, state borders are a few things that can cause irregular townships and sections</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16</a:t>
            </a:fld>
            <a:endParaRPr lang="en-US"/>
          </a:p>
        </p:txBody>
      </p:sp>
    </p:spTree>
    <p:extLst>
      <p:ext uri="{BB962C8B-B14F-4D97-AF65-F5344CB8AC3E}">
        <p14:creationId xmlns:p14="http://schemas.microsoft.com/office/powerpoint/2010/main" val="507636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17</a:t>
            </a:fld>
            <a:endParaRPr lang="en-US"/>
          </a:p>
        </p:txBody>
      </p:sp>
    </p:spTree>
    <p:extLst>
      <p:ext uri="{BB962C8B-B14F-4D97-AF65-F5344CB8AC3E}">
        <p14:creationId xmlns:p14="http://schemas.microsoft.com/office/powerpoint/2010/main" val="1504147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18</a:t>
            </a:fld>
            <a:endParaRPr lang="en-US"/>
          </a:p>
        </p:txBody>
      </p:sp>
    </p:spTree>
    <p:extLst>
      <p:ext uri="{BB962C8B-B14F-4D97-AF65-F5344CB8AC3E}">
        <p14:creationId xmlns:p14="http://schemas.microsoft.com/office/powerpoint/2010/main" val="412337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problems this can cause:</a:t>
            </a:r>
          </a:p>
          <a:p>
            <a:endParaRPr lang="en-US" dirty="0" smtClean="0"/>
          </a:p>
          <a:p>
            <a:pPr marL="224325" indent="-224325">
              <a:buAutoNum type="arabicParenR"/>
            </a:pPr>
            <a:r>
              <a:rPr lang="en-US" dirty="0" smtClean="0"/>
              <a:t>Increase</a:t>
            </a:r>
            <a:r>
              <a:rPr lang="en-US" baseline="0" dirty="0" smtClean="0"/>
              <a:t> time to a decision by a month or more, if advertised incorrectly</a:t>
            </a:r>
          </a:p>
          <a:p>
            <a:pPr marL="224325" indent="-224325">
              <a:buAutoNum type="arabicParenR"/>
            </a:pPr>
            <a:r>
              <a:rPr lang="en-US" baseline="0" dirty="0" smtClean="0"/>
              <a:t>Could require a change application to be filed to correct the description (Another filing fee for a change app and more time)</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19</a:t>
            </a:fld>
            <a:endParaRPr lang="en-US"/>
          </a:p>
        </p:txBody>
      </p:sp>
    </p:spTree>
    <p:extLst>
      <p:ext uri="{BB962C8B-B14F-4D97-AF65-F5344CB8AC3E}">
        <p14:creationId xmlns:p14="http://schemas.microsoft.com/office/powerpoint/2010/main" val="631484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20</a:t>
            </a:fld>
            <a:endParaRPr lang="en-US"/>
          </a:p>
        </p:txBody>
      </p:sp>
    </p:spTree>
    <p:extLst>
      <p:ext uri="{BB962C8B-B14F-4D97-AF65-F5344CB8AC3E}">
        <p14:creationId xmlns:p14="http://schemas.microsoft.com/office/powerpoint/2010/main" val="2144700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a:t>
            </a:fld>
            <a:endParaRPr lang="en-US"/>
          </a:p>
        </p:txBody>
      </p:sp>
    </p:spTree>
    <p:extLst>
      <p:ext uri="{BB962C8B-B14F-4D97-AF65-F5344CB8AC3E}">
        <p14:creationId xmlns:p14="http://schemas.microsoft.com/office/powerpoint/2010/main" val="3590523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21</a:t>
            </a:fld>
            <a:endParaRPr lang="en-US"/>
          </a:p>
        </p:txBody>
      </p:sp>
    </p:spTree>
    <p:extLst>
      <p:ext uri="{BB962C8B-B14F-4D97-AF65-F5344CB8AC3E}">
        <p14:creationId xmlns:p14="http://schemas.microsoft.com/office/powerpoint/2010/main" val="2145858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22</a:t>
            </a:fld>
            <a:endParaRPr lang="en-US"/>
          </a:p>
        </p:txBody>
      </p:sp>
    </p:spTree>
    <p:extLst>
      <p:ext uri="{BB962C8B-B14F-4D97-AF65-F5344CB8AC3E}">
        <p14:creationId xmlns:p14="http://schemas.microsoft.com/office/powerpoint/2010/main" val="977325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97301">
              <a:defRPr/>
            </a:pPr>
            <a:r>
              <a:rPr lang="en-US" dirty="0"/>
              <a:t>CFS=Equal to a volume of water one foot high and one foot wide moving at a velocity of one foot in one second.</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23</a:t>
            </a:fld>
            <a:endParaRPr lang="en-US"/>
          </a:p>
        </p:txBody>
      </p:sp>
    </p:spTree>
    <p:extLst>
      <p:ext uri="{BB962C8B-B14F-4D97-AF65-F5344CB8AC3E}">
        <p14:creationId xmlns:p14="http://schemas.microsoft.com/office/powerpoint/2010/main" val="242452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The maximum volume of water allowed per year for a particular beneficial use.</a:t>
            </a:r>
          </a:p>
          <a:p>
            <a:pPr defTabSz="897301">
              <a:defRPr/>
            </a:pPr>
            <a:r>
              <a:rPr lang="en-US" dirty="0"/>
              <a:t>For irrigation, the duty value varies from area to area within the state.</a:t>
            </a:r>
          </a:p>
          <a:p>
            <a:pPr defTabSz="897301">
              <a:defRPr/>
            </a:pPr>
            <a:endParaRPr lang="en-US" dirty="0"/>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24</a:t>
            </a:fld>
            <a:endParaRPr lang="en-US"/>
          </a:p>
        </p:txBody>
      </p:sp>
    </p:spTree>
    <p:extLst>
      <p:ext uri="{BB962C8B-B14F-4D97-AF65-F5344CB8AC3E}">
        <p14:creationId xmlns:p14="http://schemas.microsoft.com/office/powerpoint/2010/main" val="4152995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samples are diversion only, to practice converting</a:t>
            </a:r>
            <a:r>
              <a:rPr lang="en-US" baseline="0" dirty="0" smtClean="0"/>
              <a:t> between units</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25</a:t>
            </a:fld>
            <a:endParaRPr lang="en-US"/>
          </a:p>
        </p:txBody>
      </p:sp>
    </p:spTree>
    <p:extLst>
      <p:ext uri="{BB962C8B-B14F-4D97-AF65-F5344CB8AC3E}">
        <p14:creationId xmlns:p14="http://schemas.microsoft.com/office/powerpoint/2010/main" val="1213021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26</a:t>
            </a:fld>
            <a:endParaRPr lang="en-US"/>
          </a:p>
        </p:txBody>
      </p:sp>
    </p:spTree>
    <p:extLst>
      <p:ext uri="{BB962C8B-B14F-4D97-AF65-F5344CB8AC3E}">
        <p14:creationId xmlns:p14="http://schemas.microsoft.com/office/powerpoint/2010/main" val="420631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27</a:t>
            </a:fld>
            <a:endParaRPr lang="en-US"/>
          </a:p>
        </p:txBody>
      </p:sp>
    </p:spTree>
    <p:extLst>
      <p:ext uri="{BB962C8B-B14F-4D97-AF65-F5344CB8AC3E}">
        <p14:creationId xmlns:p14="http://schemas.microsoft.com/office/powerpoint/2010/main" val="365071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Sample of Diversion and Depletion</a:t>
            </a:r>
          </a:p>
          <a:p>
            <a:endParaRPr lang="en-US" dirty="0" smtClean="0"/>
          </a:p>
          <a:p>
            <a:r>
              <a:rPr lang="en-US" dirty="0" smtClean="0"/>
              <a:t>Water right is for 2.0</a:t>
            </a:r>
            <a:r>
              <a:rPr lang="en-US" baseline="0" dirty="0" smtClean="0"/>
              <a:t> acres of irrigation (duty 4) = 8.0 AF</a:t>
            </a:r>
          </a:p>
          <a:p>
            <a:r>
              <a:rPr lang="en-US" baseline="0" dirty="0" smtClean="0"/>
              <a:t>Change to livestock</a:t>
            </a:r>
          </a:p>
          <a:p>
            <a:endParaRPr lang="en-US" baseline="0" dirty="0" smtClean="0"/>
          </a:p>
          <a:p>
            <a:r>
              <a:rPr lang="en-US" baseline="0" dirty="0" smtClean="0"/>
              <a:t>8.0 with a depletion of 50% = 4.0 AF of depletion</a:t>
            </a:r>
          </a:p>
          <a:p>
            <a:r>
              <a:rPr lang="en-US" baseline="0" dirty="0" smtClean="0"/>
              <a:t>Livestock is 100% depletive so the allowable diversion for a change app would be 4.0AF</a:t>
            </a:r>
          </a:p>
          <a:p>
            <a:endParaRPr lang="en-US" baseline="0" dirty="0" smtClean="0"/>
          </a:p>
          <a:p>
            <a:pPr defTabSz="897301">
              <a:defRPr/>
            </a:pPr>
            <a:r>
              <a:rPr lang="en-US" baseline="0" dirty="0" smtClean="0"/>
              <a:t>Historic use of irrigation would have been 8.0 AF of diversion and 4.0 AF of depletion</a:t>
            </a:r>
            <a:endParaRPr lang="en-US" dirty="0" smtClean="0"/>
          </a:p>
          <a:p>
            <a:r>
              <a:rPr lang="en-US" baseline="0" dirty="0" smtClean="0"/>
              <a:t>142.86 ELU (proposed change) would allow  4.0 AF of diversion and 4.0 AF of depletion</a:t>
            </a:r>
          </a:p>
          <a:p>
            <a:r>
              <a:rPr lang="en-US" baseline="0" dirty="0" smtClean="0"/>
              <a:t>Without diversion adjustment the historic depletion would have been exceeded, enlarging the water right.</a:t>
            </a:r>
          </a:p>
          <a:p>
            <a:endParaRPr lang="en-US" baseline="0" dirty="0" smtClean="0"/>
          </a:p>
        </p:txBody>
      </p:sp>
      <p:sp>
        <p:nvSpPr>
          <p:cNvPr id="4" name="Slide Number Placeholder 3"/>
          <p:cNvSpPr>
            <a:spLocks noGrp="1"/>
          </p:cNvSpPr>
          <p:nvPr>
            <p:ph type="sldNum" sz="quarter" idx="10"/>
          </p:nvPr>
        </p:nvSpPr>
        <p:spPr/>
        <p:txBody>
          <a:bodyPr/>
          <a:lstStyle/>
          <a:p>
            <a:fld id="{A5284633-2462-4D6D-A5CE-D2FB8BAA0649}" type="slidenum">
              <a:rPr lang="en-US" smtClean="0"/>
              <a:t>28</a:t>
            </a:fld>
            <a:endParaRPr lang="en-US"/>
          </a:p>
        </p:txBody>
      </p:sp>
    </p:spTree>
    <p:extLst>
      <p:ext uri="{BB962C8B-B14F-4D97-AF65-F5344CB8AC3E}">
        <p14:creationId xmlns:p14="http://schemas.microsoft.com/office/powerpoint/2010/main" val="1138301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AF (Diversion)</a:t>
            </a:r>
          </a:p>
          <a:p>
            <a:r>
              <a:rPr lang="en-US" dirty="0"/>
              <a:t>Convert to livestock = ~143 cows</a:t>
            </a:r>
          </a:p>
          <a:p>
            <a:endParaRPr lang="en-US" dirty="0"/>
          </a:p>
          <a:p>
            <a:r>
              <a:rPr lang="en-US" dirty="0"/>
              <a:t>2.0 AF (Depletion)</a:t>
            </a:r>
          </a:p>
          <a:p>
            <a:r>
              <a:rPr lang="en-US" dirty="0"/>
              <a:t>Converts to livestock = ~71 cows</a:t>
            </a:r>
          </a:p>
          <a:p>
            <a:endParaRPr lang="en-US" dirty="0"/>
          </a:p>
          <a:p>
            <a:pPr marL="0" lvl="1" defTabSz="897301">
              <a:defRPr/>
            </a:pPr>
            <a:r>
              <a:rPr lang="en-US" dirty="0"/>
              <a:t>Water used up by the plants, bound to soil, and lost through evaporation, is water that doesn’t make its way back to the natural water system enabling other water rights to be satisfied.</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29</a:t>
            </a:fld>
            <a:endParaRPr lang="en-US"/>
          </a:p>
        </p:txBody>
      </p:sp>
    </p:spTree>
    <p:extLst>
      <p:ext uri="{BB962C8B-B14F-4D97-AF65-F5344CB8AC3E}">
        <p14:creationId xmlns:p14="http://schemas.microsoft.com/office/powerpoint/2010/main" val="1246794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Kamas Station for annual irrigation of</a:t>
            </a:r>
            <a:r>
              <a:rPr lang="en-US" baseline="0" dirty="0" smtClean="0"/>
              <a:t> alfalfa 19.29 inches or 1.6 feet, based on Dr. Hill’s Crop Consumption research.</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30</a:t>
            </a:fld>
            <a:endParaRPr lang="en-US"/>
          </a:p>
        </p:txBody>
      </p:sp>
    </p:spTree>
    <p:extLst>
      <p:ext uri="{BB962C8B-B14F-4D97-AF65-F5344CB8AC3E}">
        <p14:creationId xmlns:p14="http://schemas.microsoft.com/office/powerpoint/2010/main" val="330430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4</a:t>
            </a:fld>
            <a:endParaRPr lang="en-US"/>
          </a:p>
        </p:txBody>
      </p:sp>
    </p:spTree>
    <p:extLst>
      <p:ext uri="{BB962C8B-B14F-4D97-AF65-F5344CB8AC3E}">
        <p14:creationId xmlns:p14="http://schemas.microsoft.com/office/powerpoint/2010/main" val="1412297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considering depletion the diversion would have looked like:  10.6 acre-feet for irrigation (2.65 acre)</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31</a:t>
            </a:fld>
            <a:endParaRPr lang="en-US"/>
          </a:p>
        </p:txBody>
      </p:sp>
    </p:spTree>
    <p:extLst>
      <p:ext uri="{BB962C8B-B14F-4D97-AF65-F5344CB8AC3E}">
        <p14:creationId xmlns:p14="http://schemas.microsoft.com/office/powerpoint/2010/main" val="1425860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considering depletion the diversion would have looked like:  10.6 acre-feet for irrigation (2.65 acre)</a:t>
            </a:r>
          </a:p>
          <a:p>
            <a:endParaRPr lang="en-US" baseline="0" dirty="0" smtClean="0"/>
          </a:p>
          <a:p>
            <a:r>
              <a:rPr lang="en-US" baseline="0" dirty="0" smtClean="0"/>
              <a:t>The State Engineer’s office evaluates diversion and depletion on all change applications.  Most applications come in based on diversion only.  When the final order is issued the applicant </a:t>
            </a:r>
            <a:r>
              <a:rPr lang="en-US" baseline="0" smtClean="0"/>
              <a:t>may feel like </a:t>
            </a:r>
            <a:r>
              <a:rPr lang="en-US" baseline="0" dirty="0" smtClean="0"/>
              <a:t>water was taken away from him because it was not expected nor understood.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425860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33</a:t>
            </a:fld>
            <a:endParaRPr lang="en-US"/>
          </a:p>
        </p:txBody>
      </p:sp>
    </p:spTree>
    <p:extLst>
      <p:ext uri="{BB962C8B-B14F-4D97-AF65-F5344CB8AC3E}">
        <p14:creationId xmlns:p14="http://schemas.microsoft.com/office/powerpoint/2010/main" val="1209779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34</a:t>
            </a:fld>
            <a:endParaRPr lang="en-US"/>
          </a:p>
        </p:txBody>
      </p:sp>
    </p:spTree>
    <p:extLst>
      <p:ext uri="{BB962C8B-B14F-4D97-AF65-F5344CB8AC3E}">
        <p14:creationId xmlns:p14="http://schemas.microsoft.com/office/powerpoint/2010/main" val="2648766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35</a:t>
            </a:fld>
            <a:endParaRPr lang="en-US"/>
          </a:p>
        </p:txBody>
      </p:sp>
    </p:spTree>
    <p:extLst>
      <p:ext uri="{BB962C8B-B14F-4D97-AF65-F5344CB8AC3E}">
        <p14:creationId xmlns:p14="http://schemas.microsoft.com/office/powerpoint/2010/main" val="36254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36</a:t>
            </a:fld>
            <a:endParaRPr lang="en-US"/>
          </a:p>
        </p:txBody>
      </p:sp>
    </p:spTree>
    <p:extLst>
      <p:ext uri="{BB962C8B-B14F-4D97-AF65-F5344CB8AC3E}">
        <p14:creationId xmlns:p14="http://schemas.microsoft.com/office/powerpoint/2010/main" val="576823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base map features</a:t>
            </a:r>
          </a:p>
          <a:p>
            <a:r>
              <a:rPr lang="en-US" dirty="0" smtClean="0"/>
              <a:t>Show POD features</a:t>
            </a:r>
          </a:p>
          <a:p>
            <a:r>
              <a:rPr lang="en-US" dirty="0" smtClean="0"/>
              <a:t>Show</a:t>
            </a:r>
            <a:r>
              <a:rPr lang="en-US" baseline="0" dirty="0" smtClean="0"/>
              <a:t> heretofore and hereafter points</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37</a:t>
            </a:fld>
            <a:endParaRPr lang="en-US"/>
          </a:p>
        </p:txBody>
      </p:sp>
    </p:spTree>
    <p:extLst>
      <p:ext uri="{BB962C8B-B14F-4D97-AF65-F5344CB8AC3E}">
        <p14:creationId xmlns:p14="http://schemas.microsoft.com/office/powerpoint/2010/main" val="68561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38</a:t>
            </a:fld>
            <a:endParaRPr lang="en-US"/>
          </a:p>
        </p:txBody>
      </p:sp>
    </p:spTree>
    <p:extLst>
      <p:ext uri="{BB962C8B-B14F-4D97-AF65-F5344CB8AC3E}">
        <p14:creationId xmlns:p14="http://schemas.microsoft.com/office/powerpoint/2010/main" val="1072345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39</a:t>
            </a:fld>
            <a:endParaRPr lang="en-US"/>
          </a:p>
        </p:txBody>
      </p:sp>
    </p:spTree>
    <p:extLst>
      <p:ext uri="{BB962C8B-B14F-4D97-AF65-F5344CB8AC3E}">
        <p14:creationId xmlns:p14="http://schemas.microsoft.com/office/powerpoint/2010/main" val="1600836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40</a:t>
            </a:fld>
            <a:endParaRPr lang="en-US"/>
          </a:p>
        </p:txBody>
      </p:sp>
    </p:spTree>
    <p:extLst>
      <p:ext uri="{BB962C8B-B14F-4D97-AF65-F5344CB8AC3E}">
        <p14:creationId xmlns:p14="http://schemas.microsoft.com/office/powerpoint/2010/main" val="537309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5</a:t>
            </a:fld>
            <a:endParaRPr lang="en-US"/>
          </a:p>
        </p:txBody>
      </p:sp>
    </p:spTree>
    <p:extLst>
      <p:ext uri="{BB962C8B-B14F-4D97-AF65-F5344CB8AC3E}">
        <p14:creationId xmlns:p14="http://schemas.microsoft.com/office/powerpoint/2010/main" val="940942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41</a:t>
            </a:fld>
            <a:endParaRPr lang="en-US"/>
          </a:p>
        </p:txBody>
      </p:sp>
    </p:spTree>
    <p:extLst>
      <p:ext uri="{BB962C8B-B14F-4D97-AF65-F5344CB8AC3E}">
        <p14:creationId xmlns:p14="http://schemas.microsoft.com/office/powerpoint/2010/main" val="411633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6</a:t>
            </a:fld>
            <a:endParaRPr lang="en-US"/>
          </a:p>
        </p:txBody>
      </p:sp>
    </p:spTree>
    <p:extLst>
      <p:ext uri="{BB962C8B-B14F-4D97-AF65-F5344CB8AC3E}">
        <p14:creationId xmlns:p14="http://schemas.microsoft.com/office/powerpoint/2010/main" val="30353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7</a:t>
            </a:fld>
            <a:endParaRPr lang="en-US"/>
          </a:p>
        </p:txBody>
      </p:sp>
    </p:spTree>
    <p:extLst>
      <p:ext uri="{BB962C8B-B14F-4D97-AF65-F5344CB8AC3E}">
        <p14:creationId xmlns:p14="http://schemas.microsoft.com/office/powerpoint/2010/main" val="416621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u="sng" dirty="0"/>
              <a:t>No proof requirement</a:t>
            </a:r>
          </a:p>
          <a:p>
            <a:pPr lvl="1"/>
            <a:r>
              <a:rPr lang="en-US" dirty="0"/>
              <a:t>UCA 73-3-10 proof requirement was removed in 2013</a:t>
            </a:r>
          </a:p>
          <a:p>
            <a:pPr lvl="1"/>
            <a:r>
              <a:rPr lang="en-US" dirty="0"/>
              <a:t>Fixed-Time approvals will have a condition to report to the Division’s Water Use Program</a:t>
            </a:r>
          </a:p>
          <a:p>
            <a:endParaRPr lang="en-US" dirty="0"/>
          </a:p>
          <a:p>
            <a:r>
              <a:rPr lang="en-US" dirty="0"/>
              <a:t>Extended </a:t>
            </a:r>
            <a:r>
              <a:rPr lang="en-US" dirty="0" smtClean="0"/>
              <a:t>IF (</a:t>
            </a:r>
            <a:r>
              <a:rPr lang="en-US" sz="1200" b="0" i="0" kern="1200" dirty="0" smtClean="0">
                <a:solidFill>
                  <a:schemeClr val="tx1"/>
                </a:solidFill>
                <a:effectLst/>
                <a:latin typeface="+mn-lt"/>
                <a:ea typeface="+mn-ea"/>
                <a:cs typeface="+mn-cs"/>
              </a:rPr>
              <a:t>73-3-8.2)</a:t>
            </a:r>
            <a:endParaRPr lang="en-US" dirty="0"/>
          </a:p>
          <a:p>
            <a:pPr lvl="1"/>
            <a:r>
              <a:rPr lang="en-US" dirty="0"/>
              <a:t>1)The “essential purpose” of the original project still has not been satisfied </a:t>
            </a:r>
          </a:p>
          <a:p>
            <a:pPr lvl="1"/>
            <a:r>
              <a:rPr lang="en-US" dirty="0"/>
              <a:t>2)Lack of completion is not due to default or neglect of the applicant</a:t>
            </a:r>
          </a:p>
          <a:p>
            <a:pPr lvl="1"/>
            <a:r>
              <a:rPr lang="en-US" dirty="0"/>
              <a:t>3)Water is still available</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8</a:t>
            </a:fld>
            <a:endParaRPr lang="en-US"/>
          </a:p>
        </p:txBody>
      </p:sp>
    </p:spTree>
    <p:extLst>
      <p:ext uri="{BB962C8B-B14F-4D97-AF65-F5344CB8AC3E}">
        <p14:creationId xmlns:p14="http://schemas.microsoft.com/office/powerpoint/2010/main" val="701479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Statue broadly describes exchanges as exchanging one source of appropriated water for another.  </a:t>
            </a:r>
          </a:p>
          <a:p>
            <a:pPr defTabSz="897301">
              <a:defRPr/>
            </a:pPr>
            <a:endParaRPr lang="en-US" dirty="0"/>
          </a:p>
          <a:p>
            <a:pPr defTabSz="897301">
              <a:defRPr/>
            </a:pPr>
            <a:r>
              <a:rPr lang="en-US" dirty="0"/>
              <a:t>Prior to 1992, exchanges remained valid with an “approved” status, never becoming certificated.  Therefore it was often unknown to the Division if the development proposed in the exchange application had been completed or if it was completed in accord with the approved application. </a:t>
            </a:r>
          </a:p>
          <a:p>
            <a:pPr defTabSz="897301">
              <a:defRPr/>
            </a:pPr>
            <a:endParaRPr lang="en-US" dirty="0"/>
          </a:p>
          <a:p>
            <a:pPr defTabSz="897301">
              <a:defRPr/>
            </a:pPr>
            <a:r>
              <a:rPr lang="en-US" dirty="0"/>
              <a:t>Seen most commonly through Weber Basin Water Conservancy District or Central Utah Water Conservancy District. </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9</a:t>
            </a:fld>
            <a:endParaRPr lang="en-US"/>
          </a:p>
        </p:txBody>
      </p:sp>
    </p:spTree>
    <p:extLst>
      <p:ext uri="{BB962C8B-B14F-4D97-AF65-F5344CB8AC3E}">
        <p14:creationId xmlns:p14="http://schemas.microsoft.com/office/powerpoint/2010/main" val="3085857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All owners of record must sign the Permanent Change Application.  If ownership is out-of-date on the Division’s records, a Report of Conveyance must be completed before filing the change.</a:t>
            </a:r>
          </a:p>
          <a:p>
            <a:pPr lvl="0"/>
            <a:endParaRPr lang="en-US" dirty="0"/>
          </a:p>
          <a:p>
            <a:pPr defTabSz="897301">
              <a:defRPr/>
            </a:pPr>
            <a:r>
              <a:rPr lang="en-US" dirty="0"/>
              <a:t>If only a portion of the water right is to be changed, a Request for Ownership Segregation must be filed and processed before filing the application.  At the time of segregation request it may also be required for owners to supply a Declaration of Beneficial Use prior to processing.</a:t>
            </a:r>
          </a:p>
          <a:p>
            <a:pPr defTabSz="897301">
              <a:defRPr/>
            </a:pPr>
            <a:endParaRPr lang="en-US" dirty="0"/>
          </a:p>
          <a:p>
            <a:pPr defTabSz="897301">
              <a:defRPr/>
            </a:pPr>
            <a:r>
              <a:rPr lang="en-US" dirty="0"/>
              <a:t>Changes to “approved” Applications to Appropriate may not extend the time period within which construction is to be completed, proof on such filings remains due on the underlying application and any lapsing applies to both applications.</a:t>
            </a:r>
          </a:p>
          <a:p>
            <a:pPr lvl="0"/>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10</a:t>
            </a:fld>
            <a:endParaRPr lang="en-US"/>
          </a:p>
        </p:txBody>
      </p:sp>
    </p:spTree>
    <p:extLst>
      <p:ext uri="{BB962C8B-B14F-4D97-AF65-F5344CB8AC3E}">
        <p14:creationId xmlns:p14="http://schemas.microsoft.com/office/powerpoint/2010/main" val="818838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a:solidFill>
                <a:srgbClr val="FF0000"/>
              </a:solidFill>
              <a:latin typeface="Times New Roman" pitchFamily="18" charset="0"/>
            </a:endParaRPr>
          </a:p>
          <a:p>
            <a:pPr algn="ctr" eaLnBrk="1" hangingPunct="1">
              <a:spcBef>
                <a:spcPct val="0"/>
              </a:spcBef>
              <a:buFontTx/>
              <a:buNone/>
            </a:pPr>
            <a:endParaRPr lang="en-US" altLang="en-US" sz="2800" b="1">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a:solidFill>
                <a:srgbClr val="FFFF00"/>
              </a:solidFill>
              <a:latin typeface="Times New Roman" pitchFamily="18" charset="0"/>
            </a:endParaRPr>
          </a:p>
          <a:p>
            <a:pPr algn="ctr" eaLnBrk="1" hangingPunct="1">
              <a:spcBef>
                <a:spcPct val="0"/>
              </a:spcBef>
              <a:buFontTx/>
              <a:buNone/>
            </a:pPr>
            <a:r>
              <a:rPr lang="en-US" altLang="en-US" sz="2400" b="1">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28238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latin typeface="+mn-lt"/>
                <a:ea typeface="ヒラギノ角ゴ Pro W3" charset="-128"/>
                <a:sym typeface="Gill Sans" charset="0"/>
              </a:rPr>
              <a:t>What You Need to Know          </a:t>
            </a:r>
            <a:endParaRPr lang="en-US" altLang="en-US" b="1" dirty="0">
              <a:solidFill>
                <a:srgbClr val="000000"/>
              </a:solidFill>
              <a:latin typeface="+mn-lt"/>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n-lt"/>
                <a:ea typeface="ヒラギノ角ゴ Pro W3" charset="-128"/>
                <a:sym typeface="Gill Sans" charset="0"/>
              </a:rPr>
              <a:t>Tamara Prue—April 2016</a:t>
            </a:r>
          </a:p>
          <a:p>
            <a:pPr algn="ctr" eaLnBrk="1" hangingPunct="1">
              <a:spcBef>
                <a:spcPct val="50000"/>
              </a:spcBef>
              <a:buFontTx/>
              <a:buNone/>
            </a:pPr>
            <a:endParaRPr lang="en-US" altLang="en-US" sz="1800" b="1" dirty="0">
              <a:solidFill>
                <a:srgbClr val="000000"/>
              </a:solidFill>
              <a:latin typeface="Verdana" pitchFamily="34" charset="0"/>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292600" y="1219200"/>
            <a:ext cx="46863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Making Applications</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Permanent Change Application</a:t>
            </a:r>
            <a:endParaRPr lang="en-US" dirty="0">
              <a:solidFill>
                <a:schemeClr val="tx2"/>
              </a:solidFill>
            </a:endParaRPr>
          </a:p>
        </p:txBody>
      </p:sp>
      <p:sp>
        <p:nvSpPr>
          <p:cNvPr id="3" name="Content Placeholder 2"/>
          <p:cNvSpPr>
            <a:spLocks noGrp="1"/>
          </p:cNvSpPr>
          <p:nvPr>
            <p:ph sz="half" idx="1"/>
          </p:nvPr>
        </p:nvSpPr>
        <p:spPr>
          <a:xfrm>
            <a:off x="457200" y="1600200"/>
            <a:ext cx="4343400" cy="5181600"/>
          </a:xfrm>
        </p:spPr>
        <p:txBody>
          <a:bodyPr>
            <a:noAutofit/>
          </a:bodyPr>
          <a:lstStyle/>
          <a:p>
            <a:r>
              <a:rPr lang="en-US" dirty="0">
                <a:solidFill>
                  <a:schemeClr val="tx2"/>
                </a:solidFill>
              </a:rPr>
              <a:t>F</a:t>
            </a:r>
            <a:r>
              <a:rPr lang="en-US" dirty="0" smtClean="0">
                <a:solidFill>
                  <a:schemeClr val="tx2"/>
                </a:solidFill>
              </a:rPr>
              <a:t>iled to </a:t>
            </a:r>
            <a:r>
              <a:rPr lang="en-US" dirty="0">
                <a:solidFill>
                  <a:schemeClr val="tx2"/>
                </a:solidFill>
              </a:rPr>
              <a:t>modify some or all of a</a:t>
            </a:r>
            <a:r>
              <a:rPr lang="en-US" dirty="0" smtClean="0">
                <a:solidFill>
                  <a:schemeClr val="tx2"/>
                </a:solidFill>
              </a:rPr>
              <a:t> </a:t>
            </a:r>
            <a:r>
              <a:rPr lang="en-US" dirty="0">
                <a:solidFill>
                  <a:schemeClr val="tx2"/>
                </a:solidFill>
              </a:rPr>
              <a:t>water right’s </a:t>
            </a:r>
            <a:r>
              <a:rPr lang="en-US" dirty="0" smtClean="0">
                <a:solidFill>
                  <a:schemeClr val="tx2"/>
                </a:solidFill>
              </a:rPr>
              <a:t>attributes. </a:t>
            </a:r>
          </a:p>
          <a:p>
            <a:endParaRPr lang="en-US" sz="1200" dirty="0" smtClean="0">
              <a:solidFill>
                <a:schemeClr val="tx2"/>
              </a:solidFill>
            </a:endParaRPr>
          </a:p>
          <a:p>
            <a:pPr lvl="0"/>
            <a:r>
              <a:rPr lang="en-US" dirty="0" smtClean="0">
                <a:solidFill>
                  <a:schemeClr val="tx2"/>
                </a:solidFill>
              </a:rPr>
              <a:t>This </a:t>
            </a:r>
            <a:r>
              <a:rPr lang="en-US" dirty="0">
                <a:solidFill>
                  <a:schemeClr val="tx2"/>
                </a:solidFill>
              </a:rPr>
              <a:t>application </a:t>
            </a:r>
            <a:r>
              <a:rPr lang="en-US" dirty="0" smtClean="0">
                <a:solidFill>
                  <a:schemeClr val="tx2"/>
                </a:solidFill>
              </a:rPr>
              <a:t>uses the total flow represented by the base water right(s).  </a:t>
            </a:r>
          </a:p>
          <a:p>
            <a:pPr lvl="0"/>
            <a:endParaRPr lang="en-US" sz="1200" dirty="0" smtClean="0">
              <a:solidFill>
                <a:schemeClr val="tx2"/>
              </a:solidFill>
            </a:endParaRPr>
          </a:p>
          <a:p>
            <a:r>
              <a:rPr lang="en-US" dirty="0" smtClean="0">
                <a:solidFill>
                  <a:schemeClr val="tx2"/>
                </a:solidFill>
              </a:rPr>
              <a:t>The proof will </a:t>
            </a:r>
            <a:r>
              <a:rPr lang="en-US" dirty="0">
                <a:solidFill>
                  <a:schemeClr val="tx2"/>
                </a:solidFill>
              </a:rPr>
              <a:t>have to be completed to </a:t>
            </a:r>
            <a:r>
              <a:rPr lang="en-US" dirty="0" smtClean="0">
                <a:solidFill>
                  <a:schemeClr val="tx2"/>
                </a:solidFill>
              </a:rPr>
              <a:t>“perfect” </a:t>
            </a:r>
            <a:r>
              <a:rPr lang="en-US" dirty="0">
                <a:solidFill>
                  <a:schemeClr val="tx2"/>
                </a:solidFill>
              </a:rPr>
              <a:t>the new </a:t>
            </a:r>
            <a:r>
              <a:rPr lang="en-US" dirty="0" smtClean="0">
                <a:solidFill>
                  <a:schemeClr val="tx2"/>
                </a:solidFill>
              </a:rPr>
              <a:t>attributes</a:t>
            </a:r>
            <a:r>
              <a:rPr lang="en-US" dirty="0">
                <a:solidFill>
                  <a:schemeClr val="tx2"/>
                </a:solidFill>
              </a:rPr>
              <a:t>.</a:t>
            </a:r>
            <a:endParaRPr lang="en-US" dirty="0" smtClean="0">
              <a:solidFill>
                <a:schemeClr val="tx2"/>
              </a:solidFill>
            </a:endParaRPr>
          </a:p>
        </p:txBody>
      </p:sp>
      <p:sp>
        <p:nvSpPr>
          <p:cNvPr id="6" name="Rectangle 5"/>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2013 WRT Photo Contest\Staff Favorite\53.Rockport Five Ash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7988" y="1600200"/>
            <a:ext cx="3452611" cy="462146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Temporary Change Application</a:t>
            </a:r>
            <a:endParaRPr lang="en-US" dirty="0">
              <a:solidFill>
                <a:schemeClr val="tx2"/>
              </a:solidFill>
            </a:endParaRPr>
          </a:p>
        </p:txBody>
      </p:sp>
      <p:sp>
        <p:nvSpPr>
          <p:cNvPr id="3" name="Content Placeholder 2"/>
          <p:cNvSpPr>
            <a:spLocks noGrp="1"/>
          </p:cNvSpPr>
          <p:nvPr>
            <p:ph idx="1"/>
          </p:nvPr>
        </p:nvSpPr>
        <p:spPr>
          <a:xfrm>
            <a:off x="457200" y="1905000"/>
            <a:ext cx="8229600" cy="4221163"/>
          </a:xfrm>
        </p:spPr>
        <p:txBody>
          <a:bodyPr>
            <a:normAutofit lnSpcReduction="10000"/>
          </a:bodyPr>
          <a:lstStyle/>
          <a:p>
            <a:r>
              <a:rPr lang="en-US" sz="2800" dirty="0" smtClean="0">
                <a:solidFill>
                  <a:schemeClr val="tx2"/>
                </a:solidFill>
              </a:rPr>
              <a:t>Temporary changes expire one year from the date of approval, and revert back to the original water right’s description. </a:t>
            </a:r>
          </a:p>
          <a:p>
            <a:endParaRPr lang="en-US" sz="2800" dirty="0" smtClean="0">
              <a:solidFill>
                <a:schemeClr val="tx2"/>
              </a:solidFill>
            </a:endParaRPr>
          </a:p>
          <a:p>
            <a:pPr lvl="0"/>
            <a:r>
              <a:rPr lang="en-US" sz="2800" dirty="0">
                <a:solidFill>
                  <a:schemeClr val="tx2"/>
                </a:solidFill>
              </a:rPr>
              <a:t>This application may or may not use all of the available water under the subject water right.  </a:t>
            </a:r>
            <a:endParaRPr lang="en-US" sz="2800" dirty="0" smtClean="0">
              <a:solidFill>
                <a:schemeClr val="tx2"/>
              </a:solidFill>
            </a:endParaRPr>
          </a:p>
          <a:p>
            <a:pPr lvl="0"/>
            <a:endParaRPr lang="en-US" sz="2800" dirty="0" smtClean="0">
              <a:solidFill>
                <a:schemeClr val="tx2"/>
              </a:solidFill>
            </a:endParaRPr>
          </a:p>
          <a:p>
            <a:r>
              <a:rPr lang="en-US" sz="2800" dirty="0" smtClean="0">
                <a:solidFill>
                  <a:schemeClr val="tx2"/>
                </a:solidFill>
              </a:rPr>
              <a:t>Temporary </a:t>
            </a:r>
            <a:r>
              <a:rPr lang="en-US" sz="2800" dirty="0">
                <a:solidFill>
                  <a:schemeClr val="tx2"/>
                </a:solidFill>
              </a:rPr>
              <a:t>changes</a:t>
            </a:r>
            <a:r>
              <a:rPr lang="en-US" dirty="0">
                <a:solidFill>
                  <a:schemeClr val="tx2"/>
                </a:solidFill>
              </a:rPr>
              <a:t> </a:t>
            </a:r>
            <a:r>
              <a:rPr lang="en-US" sz="2800" u="sng" dirty="0">
                <a:solidFill>
                  <a:schemeClr val="tx2"/>
                </a:solidFill>
              </a:rPr>
              <a:t>cannot</a:t>
            </a:r>
            <a:r>
              <a:rPr lang="en-US" dirty="0">
                <a:solidFill>
                  <a:schemeClr val="tx2"/>
                </a:solidFill>
              </a:rPr>
              <a:t> </a:t>
            </a:r>
            <a:r>
              <a:rPr lang="en-US" sz="2800" dirty="0">
                <a:solidFill>
                  <a:schemeClr val="tx2"/>
                </a:solidFill>
              </a:rPr>
              <a:t>be extended and do not require filing of proof.</a:t>
            </a:r>
          </a:p>
        </p:txBody>
      </p:sp>
      <p:sp>
        <p:nvSpPr>
          <p:cNvPr id="4" name="Rectangle 3"/>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82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Administrator\Desktop\Photo Contests\Images\Water Rights\Scenic\Chuck Williamson\escalant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
                    </a14:imgEffect>
                    <a14:imgEffect>
                      <a14:colorTemperature colorTemp="5900"/>
                    </a14:imgEffect>
                    <a14:imgEffect>
                      <a14:saturation sat="120000"/>
                    </a14:imgEffect>
                    <a14:imgEffect>
                      <a14:brightnessContrast bright="-4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00" y="457200"/>
            <a:ext cx="7772400" cy="1971675"/>
          </a:xfrm>
        </p:spPr>
        <p:txBody>
          <a:body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Policy By Area</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 Placeholder 1"/>
          <p:cNvSpPr>
            <a:spLocks noGrp="1"/>
          </p:cNvSpPr>
          <p:nvPr>
            <p:ph type="body" idx="1"/>
          </p:nvPr>
        </p:nvSpPr>
        <p:spPr>
          <a:xfrm>
            <a:off x="304800" y="304800"/>
            <a:ext cx="7772400" cy="304800"/>
          </a:xfrm>
        </p:spPr>
        <p:txBody>
          <a:bodyPr/>
          <a:lstStyle/>
          <a:p>
            <a:r>
              <a:rPr lang="en-US" i="1" dirty="0" smtClean="0">
                <a:solidFill>
                  <a:schemeClr val="bg2"/>
                </a:solidFill>
                <a:effectLst>
                  <a:outerShdw blurRad="38100" dist="38100" dir="2700000" algn="tl">
                    <a:srgbClr val="000000">
                      <a:alpha val="43137"/>
                    </a:srgbClr>
                  </a:outerShdw>
                </a:effectLst>
              </a:rPr>
              <a:t>Water Right</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7912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Helpful Database Tools</a:t>
            </a:r>
            <a:endParaRPr lang="en-US" dirty="0">
              <a:solidFill>
                <a:schemeClr val="tx2"/>
              </a:solidFill>
            </a:endParaRPr>
          </a:p>
        </p:txBody>
      </p:sp>
      <p:sp>
        <p:nvSpPr>
          <p:cNvPr id="4" name="Content Placeholder 3"/>
          <p:cNvSpPr>
            <a:spLocks noGrp="1"/>
          </p:cNvSpPr>
          <p:nvPr>
            <p:ph sz="half" idx="1"/>
          </p:nvPr>
        </p:nvSpPr>
        <p:spPr>
          <a:xfrm>
            <a:off x="304800" y="1600200"/>
            <a:ext cx="4191000" cy="4525963"/>
          </a:xfrm>
        </p:spPr>
        <p:txBody>
          <a:bodyPr>
            <a:normAutofit fontScale="85000" lnSpcReduction="20000"/>
          </a:bodyPr>
          <a:lstStyle/>
          <a:p>
            <a:r>
              <a:rPr lang="en-US" dirty="0">
                <a:solidFill>
                  <a:schemeClr val="tx2"/>
                </a:solidFill>
              </a:rPr>
              <a:t>“Policies by Water Right Area” is located on the bottom right of the Division’s home page</a:t>
            </a:r>
            <a:r>
              <a:rPr lang="en-US" dirty="0" smtClean="0">
                <a:solidFill>
                  <a:schemeClr val="tx2"/>
                </a:solidFill>
              </a:rPr>
              <a:t>.</a:t>
            </a:r>
          </a:p>
          <a:p>
            <a:endParaRPr lang="en-US" dirty="0" smtClean="0">
              <a:solidFill>
                <a:schemeClr val="tx2"/>
              </a:solidFill>
            </a:endParaRPr>
          </a:p>
          <a:p>
            <a:r>
              <a:rPr lang="en-US" dirty="0" smtClean="0">
                <a:solidFill>
                  <a:schemeClr val="tx2"/>
                </a:solidFill>
              </a:rPr>
              <a:t>  </a:t>
            </a:r>
            <a:r>
              <a:rPr lang="en-US" dirty="0">
                <a:solidFill>
                  <a:schemeClr val="tx2"/>
                </a:solidFill>
              </a:rPr>
              <a:t>This will provide a basic overview for each water right area, including information that may be helpful for an applicant to review before filing an application. </a:t>
            </a:r>
            <a:endParaRPr lang="en-US" dirty="0" smtClean="0">
              <a:solidFill>
                <a:schemeClr val="tx2"/>
              </a:solidFill>
            </a:endParaRPr>
          </a:p>
          <a:p>
            <a:pPr marL="0" indent="0">
              <a:buNone/>
            </a:pPr>
            <a:endParaRPr lang="en-US" dirty="0" smtClean="0"/>
          </a:p>
          <a:p>
            <a:pPr marL="0" indent="0" algn="ctr">
              <a:buNone/>
            </a:pPr>
            <a:r>
              <a:rPr lang="en-US" b="1" i="1" dirty="0" smtClean="0">
                <a:solidFill>
                  <a:srgbClr val="00B0F0"/>
                </a:solidFill>
              </a:rPr>
              <a:t>www.waterrights.utah.gov</a:t>
            </a:r>
            <a:endParaRPr lang="en-US" b="1" i="1" dirty="0">
              <a:solidFill>
                <a:srgbClr val="00B0F0"/>
              </a:solidFill>
            </a:endParaRPr>
          </a:p>
        </p:txBody>
      </p:sp>
      <p:sp>
        <p:nvSpPr>
          <p:cNvPr id="7" name="Rectangle 6"/>
          <p:cNvSpPr/>
          <p:nvPr/>
        </p:nvSpPr>
        <p:spPr>
          <a:xfrm>
            <a:off x="7772400" y="5105400"/>
            <a:ext cx="1138084"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270" t="24731" r="34632" b="6237"/>
          <a:stretch/>
        </p:blipFill>
        <p:spPr bwMode="auto">
          <a:xfrm>
            <a:off x="4815349" y="1600200"/>
            <a:ext cx="3986312" cy="4724401"/>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9156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6276" t="14044" r="8191" b="4445"/>
          <a:stretch>
            <a:fillRect/>
          </a:stretch>
        </p:blipFill>
        <p:spPr bwMode="auto">
          <a:xfrm>
            <a:off x="6824" y="20470"/>
            <a:ext cx="9103847" cy="6442881"/>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3048000"/>
            <a:ext cx="5715000" cy="762000"/>
          </a:xfrm>
          <a:prstGeom prst="rect">
            <a:avLst/>
          </a:prstGeom>
          <a:noFill/>
          <a:ln w="50800">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TextBox 2"/>
          <p:cNvSpPr txBox="1"/>
          <p:nvPr/>
        </p:nvSpPr>
        <p:spPr>
          <a:xfrm>
            <a:off x="420329" y="2971800"/>
            <a:ext cx="5828071" cy="1754326"/>
          </a:xfrm>
          <a:prstGeom prst="rect">
            <a:avLst/>
          </a:prstGeom>
          <a:solidFill>
            <a:schemeClr val="accent1">
              <a:lumMod val="20000"/>
              <a:lumOff val="80000"/>
            </a:schemeClr>
          </a:solidFill>
          <a:ln>
            <a:solidFill>
              <a:schemeClr val="tx1"/>
            </a:solidFill>
          </a:ln>
        </p:spPr>
        <p:txBody>
          <a:bodyPr wrap="square" rtlCol="0">
            <a:spAutoFit/>
          </a:bodyPr>
          <a:lstStyle/>
          <a:p>
            <a:r>
              <a:rPr lang="en-US" sz="2400" b="1" dirty="0" smtClean="0">
                <a:solidFill>
                  <a:schemeClr val="tx1"/>
                </a:solidFill>
              </a:rPr>
              <a:t>Surface and Ground Water :</a:t>
            </a:r>
          </a:p>
          <a:p>
            <a:endParaRPr lang="en-US" sz="2400" dirty="0" smtClean="0">
              <a:solidFill>
                <a:schemeClr val="tx1"/>
              </a:solidFill>
            </a:endParaRPr>
          </a:p>
          <a:p>
            <a:r>
              <a:rPr lang="en-US" sz="2000" dirty="0" smtClean="0">
                <a:solidFill>
                  <a:schemeClr val="tx1"/>
                </a:solidFill>
              </a:rPr>
              <a:t>…Valley locations are open for ground-water applications, which are limited to the domestic use of one family, the irrigation of .25 acre, and 10 livestock. </a:t>
            </a:r>
            <a:endParaRPr lang="en-US" sz="2000" dirty="0">
              <a:solidFill>
                <a:schemeClr val="tx1"/>
              </a:solidFill>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46638" t="16888" r="27274" b="9155"/>
          <a:stretch>
            <a:fillRect/>
          </a:stretch>
        </p:blipFill>
        <p:spPr bwMode="auto">
          <a:xfrm>
            <a:off x="6019800" y="20471"/>
            <a:ext cx="3090870" cy="683753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Scenic\Jim Goddard\Scenic_Henrys Fork Basin and Lake in Ui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5000"/>
                    </a14:imgEffect>
                    <a14:imgEffect>
                      <a14:colorTemperature colorTemp="6900"/>
                    </a14:imgEffect>
                    <a14:imgEffect>
                      <a14:saturation sat="129000"/>
                    </a14:imgEffect>
                    <a14:imgEffect>
                      <a14:brightnessContrast bright="-23000" contrast="10000"/>
                    </a14:imgEffect>
                  </a14:imgLayer>
                </a14:imgProps>
              </a:ext>
              <a:ext uri="{28A0092B-C50C-407E-A947-70E740481C1C}">
                <a14:useLocalDpi xmlns:a14="http://schemas.microsoft.com/office/drawing/2010/main" val="0"/>
              </a:ext>
            </a:extLst>
          </a:blip>
          <a:srcRect/>
          <a:stretch>
            <a:fillRect/>
          </a:stretch>
        </p:blipFill>
        <p:spPr bwMode="auto">
          <a:xfrm>
            <a:off x="-14748" y="-245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295400"/>
            <a:ext cx="8534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 to Public Land Survey</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81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Township, Range, and Section</a:t>
            </a:r>
            <a:endParaRPr lang="en-US" dirty="0">
              <a:solidFill>
                <a:schemeClr val="tx2"/>
              </a:solidFill>
            </a:endParaRPr>
          </a:p>
        </p:txBody>
      </p:sp>
      <p:sp>
        <p:nvSpPr>
          <p:cNvPr id="3" name="Content Placeholder 2"/>
          <p:cNvSpPr>
            <a:spLocks noGrp="1"/>
          </p:cNvSpPr>
          <p:nvPr>
            <p:ph sz="half" idx="1"/>
          </p:nvPr>
        </p:nvSpPr>
        <p:spPr>
          <a:xfrm>
            <a:off x="457200" y="1600200"/>
            <a:ext cx="4038600" cy="4884010"/>
          </a:xfrm>
        </p:spPr>
        <p:txBody>
          <a:bodyPr>
            <a:normAutofit lnSpcReduction="10000"/>
          </a:bodyPr>
          <a:lstStyle/>
          <a:p>
            <a:pPr marL="0" lvl="1" indent="0">
              <a:buClr>
                <a:schemeClr val="accent1"/>
              </a:buClr>
              <a:buSzPct val="75000"/>
              <a:buNone/>
            </a:pPr>
            <a:r>
              <a:rPr lang="en-US" b="1" dirty="0">
                <a:solidFill>
                  <a:schemeClr val="tx2"/>
                </a:solidFill>
              </a:rPr>
              <a:t>Township</a:t>
            </a:r>
            <a:r>
              <a:rPr lang="en-US" dirty="0">
                <a:solidFill>
                  <a:schemeClr val="tx2"/>
                </a:solidFill>
              </a:rPr>
              <a:t>—Typically a </a:t>
            </a:r>
            <a:r>
              <a:rPr lang="en-US" dirty="0" smtClean="0">
                <a:solidFill>
                  <a:schemeClr val="tx2"/>
                </a:solidFill>
              </a:rPr>
              <a:t>six-mile </a:t>
            </a:r>
            <a:r>
              <a:rPr lang="en-US" dirty="0">
                <a:solidFill>
                  <a:schemeClr val="tx2"/>
                </a:solidFill>
              </a:rPr>
              <a:t>square area of land containing 36 sections.</a:t>
            </a:r>
          </a:p>
          <a:p>
            <a:pPr lvl="1">
              <a:buFont typeface="Arial" panose="020B0604020202020204" pitchFamily="34" charset="0"/>
              <a:buChar char="•"/>
            </a:pPr>
            <a:r>
              <a:rPr lang="en-US" dirty="0" smtClean="0">
                <a:solidFill>
                  <a:schemeClr val="tx2"/>
                </a:solidFill>
              </a:rPr>
              <a:t>May </a:t>
            </a:r>
            <a:r>
              <a:rPr lang="en-US" dirty="0">
                <a:solidFill>
                  <a:schemeClr val="tx2"/>
                </a:solidFill>
              </a:rPr>
              <a:t>also refer to a North-South row in the PLSS </a:t>
            </a:r>
            <a:r>
              <a:rPr lang="en-US" dirty="0" smtClean="0">
                <a:solidFill>
                  <a:schemeClr val="tx2"/>
                </a:solidFill>
              </a:rPr>
              <a:t>grid</a:t>
            </a:r>
          </a:p>
          <a:p>
            <a:pPr lvl="1">
              <a:buFont typeface="Arial" panose="020B0604020202020204" pitchFamily="34" charset="0"/>
              <a:buChar char="•"/>
            </a:pPr>
            <a:endParaRPr lang="en-US" dirty="0">
              <a:solidFill>
                <a:schemeClr val="tx2"/>
              </a:solidFill>
            </a:endParaRPr>
          </a:p>
          <a:p>
            <a:pPr marL="0" lvl="1" indent="0">
              <a:buClr>
                <a:schemeClr val="accent1"/>
              </a:buClr>
              <a:buSzPct val="75000"/>
              <a:buNone/>
            </a:pPr>
            <a:r>
              <a:rPr lang="en-US" b="1" dirty="0" smtClean="0">
                <a:solidFill>
                  <a:schemeClr val="tx2"/>
                </a:solidFill>
              </a:rPr>
              <a:t>Range</a:t>
            </a:r>
            <a:r>
              <a:rPr lang="en-US" dirty="0" smtClean="0">
                <a:solidFill>
                  <a:schemeClr val="tx2"/>
                </a:solidFill>
              </a:rPr>
              <a:t>—An </a:t>
            </a:r>
            <a:r>
              <a:rPr lang="en-US" dirty="0">
                <a:solidFill>
                  <a:schemeClr val="tx2"/>
                </a:solidFill>
              </a:rPr>
              <a:t>East-West row in the PLSS </a:t>
            </a:r>
            <a:r>
              <a:rPr lang="en-US" dirty="0" smtClean="0">
                <a:solidFill>
                  <a:schemeClr val="tx2"/>
                </a:solidFill>
              </a:rPr>
              <a:t>grid</a:t>
            </a:r>
          </a:p>
          <a:p>
            <a:pPr marL="0" lvl="1" indent="0">
              <a:buClr>
                <a:schemeClr val="accent1"/>
              </a:buClr>
              <a:buSzPct val="75000"/>
              <a:buNone/>
            </a:pPr>
            <a:endParaRPr lang="en-US" dirty="0" smtClean="0">
              <a:solidFill>
                <a:schemeClr val="tx2"/>
              </a:solidFill>
            </a:endParaRPr>
          </a:p>
          <a:p>
            <a:pPr marL="0" lvl="1" indent="0">
              <a:buClr>
                <a:schemeClr val="accent1"/>
              </a:buClr>
              <a:buSzPct val="75000"/>
              <a:buNone/>
            </a:pPr>
            <a:r>
              <a:rPr lang="en-US" b="1" dirty="0" smtClean="0">
                <a:solidFill>
                  <a:schemeClr val="tx2"/>
                </a:solidFill>
              </a:rPr>
              <a:t>Section</a:t>
            </a:r>
            <a:r>
              <a:rPr lang="en-US" dirty="0" smtClean="0">
                <a:solidFill>
                  <a:schemeClr val="tx2"/>
                </a:solidFill>
              </a:rPr>
              <a:t>—Typically a one-mile square area, containing 640 acres.</a:t>
            </a:r>
          </a:p>
          <a:p>
            <a:pPr marL="0" lvl="1" indent="0">
              <a:buClr>
                <a:schemeClr val="accent1"/>
              </a:buClr>
              <a:buSzPct val="75000"/>
              <a:buNone/>
            </a:pPr>
            <a:endParaRPr lang="en-US" dirty="0" smtClean="0"/>
          </a:p>
          <a:p>
            <a:pPr marL="0" indent="0">
              <a:buNone/>
            </a:pPr>
            <a:endParaRPr lang="en-US" dirty="0" smtClean="0"/>
          </a:p>
          <a:p>
            <a:pPr lvl="1"/>
            <a:endParaRPr lang="en-US" dirty="0"/>
          </a:p>
          <a:p>
            <a:pPr lvl="1"/>
            <a:endParaRPr lang="en-US"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88" t="1660" r="53514" b="1"/>
          <a:stretch/>
        </p:blipFill>
        <p:spPr bwMode="auto">
          <a:xfrm>
            <a:off x="4648200" y="1681316"/>
            <a:ext cx="4176516" cy="480289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7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sz="4000" dirty="0" smtClean="0">
                <a:solidFill>
                  <a:schemeClr val="tx2"/>
                </a:solidFill>
              </a:rPr>
              <a:t>Typical Corner Sections and Quadrants</a:t>
            </a:r>
            <a:endParaRPr lang="en-US" sz="4000" dirty="0">
              <a:solidFill>
                <a:schemeClr val="tx2"/>
              </a:solidFill>
            </a:endParaRPr>
          </a:p>
        </p:txBody>
      </p:sp>
      <p:grpSp>
        <p:nvGrpSpPr>
          <p:cNvPr id="19" name="Group 18"/>
          <p:cNvGrpSpPr/>
          <p:nvPr/>
        </p:nvGrpSpPr>
        <p:grpSpPr>
          <a:xfrm>
            <a:off x="2216260" y="1794507"/>
            <a:ext cx="4969488" cy="4608734"/>
            <a:chOff x="4278437" y="1803368"/>
            <a:chExt cx="4524188" cy="4365565"/>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55" t="6784" r="-897" b="490"/>
            <a:stretch/>
          </p:blipFill>
          <p:spPr bwMode="auto">
            <a:xfrm>
              <a:off x="4357685" y="2061286"/>
              <a:ext cx="4380931" cy="40967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78437" y="180336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NW</a:t>
              </a:r>
              <a:endParaRPr lang="en-US" b="1" dirty="0">
                <a:solidFill>
                  <a:schemeClr val="bg1"/>
                </a:solidFill>
              </a:endParaRPr>
            </a:p>
          </p:txBody>
        </p:sp>
        <p:sp>
          <p:nvSpPr>
            <p:cNvPr id="12" name="TextBox 11"/>
            <p:cNvSpPr txBox="1"/>
            <p:nvPr/>
          </p:nvSpPr>
          <p:spPr>
            <a:xfrm>
              <a:off x="4354637" y="3829326"/>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W</a:t>
              </a:r>
              <a:endParaRPr lang="en-US" sz="1800" b="1" dirty="0">
                <a:solidFill>
                  <a:schemeClr val="bg1"/>
                </a:solidFill>
              </a:endParaRPr>
            </a:p>
          </p:txBody>
        </p:sp>
        <p:sp>
          <p:nvSpPr>
            <p:cNvPr id="13" name="TextBox 12"/>
            <p:cNvSpPr txBox="1"/>
            <p:nvPr/>
          </p:nvSpPr>
          <p:spPr>
            <a:xfrm>
              <a:off x="6385082" y="5792977"/>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a:solidFill>
                    <a:schemeClr val="bg1"/>
                  </a:solidFill>
                </a:rPr>
                <a:t>S</a:t>
              </a:r>
            </a:p>
          </p:txBody>
        </p:sp>
        <p:sp>
          <p:nvSpPr>
            <p:cNvPr id="14" name="TextBox 13"/>
            <p:cNvSpPr txBox="1"/>
            <p:nvPr/>
          </p:nvSpPr>
          <p:spPr>
            <a:xfrm>
              <a:off x="8421624" y="3822706"/>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E</a:t>
              </a:r>
              <a:endParaRPr lang="en-US" sz="1800" b="1" dirty="0">
                <a:solidFill>
                  <a:schemeClr val="bg1"/>
                </a:solidFill>
              </a:endParaRPr>
            </a:p>
          </p:txBody>
        </p:sp>
        <p:sp>
          <p:nvSpPr>
            <p:cNvPr id="15" name="TextBox 14"/>
            <p:cNvSpPr txBox="1"/>
            <p:nvPr/>
          </p:nvSpPr>
          <p:spPr>
            <a:xfrm>
              <a:off x="6357650" y="1905000"/>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a:t>
              </a:r>
              <a:endParaRPr lang="en-US" sz="1800" b="1" dirty="0">
                <a:solidFill>
                  <a:schemeClr val="bg1"/>
                </a:solidFill>
              </a:endParaRPr>
            </a:p>
          </p:txBody>
        </p:sp>
        <p:sp>
          <p:nvSpPr>
            <p:cNvPr id="16" name="TextBox 15"/>
            <p:cNvSpPr txBox="1"/>
            <p:nvPr/>
          </p:nvSpPr>
          <p:spPr>
            <a:xfrm>
              <a:off x="8269224" y="182522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NE</a:t>
              </a:r>
              <a:endParaRPr lang="en-US" b="1" dirty="0">
                <a:solidFill>
                  <a:schemeClr val="bg1"/>
                </a:solidFill>
              </a:endParaRPr>
            </a:p>
          </p:txBody>
        </p:sp>
        <p:sp>
          <p:nvSpPr>
            <p:cNvPr id="17" name="TextBox 16"/>
            <p:cNvSpPr txBox="1"/>
            <p:nvPr/>
          </p:nvSpPr>
          <p:spPr>
            <a:xfrm>
              <a:off x="8269225" y="581908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a:solidFill>
                    <a:schemeClr val="bg1"/>
                  </a:solidFill>
                </a:rPr>
                <a:t>S</a:t>
              </a:r>
              <a:r>
                <a:rPr lang="en-US" sz="1800" b="1" dirty="0" smtClean="0">
                  <a:solidFill>
                    <a:schemeClr val="bg1"/>
                  </a:solidFill>
                </a:rPr>
                <a:t>E</a:t>
              </a:r>
              <a:endParaRPr lang="en-US" sz="1800" b="1" dirty="0">
                <a:solidFill>
                  <a:schemeClr val="bg1"/>
                </a:solidFill>
              </a:endParaRPr>
            </a:p>
          </p:txBody>
        </p:sp>
        <p:sp>
          <p:nvSpPr>
            <p:cNvPr id="18" name="TextBox 17"/>
            <p:cNvSpPr txBox="1"/>
            <p:nvPr/>
          </p:nvSpPr>
          <p:spPr>
            <a:xfrm>
              <a:off x="4354637" y="581908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SW</a:t>
              </a:r>
              <a:endParaRPr lang="en-US" sz="1800" b="1" dirty="0">
                <a:solidFill>
                  <a:schemeClr val="bg1"/>
                </a:solidFill>
              </a:endParaRPr>
            </a:p>
          </p:txBody>
        </p:sp>
      </p:grpSp>
      <p:sp>
        <p:nvSpPr>
          <p:cNvPr id="20" name="Rectangle 19"/>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769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Utah Base &amp; Meridians </a:t>
            </a:r>
            <a:endParaRPr lang="en-US" dirty="0">
              <a:solidFill>
                <a:schemeClr val="tx2"/>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18" y="1524001"/>
            <a:ext cx="3745382"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Point Star 5"/>
          <p:cNvSpPr/>
          <p:nvPr/>
        </p:nvSpPr>
        <p:spPr>
          <a:xfrm>
            <a:off x="2209800" y="2895600"/>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5-Point Star 6"/>
          <p:cNvSpPr/>
          <p:nvPr/>
        </p:nvSpPr>
        <p:spPr>
          <a:xfrm>
            <a:off x="2971800" y="3200400"/>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Rectangle 7"/>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p:txBody>
          <a:bodyPr>
            <a:normAutofit lnSpcReduction="10000"/>
          </a:bodyPr>
          <a:lstStyle/>
          <a:p>
            <a:r>
              <a:rPr lang="en-US" sz="3500" dirty="0" smtClean="0">
                <a:solidFill>
                  <a:schemeClr val="tx2"/>
                </a:solidFill>
              </a:rPr>
              <a:t>Salt Lake B&amp;M</a:t>
            </a:r>
          </a:p>
          <a:p>
            <a:pPr lvl="1"/>
            <a:r>
              <a:rPr lang="en-US" sz="3000" dirty="0" smtClean="0">
                <a:solidFill>
                  <a:schemeClr val="tx2"/>
                </a:solidFill>
              </a:rPr>
              <a:t>Beginning in Downtown Salt Lake</a:t>
            </a:r>
          </a:p>
          <a:p>
            <a:endParaRPr lang="en-US" sz="3500" dirty="0" smtClean="0">
              <a:solidFill>
                <a:schemeClr val="tx2"/>
              </a:solidFill>
            </a:endParaRPr>
          </a:p>
          <a:p>
            <a:r>
              <a:rPr lang="en-US" sz="3500" dirty="0" smtClean="0">
                <a:solidFill>
                  <a:schemeClr val="tx2"/>
                </a:solidFill>
              </a:rPr>
              <a:t>Uintah B&amp;M</a:t>
            </a:r>
          </a:p>
          <a:p>
            <a:pPr lvl="1"/>
            <a:r>
              <a:rPr lang="en-US" sz="3000" dirty="0" smtClean="0">
                <a:solidFill>
                  <a:schemeClr val="tx2"/>
                </a:solidFill>
              </a:rPr>
              <a:t>Beginning </a:t>
            </a:r>
            <a:r>
              <a:rPr lang="en-US" sz="3000" dirty="0">
                <a:solidFill>
                  <a:schemeClr val="tx2"/>
                </a:solidFill>
              </a:rPr>
              <a:t>about nine miles North of Roosevelt</a:t>
            </a:r>
          </a:p>
          <a:p>
            <a:endParaRPr lang="en-US" dirty="0" smtClean="0"/>
          </a:p>
          <a:p>
            <a:endParaRPr lang="en-US" dirty="0"/>
          </a:p>
        </p:txBody>
      </p:sp>
    </p:spTree>
    <p:extLst>
      <p:ext uri="{BB962C8B-B14F-4D97-AF65-F5344CB8AC3E}">
        <p14:creationId xmlns:p14="http://schemas.microsoft.com/office/powerpoint/2010/main" val="89879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720"/>
            <a:ext cx="5105400" cy="664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Point Star 4"/>
          <p:cNvSpPr/>
          <p:nvPr/>
        </p:nvSpPr>
        <p:spPr>
          <a:xfrm>
            <a:off x="5105400" y="2584361"/>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5-Point Star 5"/>
          <p:cNvSpPr/>
          <p:nvPr/>
        </p:nvSpPr>
        <p:spPr>
          <a:xfrm>
            <a:off x="3331334" y="2213019"/>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Line Callout 2 6"/>
          <p:cNvSpPr/>
          <p:nvPr/>
        </p:nvSpPr>
        <p:spPr>
          <a:xfrm>
            <a:off x="6781800" y="762000"/>
            <a:ext cx="2209800" cy="1804115"/>
          </a:xfrm>
          <a:prstGeom prst="borderCallout2">
            <a:avLst>
              <a:gd name="adj1" fmla="val 18750"/>
              <a:gd name="adj2" fmla="val -2593"/>
              <a:gd name="adj3" fmla="val 30238"/>
              <a:gd name="adj4" fmla="val -24943"/>
              <a:gd name="adj5" fmla="val 104939"/>
              <a:gd name="adj6" fmla="val -64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p>
          <a:p>
            <a:pPr algn="ctr"/>
            <a:r>
              <a:rPr lang="en-US" sz="2000" dirty="0" smtClean="0"/>
              <a:t>Roosevelt,</a:t>
            </a:r>
          </a:p>
          <a:p>
            <a:pPr algn="ctr"/>
            <a:r>
              <a:rPr lang="en-US" sz="2000" dirty="0" smtClean="0"/>
              <a:t> </a:t>
            </a:r>
            <a:r>
              <a:rPr lang="en-US" sz="2000" u="sng" dirty="0" smtClean="0"/>
              <a:t>Duchesne County</a:t>
            </a:r>
          </a:p>
          <a:p>
            <a:pPr marL="0" lvl="1" algn="ctr"/>
            <a:r>
              <a:rPr lang="en-US" sz="2000" dirty="0"/>
              <a:t>Township 4 South, Range 5 West, </a:t>
            </a:r>
            <a:r>
              <a:rPr lang="en-US" sz="2000" b="1" dirty="0">
                <a:solidFill>
                  <a:srgbClr val="0070C0"/>
                </a:solidFill>
              </a:rPr>
              <a:t>USB&amp;M</a:t>
            </a:r>
          </a:p>
          <a:p>
            <a:pPr algn="ctr"/>
            <a:endParaRPr lang="en-US" dirty="0"/>
          </a:p>
        </p:txBody>
      </p:sp>
      <p:sp>
        <p:nvSpPr>
          <p:cNvPr id="8" name="Line Callout 2 7"/>
          <p:cNvSpPr/>
          <p:nvPr/>
        </p:nvSpPr>
        <p:spPr>
          <a:xfrm>
            <a:off x="152400" y="975574"/>
            <a:ext cx="2133600" cy="1761187"/>
          </a:xfrm>
          <a:prstGeom prst="borderCallout2">
            <a:avLst>
              <a:gd name="adj1" fmla="val 39398"/>
              <a:gd name="adj2" fmla="val 103319"/>
              <a:gd name="adj3" fmla="val 45507"/>
              <a:gd name="adj4" fmla="val 122244"/>
              <a:gd name="adj5" fmla="val 75155"/>
              <a:gd name="adj6" fmla="val 15249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p>
          <a:p>
            <a:pPr algn="ctr"/>
            <a:r>
              <a:rPr lang="en-US" sz="2000" dirty="0" smtClean="0"/>
              <a:t>Stockton, </a:t>
            </a:r>
          </a:p>
          <a:p>
            <a:pPr algn="ctr"/>
            <a:r>
              <a:rPr lang="en-US" sz="2000" u="sng" dirty="0" smtClean="0"/>
              <a:t>Tooele County</a:t>
            </a:r>
          </a:p>
          <a:p>
            <a:pPr marL="0" lvl="1" algn="ctr"/>
            <a:r>
              <a:rPr lang="en-US" sz="2000" dirty="0"/>
              <a:t>Township 4 South, Range 5 West, </a:t>
            </a:r>
            <a:r>
              <a:rPr lang="en-US" sz="2000" b="1" dirty="0">
                <a:solidFill>
                  <a:srgbClr val="0070C0"/>
                </a:solidFill>
              </a:rPr>
              <a:t>SLB&amp;M</a:t>
            </a:r>
          </a:p>
          <a:p>
            <a:pPr algn="ctr"/>
            <a:endParaRPr lang="en-US" dirty="0"/>
          </a:p>
        </p:txBody>
      </p:sp>
      <p:sp>
        <p:nvSpPr>
          <p:cNvPr id="9" name="Rectangle 8"/>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3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Agenda</a:t>
            </a:r>
            <a:endParaRPr lang="en-US" dirty="0">
              <a:solidFill>
                <a:schemeClr val="tx2"/>
              </a:solidFill>
            </a:endParaRPr>
          </a:p>
        </p:txBody>
      </p:sp>
      <p:sp>
        <p:nvSpPr>
          <p:cNvPr id="3" name="Content Placeholder 2"/>
          <p:cNvSpPr>
            <a:spLocks noGrp="1"/>
          </p:cNvSpPr>
          <p:nvPr>
            <p:ph idx="1"/>
          </p:nvPr>
        </p:nvSpPr>
        <p:spPr>
          <a:xfrm>
            <a:off x="457200" y="1905000"/>
            <a:ext cx="8229600" cy="4221163"/>
          </a:xfrm>
        </p:spPr>
        <p:txBody>
          <a:bodyPr/>
          <a:lstStyle/>
          <a:p>
            <a:r>
              <a:rPr lang="en-US" sz="2800" dirty="0" smtClean="0">
                <a:solidFill>
                  <a:schemeClr val="tx2"/>
                </a:solidFill>
              </a:rPr>
              <a:t>Go over the most common types of applications</a:t>
            </a:r>
          </a:p>
          <a:p>
            <a:r>
              <a:rPr lang="en-US" sz="2800" dirty="0" smtClean="0">
                <a:solidFill>
                  <a:schemeClr val="tx2"/>
                </a:solidFill>
              </a:rPr>
              <a:t>Discuss water right policy by area </a:t>
            </a:r>
          </a:p>
          <a:p>
            <a:r>
              <a:rPr lang="en-US" sz="2800" dirty="0">
                <a:solidFill>
                  <a:schemeClr val="tx2"/>
                </a:solidFill>
              </a:rPr>
              <a:t>Introduce the Public Land Survey </a:t>
            </a:r>
            <a:r>
              <a:rPr lang="en-US" sz="2800" dirty="0" smtClean="0">
                <a:solidFill>
                  <a:schemeClr val="tx2"/>
                </a:solidFill>
              </a:rPr>
              <a:t>system</a:t>
            </a:r>
            <a:endParaRPr lang="en-US" sz="2800" dirty="0">
              <a:solidFill>
                <a:schemeClr val="tx2"/>
              </a:solidFill>
            </a:endParaRPr>
          </a:p>
          <a:p>
            <a:r>
              <a:rPr lang="en-US" sz="2800" dirty="0" smtClean="0">
                <a:solidFill>
                  <a:schemeClr val="tx2"/>
                </a:solidFill>
              </a:rPr>
              <a:t>Discuss duty, diversion, and other use calculations</a:t>
            </a:r>
          </a:p>
          <a:p>
            <a:r>
              <a:rPr lang="en-US" sz="2800" dirty="0" smtClean="0">
                <a:solidFill>
                  <a:schemeClr val="tx2"/>
                </a:solidFill>
              </a:rPr>
              <a:t>Make an application map </a:t>
            </a:r>
          </a:p>
          <a:p>
            <a:endParaRPr lang="en-US" sz="2800" dirty="0">
              <a:solidFill>
                <a:schemeClr val="tx2"/>
              </a:solidFill>
            </a:endParaRPr>
          </a:p>
          <a:p>
            <a:r>
              <a:rPr lang="en-US" sz="2800" b="1" dirty="0">
                <a:solidFill>
                  <a:schemeClr val="tx2"/>
                </a:solidFill>
              </a:rPr>
              <a:t>Questions</a:t>
            </a:r>
          </a:p>
          <a:p>
            <a:endParaRPr lang="en-US" dirty="0" smtClean="0">
              <a:solidFill>
                <a:schemeClr val="bg1">
                  <a:lumMod val="65000"/>
                </a:schemeClr>
              </a:solidFill>
            </a:endParaRPr>
          </a:p>
        </p:txBody>
      </p:sp>
      <p:sp>
        <p:nvSpPr>
          <p:cNvPr id="4" name="Rectangle 3"/>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754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Marking a Point of Diversion</a:t>
            </a:r>
            <a:endParaRPr lang="en-US" dirty="0">
              <a:solidFill>
                <a:schemeClr val="tx2"/>
              </a:solidFill>
            </a:endParaRPr>
          </a:p>
        </p:txBody>
      </p:sp>
      <p:sp>
        <p:nvSpPr>
          <p:cNvPr id="3" name="Content Placeholder 2"/>
          <p:cNvSpPr>
            <a:spLocks noGrp="1"/>
          </p:cNvSpPr>
          <p:nvPr>
            <p:ph sz="half" idx="1"/>
          </p:nvPr>
        </p:nvSpPr>
        <p:spPr/>
        <p:txBody>
          <a:bodyPr>
            <a:normAutofit lnSpcReduction="10000"/>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376"/>
          <a:stretch/>
        </p:blipFill>
        <p:spPr bwMode="auto">
          <a:xfrm>
            <a:off x="218489" y="1526458"/>
            <a:ext cx="4953000" cy="476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657600" y="4267200"/>
            <a:ext cx="228600" cy="228600"/>
          </a:xfrm>
          <a:prstGeom prst="ellipse">
            <a:avLst/>
          </a:prstGeom>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43300" y="2819400"/>
            <a:ext cx="228600" cy="228600"/>
          </a:xfrm>
          <a:prstGeom prst="ellipse">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28782" y="3821202"/>
            <a:ext cx="500418" cy="307777"/>
          </a:xfrm>
          <a:prstGeom prst="rect">
            <a:avLst/>
          </a:prstGeom>
          <a:solidFill>
            <a:schemeClr val="tx1"/>
          </a:solidFill>
          <a:ln w="6350">
            <a:solidFill>
              <a:schemeClr val="tx1"/>
            </a:solidFill>
          </a:ln>
        </p:spPr>
        <p:txBody>
          <a:bodyPr wrap="square" rtlCol="0">
            <a:spAutoFit/>
          </a:bodyPr>
          <a:lstStyle/>
          <a:p>
            <a:pPr algn="ctr"/>
            <a:r>
              <a:rPr lang="en-US" sz="1400" b="1" dirty="0" smtClean="0">
                <a:solidFill>
                  <a:schemeClr val="bg1"/>
                </a:solidFill>
              </a:rPr>
              <a:t>E</a:t>
            </a:r>
            <a:endParaRPr lang="en-US" sz="1400" b="1" dirty="0">
              <a:solidFill>
                <a:schemeClr val="bg1"/>
              </a:solidFill>
            </a:endParaRPr>
          </a:p>
        </p:txBody>
      </p:sp>
      <p:sp>
        <p:nvSpPr>
          <p:cNvPr id="8" name="Oval 7"/>
          <p:cNvSpPr/>
          <p:nvPr/>
        </p:nvSpPr>
        <p:spPr>
          <a:xfrm>
            <a:off x="4414482" y="4287103"/>
            <a:ext cx="228600" cy="228600"/>
          </a:xfrm>
          <a:prstGeom prst="ellipse">
            <a:avLst/>
          </a:prstGeom>
          <a:solidFill>
            <a:schemeClr val="accent4">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28782" y="5619284"/>
            <a:ext cx="487718" cy="307777"/>
          </a:xfrm>
          <a:prstGeom prst="rect">
            <a:avLst/>
          </a:prstGeom>
          <a:solidFill>
            <a:schemeClr val="tx1"/>
          </a:solidFill>
          <a:ln w="6350">
            <a:solidFill>
              <a:schemeClr val="tx1"/>
            </a:solidFill>
          </a:ln>
        </p:spPr>
        <p:txBody>
          <a:bodyPr wrap="square" rtlCol="0">
            <a:spAutoFit/>
          </a:bodyPr>
          <a:lstStyle/>
          <a:p>
            <a:pPr algn="ctr"/>
            <a:r>
              <a:rPr lang="en-US" sz="1400" b="1" dirty="0">
                <a:solidFill>
                  <a:schemeClr val="bg1"/>
                </a:solidFill>
              </a:rPr>
              <a:t>S</a:t>
            </a:r>
            <a:r>
              <a:rPr lang="en-US" sz="1400" b="1" dirty="0" smtClean="0">
                <a:solidFill>
                  <a:schemeClr val="bg1"/>
                </a:solidFill>
              </a:rPr>
              <a:t>E</a:t>
            </a:r>
            <a:endParaRPr lang="en-US" sz="2400" b="1" dirty="0">
              <a:solidFill>
                <a:schemeClr val="bg1"/>
              </a:solidFill>
            </a:endParaRPr>
          </a:p>
        </p:txBody>
      </p:sp>
      <p:sp>
        <p:nvSpPr>
          <p:cNvPr id="12" name="TextBox 11"/>
          <p:cNvSpPr txBox="1"/>
          <p:nvPr/>
        </p:nvSpPr>
        <p:spPr>
          <a:xfrm>
            <a:off x="281170" y="2117392"/>
            <a:ext cx="533400" cy="307777"/>
          </a:xfrm>
          <a:prstGeom prst="rect">
            <a:avLst/>
          </a:prstGeom>
          <a:solidFill>
            <a:schemeClr val="tx1"/>
          </a:solidFill>
          <a:ln w="6350">
            <a:solidFill>
              <a:schemeClr val="tx1"/>
            </a:solidFill>
          </a:ln>
        </p:spPr>
        <p:txBody>
          <a:bodyPr wrap="square" rtlCol="0">
            <a:spAutoFit/>
          </a:bodyPr>
          <a:lstStyle/>
          <a:p>
            <a:pPr algn="ctr"/>
            <a:r>
              <a:rPr lang="en-US" sz="1400" b="1" dirty="0" smtClean="0">
                <a:solidFill>
                  <a:schemeClr val="bg1"/>
                </a:solidFill>
              </a:rPr>
              <a:t>NW</a:t>
            </a:r>
            <a:endParaRPr lang="en-US" sz="2800" b="1" dirty="0">
              <a:solidFill>
                <a:schemeClr val="bg1"/>
              </a:solidFill>
            </a:endParaRPr>
          </a:p>
        </p:txBody>
      </p:sp>
      <p:sp>
        <p:nvSpPr>
          <p:cNvPr id="14" name="Rectangle 1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562600" y="1752600"/>
            <a:ext cx="3352800" cy="4755709"/>
          </a:xfrm>
        </p:spPr>
        <p:txBody>
          <a:bodyPr>
            <a:normAutofit lnSpcReduction="10000"/>
          </a:bodyPr>
          <a:lstStyle/>
          <a:p>
            <a:pPr marL="0" indent="0">
              <a:buNone/>
            </a:pPr>
            <a:r>
              <a:rPr lang="en-US" dirty="0" smtClean="0">
                <a:solidFill>
                  <a:schemeClr val="tx2"/>
                </a:solidFill>
              </a:rPr>
              <a:t>Locate the following:</a:t>
            </a:r>
          </a:p>
          <a:p>
            <a:endParaRPr lang="en-US" dirty="0" smtClean="0">
              <a:solidFill>
                <a:schemeClr val="tx2"/>
              </a:solidFill>
            </a:endParaRPr>
          </a:p>
          <a:p>
            <a:pPr marL="457200" lvl="1" indent="0">
              <a:buNone/>
            </a:pPr>
            <a:r>
              <a:rPr lang="en-US" dirty="0" smtClean="0">
                <a:solidFill>
                  <a:schemeClr val="tx2"/>
                </a:solidFill>
              </a:rPr>
              <a:t>S 500’ and W 1200’ from the East Quarter Corner</a:t>
            </a:r>
          </a:p>
          <a:p>
            <a:pPr lvl="1"/>
            <a:endParaRPr lang="en-US" dirty="0" smtClean="0">
              <a:solidFill>
                <a:schemeClr val="tx2"/>
              </a:solidFill>
            </a:endParaRPr>
          </a:p>
          <a:p>
            <a:pPr marL="457200" lvl="1" indent="0">
              <a:buNone/>
            </a:pPr>
            <a:r>
              <a:rPr lang="en-US" dirty="0" smtClean="0">
                <a:solidFill>
                  <a:schemeClr val="tx2"/>
                </a:solidFill>
              </a:rPr>
              <a:t>N 2000’ from the Southeast Corner</a:t>
            </a:r>
          </a:p>
          <a:p>
            <a:pPr lvl="1"/>
            <a:endParaRPr lang="en-US" dirty="0" smtClean="0">
              <a:solidFill>
                <a:schemeClr val="tx2"/>
              </a:solidFill>
            </a:endParaRPr>
          </a:p>
          <a:p>
            <a:pPr marL="457200" lvl="1" indent="0">
              <a:buNone/>
            </a:pPr>
            <a:r>
              <a:rPr lang="en-US" dirty="0" smtClean="0">
                <a:solidFill>
                  <a:schemeClr val="tx2"/>
                </a:solidFill>
              </a:rPr>
              <a:t>S 1300’ and E 4000’ from the Northwest Corner</a:t>
            </a:r>
          </a:p>
          <a:p>
            <a:pPr marL="457200" lvl="1" indent="0">
              <a:buNone/>
            </a:pPr>
            <a:endParaRPr lang="en-US" dirty="0"/>
          </a:p>
          <a:p>
            <a:endParaRPr lang="en-US" dirty="0"/>
          </a:p>
        </p:txBody>
      </p:sp>
    </p:spTree>
    <p:extLst>
      <p:ext uri="{BB962C8B-B14F-4D97-AF65-F5344CB8AC3E}">
        <p14:creationId xmlns:p14="http://schemas.microsoft.com/office/powerpoint/2010/main" val="820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Marking a Place of Use</a:t>
            </a:r>
            <a:endParaRPr lang="en-US" dirty="0">
              <a:solidFill>
                <a:schemeClr val="tx2"/>
              </a:solidFill>
            </a:endParaRPr>
          </a:p>
        </p:txBody>
      </p:sp>
      <p:sp>
        <p:nvSpPr>
          <p:cNvPr id="3" name="Content Placeholder 2"/>
          <p:cNvSpPr>
            <a:spLocks noGrp="1"/>
          </p:cNvSpPr>
          <p:nvPr>
            <p:ph sz="half" idx="1"/>
          </p:nvPr>
        </p:nvSpPr>
        <p:spPr/>
        <p:txBody>
          <a:bodyPr>
            <a:normAutofit lnSpcReduction="10000"/>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933"/>
          <a:stretch/>
        </p:blipFill>
        <p:spPr bwMode="auto">
          <a:xfrm>
            <a:off x="228600" y="1524001"/>
            <a:ext cx="4953000" cy="4788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8200" y="2209800"/>
            <a:ext cx="914400" cy="914400"/>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4953000"/>
            <a:ext cx="1834134" cy="914400"/>
          </a:xfrm>
          <a:prstGeom prst="rect">
            <a:avLst/>
          </a:prstGeom>
          <a:solidFill>
            <a:schemeClr val="accent4">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57934" y="4038600"/>
            <a:ext cx="914400" cy="914400"/>
          </a:xfrm>
          <a:prstGeom prst="rect">
            <a:avLst/>
          </a:prstGeom>
          <a:solidFill>
            <a:srgbClr val="92D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8200" y="3124200"/>
            <a:ext cx="3657600" cy="914400"/>
          </a:xfrm>
          <a:prstGeom prst="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60558"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410200" y="1905000"/>
            <a:ext cx="3429000" cy="4419600"/>
          </a:xfrm>
        </p:spPr>
        <p:txBody>
          <a:bodyPr>
            <a:normAutofit lnSpcReduction="10000"/>
          </a:bodyPr>
          <a:lstStyle/>
          <a:p>
            <a:pPr marL="0" indent="0">
              <a:buNone/>
            </a:pPr>
            <a:r>
              <a:rPr lang="en-US" dirty="0" smtClean="0">
                <a:solidFill>
                  <a:schemeClr val="tx2"/>
                </a:solidFill>
              </a:rPr>
              <a:t>Locate the following:</a:t>
            </a:r>
          </a:p>
          <a:p>
            <a:endParaRPr lang="en-US" dirty="0" smtClean="0">
              <a:solidFill>
                <a:schemeClr val="tx2"/>
              </a:solidFill>
            </a:endParaRPr>
          </a:p>
          <a:p>
            <a:pPr marL="457200" lvl="1" indent="0">
              <a:buNone/>
            </a:pPr>
            <a:r>
              <a:rPr lang="en-US" dirty="0" smtClean="0">
                <a:solidFill>
                  <a:schemeClr val="tx2"/>
                </a:solidFill>
              </a:rPr>
              <a:t>NW1/4 of the NW1/4</a:t>
            </a:r>
          </a:p>
          <a:p>
            <a:pPr lvl="1"/>
            <a:endParaRPr lang="en-US" dirty="0" smtClean="0">
              <a:solidFill>
                <a:schemeClr val="tx2"/>
              </a:solidFill>
            </a:endParaRPr>
          </a:p>
          <a:p>
            <a:pPr marL="457200" lvl="1" indent="0">
              <a:buNone/>
            </a:pPr>
            <a:r>
              <a:rPr lang="en-US" dirty="0" smtClean="0">
                <a:solidFill>
                  <a:schemeClr val="tx2"/>
                </a:solidFill>
              </a:rPr>
              <a:t>S1/2 of the SW1/4</a:t>
            </a:r>
          </a:p>
          <a:p>
            <a:pPr lvl="1"/>
            <a:endParaRPr lang="en-US" dirty="0" smtClean="0">
              <a:solidFill>
                <a:schemeClr val="tx2"/>
              </a:solidFill>
            </a:endParaRPr>
          </a:p>
          <a:p>
            <a:pPr marL="457200" lvl="1" indent="0">
              <a:buNone/>
            </a:pPr>
            <a:r>
              <a:rPr lang="en-US" dirty="0" smtClean="0">
                <a:solidFill>
                  <a:schemeClr val="tx2"/>
                </a:solidFill>
              </a:rPr>
              <a:t>NE1/4 of the SW1/4</a:t>
            </a:r>
          </a:p>
          <a:p>
            <a:pPr lvl="1"/>
            <a:endParaRPr lang="en-US" dirty="0" smtClean="0">
              <a:solidFill>
                <a:schemeClr val="tx2"/>
              </a:solidFill>
            </a:endParaRPr>
          </a:p>
          <a:p>
            <a:pPr marL="457200" lvl="1" indent="0">
              <a:buNone/>
            </a:pPr>
            <a:r>
              <a:rPr lang="en-US" dirty="0" smtClean="0">
                <a:solidFill>
                  <a:schemeClr val="tx2"/>
                </a:solidFill>
              </a:rPr>
              <a:t>S1/2 of the NW1/4 and the S1/2 of the NE1/4</a:t>
            </a:r>
          </a:p>
          <a:p>
            <a:pPr marL="457200" lvl="1" indent="0">
              <a:buNone/>
            </a:pPr>
            <a:endParaRPr lang="en-US" dirty="0"/>
          </a:p>
          <a:p>
            <a:endParaRPr lang="en-US" dirty="0"/>
          </a:p>
        </p:txBody>
      </p:sp>
    </p:spTree>
    <p:extLst>
      <p:ext uri="{BB962C8B-B14F-4D97-AF65-F5344CB8AC3E}">
        <p14:creationId xmlns:p14="http://schemas.microsoft.com/office/powerpoint/2010/main" val="26225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Employees At Work\Mike Handy\DSCN3914.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115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5867400"/>
            <a:ext cx="8345487" cy="995516"/>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Calculations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2519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solidFill>
                  <a:schemeClr val="tx2"/>
                </a:solidFill>
              </a:rPr>
              <a:t>Common Terms</a:t>
            </a:r>
            <a:endParaRPr lang="en-US" dirty="0">
              <a:solidFill>
                <a:schemeClr val="tx2"/>
              </a:solidFill>
            </a:endParaRPr>
          </a:p>
        </p:txBody>
      </p:sp>
      <p:sp>
        <p:nvSpPr>
          <p:cNvPr id="7" name="Rectangle 6"/>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57200" y="1676400"/>
            <a:ext cx="8229600" cy="4876800"/>
          </a:xfrm>
        </p:spPr>
        <p:txBody>
          <a:bodyPr>
            <a:normAutofit fontScale="32500" lnSpcReduction="20000"/>
          </a:bodyPr>
          <a:lstStyle/>
          <a:p>
            <a:r>
              <a:rPr lang="en-US" sz="11200" b="1" dirty="0" smtClean="0">
                <a:solidFill>
                  <a:schemeClr val="tx2"/>
                </a:solidFill>
              </a:rPr>
              <a:t>Cubic Feet per Second (CFS)</a:t>
            </a:r>
          </a:p>
          <a:p>
            <a:pPr lvl="1"/>
            <a:r>
              <a:rPr lang="en-US" sz="11200" dirty="0">
                <a:solidFill>
                  <a:schemeClr val="tx2"/>
                </a:solidFill>
              </a:rPr>
              <a:t>A unit of measure used to quantify the </a:t>
            </a:r>
            <a:r>
              <a:rPr lang="en-US" sz="11200" u="sng" dirty="0">
                <a:solidFill>
                  <a:schemeClr val="tx2"/>
                </a:solidFill>
              </a:rPr>
              <a:t>rate of flow</a:t>
            </a:r>
            <a:r>
              <a:rPr lang="en-US" sz="11200" dirty="0">
                <a:solidFill>
                  <a:schemeClr val="tx2"/>
                </a:solidFill>
              </a:rPr>
              <a:t> from a water source</a:t>
            </a:r>
          </a:p>
          <a:p>
            <a:pPr lvl="1"/>
            <a:r>
              <a:rPr lang="en-US" sz="11200" dirty="0" smtClean="0">
                <a:solidFill>
                  <a:schemeClr val="tx2"/>
                </a:solidFill>
              </a:rPr>
              <a:t>Area(</a:t>
            </a:r>
            <a:r>
              <a:rPr lang="en-US" sz="11100" dirty="0" smtClean="0">
                <a:solidFill>
                  <a:schemeClr val="tx2"/>
                </a:solidFill>
              </a:rPr>
              <a:t>feet</a:t>
            </a:r>
            <a:r>
              <a:rPr lang="en-US" sz="11100" baseline="30000" dirty="0" smtClean="0">
                <a:solidFill>
                  <a:schemeClr val="tx2"/>
                </a:solidFill>
              </a:rPr>
              <a:t>2</a:t>
            </a:r>
            <a:r>
              <a:rPr lang="en-US" sz="11200" dirty="0" smtClean="0">
                <a:solidFill>
                  <a:schemeClr val="tx2"/>
                </a:solidFill>
              </a:rPr>
              <a:t>) </a:t>
            </a:r>
            <a:r>
              <a:rPr lang="en-US" sz="11200" dirty="0">
                <a:solidFill>
                  <a:schemeClr val="tx2"/>
                </a:solidFill>
              </a:rPr>
              <a:t>* Velocity </a:t>
            </a:r>
            <a:r>
              <a:rPr lang="en-US" sz="11200" dirty="0" smtClean="0">
                <a:solidFill>
                  <a:schemeClr val="tx2"/>
                </a:solidFill>
              </a:rPr>
              <a:t>(</a:t>
            </a:r>
            <a:r>
              <a:rPr lang="en-US" sz="11200" dirty="0">
                <a:solidFill>
                  <a:schemeClr val="tx2"/>
                </a:solidFill>
              </a:rPr>
              <a:t>f</a:t>
            </a:r>
            <a:r>
              <a:rPr lang="en-US" sz="11200" dirty="0" smtClean="0">
                <a:solidFill>
                  <a:schemeClr val="tx2"/>
                </a:solidFill>
              </a:rPr>
              <a:t>eet </a:t>
            </a:r>
            <a:r>
              <a:rPr lang="en-US" sz="11200" dirty="0">
                <a:solidFill>
                  <a:schemeClr val="tx2"/>
                </a:solidFill>
              </a:rPr>
              <a:t>per second)</a:t>
            </a:r>
          </a:p>
          <a:p>
            <a:pPr lvl="1"/>
            <a:endParaRPr lang="en-US" sz="11200" dirty="0" smtClean="0">
              <a:solidFill>
                <a:schemeClr val="tx2"/>
              </a:solidFill>
            </a:endParaRPr>
          </a:p>
          <a:p>
            <a:r>
              <a:rPr lang="en-US" sz="11200" b="1" dirty="0" smtClean="0">
                <a:solidFill>
                  <a:schemeClr val="tx2"/>
                </a:solidFill>
              </a:rPr>
              <a:t>Acre-Feet (AF)</a:t>
            </a:r>
          </a:p>
          <a:p>
            <a:pPr lvl="1"/>
            <a:r>
              <a:rPr lang="en-US" sz="11200" dirty="0" smtClean="0">
                <a:solidFill>
                  <a:schemeClr val="tx2"/>
                </a:solidFill>
              </a:rPr>
              <a:t>A unit of </a:t>
            </a:r>
            <a:r>
              <a:rPr lang="en-US" sz="11200" u="sng" dirty="0" smtClean="0">
                <a:solidFill>
                  <a:schemeClr val="tx2"/>
                </a:solidFill>
              </a:rPr>
              <a:t>volume</a:t>
            </a:r>
            <a:r>
              <a:rPr lang="en-US" sz="11200" dirty="0" smtClean="0">
                <a:solidFill>
                  <a:schemeClr val="tx2"/>
                </a:solidFill>
              </a:rPr>
              <a:t> defined as one acre of surface area to a depth of one foot.</a:t>
            </a:r>
          </a:p>
          <a:p>
            <a:pPr lvl="1"/>
            <a:r>
              <a:rPr lang="en-US" sz="11200" dirty="0" smtClean="0">
                <a:solidFill>
                  <a:schemeClr val="tx2"/>
                </a:solidFill>
              </a:rPr>
              <a:t>Depth of Water (feet) * Area (acres)</a:t>
            </a:r>
          </a:p>
          <a:p>
            <a:pPr lvl="1"/>
            <a:endParaRPr lang="en-US" dirty="0" smtClean="0"/>
          </a:p>
          <a:p>
            <a:pPr lvl="1"/>
            <a:endParaRPr lang="en-US" dirty="0"/>
          </a:p>
          <a:p>
            <a:pPr marL="457200" lvl="1" indent="0">
              <a:buNone/>
            </a:pPr>
            <a:endParaRPr lang="en-US" dirty="0" smtClean="0"/>
          </a:p>
        </p:txBody>
      </p:sp>
    </p:spTree>
    <p:extLst>
      <p:ext uri="{BB962C8B-B14F-4D97-AF65-F5344CB8AC3E}">
        <p14:creationId xmlns:p14="http://schemas.microsoft.com/office/powerpoint/2010/main" val="31023686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Duty Calculations</a:t>
            </a:r>
            <a:endParaRPr lang="en-US" dirty="0">
              <a:solidFill>
                <a:schemeClr val="tx2"/>
              </a:solidFill>
            </a:endParaRPr>
          </a:p>
        </p:txBody>
      </p:sp>
      <p:sp>
        <p:nvSpPr>
          <p:cNvPr id="5" name="Content Placeholder 4"/>
          <p:cNvSpPr>
            <a:spLocks noGrp="1"/>
          </p:cNvSpPr>
          <p:nvPr>
            <p:ph sz="half" idx="2"/>
          </p:nvPr>
        </p:nvSpPr>
        <p:spPr>
          <a:xfrm>
            <a:off x="381000" y="1600200"/>
            <a:ext cx="6019800" cy="5181600"/>
          </a:xfrm>
        </p:spPr>
        <p:txBody>
          <a:bodyPr>
            <a:normAutofit fontScale="85000" lnSpcReduction="20000"/>
          </a:bodyPr>
          <a:lstStyle/>
          <a:p>
            <a:r>
              <a:rPr lang="en-US" sz="3500" b="1" dirty="0" smtClean="0">
                <a:solidFill>
                  <a:schemeClr val="tx2"/>
                </a:solidFill>
              </a:rPr>
              <a:t>Irrigation</a:t>
            </a:r>
          </a:p>
          <a:p>
            <a:pPr lvl="1"/>
            <a:r>
              <a:rPr lang="en-US" sz="3000" dirty="0" smtClean="0">
                <a:solidFill>
                  <a:schemeClr val="tx2"/>
                </a:solidFill>
              </a:rPr>
              <a:t>Acres * Duty = AF per Year</a:t>
            </a:r>
          </a:p>
          <a:p>
            <a:pPr lvl="1"/>
            <a:r>
              <a:rPr lang="en-US" sz="3100" dirty="0" smtClean="0">
                <a:solidFill>
                  <a:schemeClr val="tx2"/>
                </a:solidFill>
              </a:rPr>
              <a:t>Irrigation duty values vary by </a:t>
            </a:r>
            <a:r>
              <a:rPr lang="en-US" sz="3100" dirty="0">
                <a:solidFill>
                  <a:schemeClr val="tx2"/>
                </a:solidFill>
              </a:rPr>
              <a:t>area </a:t>
            </a:r>
            <a:endParaRPr lang="en-US" sz="3100" dirty="0" smtClean="0">
              <a:solidFill>
                <a:schemeClr val="tx2"/>
              </a:solidFill>
            </a:endParaRPr>
          </a:p>
          <a:p>
            <a:pPr lvl="2"/>
            <a:endParaRPr lang="en-US" sz="2400" dirty="0">
              <a:solidFill>
                <a:schemeClr val="tx2"/>
              </a:solidFill>
            </a:endParaRPr>
          </a:p>
          <a:p>
            <a:r>
              <a:rPr lang="en-US" sz="3500" b="1" dirty="0" smtClean="0">
                <a:solidFill>
                  <a:schemeClr val="tx2"/>
                </a:solidFill>
              </a:rPr>
              <a:t>Domestic</a:t>
            </a:r>
          </a:p>
          <a:p>
            <a:pPr lvl="1"/>
            <a:r>
              <a:rPr lang="en-US" sz="3000" dirty="0" smtClean="0">
                <a:solidFill>
                  <a:schemeClr val="tx2"/>
                </a:solidFill>
              </a:rPr>
              <a:t>Full time = 0.45 AF per Year</a:t>
            </a:r>
          </a:p>
          <a:p>
            <a:pPr lvl="1"/>
            <a:r>
              <a:rPr lang="en-US" sz="3000" dirty="0" smtClean="0">
                <a:solidFill>
                  <a:schemeClr val="tx2"/>
                </a:solidFill>
              </a:rPr>
              <a:t>Part time = 0.25 AF per Year</a:t>
            </a:r>
          </a:p>
          <a:p>
            <a:pPr lvl="1"/>
            <a:endParaRPr lang="en-US" dirty="0" smtClean="0">
              <a:solidFill>
                <a:schemeClr val="tx2"/>
              </a:solidFill>
            </a:endParaRPr>
          </a:p>
          <a:p>
            <a:r>
              <a:rPr lang="en-US" sz="3500" b="1" dirty="0" smtClean="0">
                <a:solidFill>
                  <a:schemeClr val="tx2"/>
                </a:solidFill>
              </a:rPr>
              <a:t>Livestock (ELU)</a:t>
            </a:r>
          </a:p>
          <a:p>
            <a:pPr lvl="1"/>
            <a:r>
              <a:rPr lang="en-US" sz="3000" dirty="0" smtClean="0">
                <a:solidFill>
                  <a:schemeClr val="tx2"/>
                </a:solidFill>
              </a:rPr>
              <a:t>1 ELU = 0.028 AF per year</a:t>
            </a:r>
          </a:p>
          <a:p>
            <a:pPr lvl="1"/>
            <a:r>
              <a:rPr lang="en-US" sz="3000" dirty="0" smtClean="0">
                <a:solidFill>
                  <a:schemeClr val="tx2"/>
                </a:solidFill>
              </a:rPr>
              <a:t>1 ELU = 1 Cow or Horse</a:t>
            </a:r>
          </a:p>
          <a:p>
            <a:pPr lvl="1"/>
            <a:r>
              <a:rPr lang="en-US" sz="3000" dirty="0" smtClean="0">
                <a:solidFill>
                  <a:schemeClr val="tx2"/>
                </a:solidFill>
              </a:rPr>
              <a:t>1 ELU = 5 Pigs, Sheep, or Goats</a:t>
            </a:r>
          </a:p>
          <a:p>
            <a:pPr lvl="1"/>
            <a:endParaRPr lang="en-US" dirty="0" smtClean="0"/>
          </a:p>
        </p:txBody>
      </p:sp>
      <p:pic>
        <p:nvPicPr>
          <p:cNvPr id="3074" name="Picture 2" descr="G:\_WRT Photo Contests (all years)\2015 WRT Photo Contest\14. Measuring Castle Creek near Mo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76401"/>
            <a:ext cx="2743199" cy="478474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8035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#1</a:t>
            </a:r>
            <a:endParaRPr lang="en-US" dirty="0">
              <a:solidFill>
                <a:schemeClr val="tx2"/>
              </a:solidFill>
            </a:endParaRPr>
          </a:p>
        </p:txBody>
      </p:sp>
      <p:sp>
        <p:nvSpPr>
          <p:cNvPr id="3" name="Content Placeholder 2"/>
          <p:cNvSpPr>
            <a:spLocks noGrp="1"/>
          </p:cNvSpPr>
          <p:nvPr>
            <p:ph idx="1"/>
          </p:nvPr>
        </p:nvSpPr>
        <p:spPr/>
        <p:txBody>
          <a:bodyPr/>
          <a:lstStyle/>
          <a:p>
            <a:r>
              <a:rPr lang="en-US" sz="2400" dirty="0" smtClean="0">
                <a:solidFill>
                  <a:schemeClr val="tx2"/>
                </a:solidFill>
              </a:rPr>
              <a:t>A rancher wants to start a farm near </a:t>
            </a:r>
            <a:r>
              <a:rPr lang="en-US" sz="2400" dirty="0" err="1" smtClean="0">
                <a:solidFill>
                  <a:schemeClr val="tx2"/>
                </a:solidFill>
              </a:rPr>
              <a:t>Dugway</a:t>
            </a:r>
            <a:r>
              <a:rPr lang="en-US" sz="2400" dirty="0" smtClean="0">
                <a:solidFill>
                  <a:schemeClr val="tx2"/>
                </a:solidFill>
              </a:rPr>
              <a:t>, Utah (area 16).  How much water does he need for 5 acres of irrigation, 50 cattle year-round, and a full-time home?</a:t>
            </a:r>
          </a:p>
          <a:p>
            <a:endParaRPr lang="en-US" sz="2400" dirty="0">
              <a:solidFill>
                <a:schemeClr val="tx2"/>
              </a:solidFill>
            </a:endParaRPr>
          </a:p>
          <a:p>
            <a:r>
              <a:rPr lang="en-US" sz="2400" dirty="0" smtClean="0">
                <a:solidFill>
                  <a:schemeClr val="tx2"/>
                </a:solidFill>
              </a:rPr>
              <a:t>The irrigation duty in </a:t>
            </a:r>
            <a:r>
              <a:rPr lang="en-US" sz="2400" dirty="0" err="1" smtClean="0">
                <a:solidFill>
                  <a:schemeClr val="tx2"/>
                </a:solidFill>
              </a:rPr>
              <a:t>Dugway</a:t>
            </a:r>
            <a:r>
              <a:rPr lang="en-US" sz="2400" dirty="0" smtClean="0">
                <a:solidFill>
                  <a:schemeClr val="tx2"/>
                </a:solidFill>
              </a:rPr>
              <a:t> is 4 acre-feet/acre</a:t>
            </a:r>
          </a:p>
          <a:p>
            <a:endParaRPr lang="en-US" sz="2400" dirty="0" smtClean="0">
              <a:solidFill>
                <a:schemeClr val="tx2"/>
              </a:solidFill>
            </a:endParaRPr>
          </a:p>
          <a:p>
            <a:pPr lvl="1"/>
            <a:r>
              <a:rPr lang="en-US" sz="2000" dirty="0" smtClean="0">
                <a:solidFill>
                  <a:schemeClr val="tx2"/>
                </a:solidFill>
              </a:rPr>
              <a:t>5 acres * 4 acre-feet/acre = 20 acre-feet</a:t>
            </a:r>
          </a:p>
          <a:p>
            <a:pPr lvl="1"/>
            <a:r>
              <a:rPr lang="en-US" sz="2000" dirty="0" smtClean="0">
                <a:solidFill>
                  <a:schemeClr val="tx2"/>
                </a:solidFill>
              </a:rPr>
              <a:t>50 cattle * 0.028 acre-foot = 1.4 acre-feet</a:t>
            </a:r>
          </a:p>
          <a:p>
            <a:pPr lvl="1"/>
            <a:r>
              <a:rPr lang="en-US" sz="2000" dirty="0" smtClean="0">
                <a:solidFill>
                  <a:schemeClr val="tx2"/>
                </a:solidFill>
              </a:rPr>
              <a:t>1 full-time home = 0.45 acre-foot</a:t>
            </a:r>
          </a:p>
          <a:p>
            <a:pPr lvl="1"/>
            <a:endParaRPr lang="en-US" sz="2000" dirty="0" smtClean="0"/>
          </a:p>
          <a:p>
            <a:pPr marL="457200" lvl="1" indent="0">
              <a:buNone/>
            </a:pPr>
            <a:r>
              <a:rPr lang="en-US" sz="2000" dirty="0" smtClean="0"/>
              <a:t>    </a:t>
            </a:r>
            <a:r>
              <a:rPr lang="en-US" sz="2000" dirty="0" smtClean="0">
                <a:solidFill>
                  <a:schemeClr val="tx2"/>
                </a:solidFill>
              </a:rPr>
              <a:t>Total diversion = </a:t>
            </a:r>
            <a:r>
              <a:rPr lang="en-US" sz="2000" b="1" dirty="0" smtClean="0">
                <a:solidFill>
                  <a:schemeClr val="tx2"/>
                </a:solidFill>
              </a:rPr>
              <a:t>21.85 acre-feet</a:t>
            </a:r>
            <a:endParaRPr lang="en-US" sz="2000" b="1" dirty="0">
              <a:solidFill>
                <a:schemeClr val="tx2"/>
              </a:solidFill>
            </a:endParaRPr>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9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#2</a:t>
            </a:r>
            <a:endParaRPr lang="en-US" dirty="0">
              <a:solidFill>
                <a:schemeClr val="tx2"/>
              </a:solidFill>
            </a:endParaRPr>
          </a:p>
        </p:txBody>
      </p:sp>
      <p:sp>
        <p:nvSpPr>
          <p:cNvPr id="3" name="Content Placeholder 2"/>
          <p:cNvSpPr>
            <a:spLocks noGrp="1"/>
          </p:cNvSpPr>
          <p:nvPr>
            <p:ph sz="half" idx="1"/>
          </p:nvPr>
        </p:nvSpPr>
        <p:spPr>
          <a:xfrm>
            <a:off x="228600" y="2209800"/>
            <a:ext cx="3352800" cy="4525963"/>
          </a:xfrm>
        </p:spPr>
        <p:txBody>
          <a:bodyPr>
            <a:normAutofit/>
          </a:bodyPr>
          <a:lstStyle/>
          <a:p>
            <a:pPr marL="0" indent="0">
              <a:buNone/>
            </a:pPr>
            <a:r>
              <a:rPr lang="en-US" dirty="0" smtClean="0">
                <a:solidFill>
                  <a:schemeClr val="tx2"/>
                </a:solidFill>
              </a:rPr>
              <a:t>A rancher has a water right for 300 cattle.  How many sheep could he provide for with this water right?</a:t>
            </a:r>
          </a:p>
          <a:p>
            <a:endParaRPr lang="en-US" sz="2000" dirty="0">
              <a:solidFill>
                <a:schemeClr val="tx2"/>
              </a:solidFill>
            </a:endParaRPr>
          </a:p>
          <a:p>
            <a:pPr marL="0" indent="0" algn="ctr">
              <a:buNone/>
            </a:pPr>
            <a:r>
              <a:rPr lang="en-US" sz="2000" dirty="0" smtClean="0">
                <a:solidFill>
                  <a:schemeClr val="tx2"/>
                </a:solidFill>
              </a:rPr>
              <a:t>300 </a:t>
            </a:r>
            <a:r>
              <a:rPr lang="en-US" sz="2000" dirty="0">
                <a:solidFill>
                  <a:schemeClr val="tx2"/>
                </a:solidFill>
              </a:rPr>
              <a:t>cattle * 5 </a:t>
            </a:r>
            <a:r>
              <a:rPr lang="en-US" sz="2000" dirty="0" smtClean="0">
                <a:solidFill>
                  <a:schemeClr val="tx2"/>
                </a:solidFill>
              </a:rPr>
              <a:t> = </a:t>
            </a:r>
            <a:r>
              <a:rPr lang="en-US" sz="2000" b="1" dirty="0" smtClean="0">
                <a:solidFill>
                  <a:schemeClr val="tx2"/>
                </a:solidFill>
              </a:rPr>
              <a:t>1500 </a:t>
            </a:r>
            <a:r>
              <a:rPr lang="en-US" sz="2000" b="1" dirty="0">
                <a:solidFill>
                  <a:schemeClr val="tx2"/>
                </a:solidFill>
              </a:rPr>
              <a:t>sheep</a:t>
            </a:r>
          </a:p>
          <a:p>
            <a:pPr lvl="1"/>
            <a:endParaRPr lang="en-US" dirty="0" smtClean="0"/>
          </a:p>
          <a:p>
            <a:endParaRPr lang="en-US" dirty="0" smtClean="0"/>
          </a:p>
          <a:p>
            <a:pPr marL="0" indent="0">
              <a:buNone/>
            </a:pPr>
            <a:endParaRPr lang="en-US" dirty="0" smtClean="0"/>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2013 WRT Photo Contest\Staff Favorite\57.Stream Measurement Help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209800"/>
            <a:ext cx="5146846" cy="38862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4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#3</a:t>
            </a:r>
            <a:endParaRPr lang="en-US" dirty="0">
              <a:solidFill>
                <a:schemeClr val="tx2"/>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sz="3100" dirty="0" smtClean="0">
                <a:solidFill>
                  <a:schemeClr val="tx2"/>
                </a:solidFill>
              </a:rPr>
              <a:t>A developer wants to build a 10 lot subdivision in Delta, Utah (area 68).  Each lot is supposed to have enough water for 0.25 acre of irrigation, 2 horses, and a full-time home.  How much diversion will the water right need to have?</a:t>
            </a:r>
          </a:p>
          <a:p>
            <a:pPr marL="457200" lvl="1" indent="0">
              <a:buNone/>
            </a:pPr>
            <a:endParaRPr lang="en-US" dirty="0" smtClean="0">
              <a:solidFill>
                <a:schemeClr val="tx2"/>
              </a:solidFill>
            </a:endParaRPr>
          </a:p>
          <a:p>
            <a:pPr marL="457200" lvl="1" indent="0">
              <a:buNone/>
            </a:pPr>
            <a:r>
              <a:rPr lang="en-US" sz="3600" u="sng" dirty="0" smtClean="0">
                <a:solidFill>
                  <a:schemeClr val="tx2"/>
                </a:solidFill>
              </a:rPr>
              <a:t>Each lot requires</a:t>
            </a:r>
          </a:p>
          <a:p>
            <a:pPr lvl="2"/>
            <a:r>
              <a:rPr lang="en-US" sz="2600" dirty="0" smtClean="0">
                <a:solidFill>
                  <a:schemeClr val="tx2"/>
                </a:solidFill>
              </a:rPr>
              <a:t>0.25 acre * 4 </a:t>
            </a:r>
            <a:r>
              <a:rPr lang="en-US" sz="2600" dirty="0">
                <a:solidFill>
                  <a:schemeClr val="tx2"/>
                </a:solidFill>
              </a:rPr>
              <a:t>acre-feet/acre </a:t>
            </a:r>
            <a:r>
              <a:rPr lang="en-US" sz="2600" dirty="0" smtClean="0">
                <a:solidFill>
                  <a:schemeClr val="tx2"/>
                </a:solidFill>
              </a:rPr>
              <a:t>= </a:t>
            </a:r>
            <a:r>
              <a:rPr lang="en-US" sz="2600" dirty="0">
                <a:solidFill>
                  <a:schemeClr val="tx2"/>
                </a:solidFill>
              </a:rPr>
              <a:t>1.0 acre-foot</a:t>
            </a:r>
          </a:p>
          <a:p>
            <a:pPr lvl="2"/>
            <a:r>
              <a:rPr lang="en-US" sz="2600" dirty="0">
                <a:solidFill>
                  <a:schemeClr val="tx2"/>
                </a:solidFill>
              </a:rPr>
              <a:t>2 horses * </a:t>
            </a:r>
            <a:r>
              <a:rPr lang="en-US" sz="2600" dirty="0" smtClean="0">
                <a:solidFill>
                  <a:schemeClr val="tx2"/>
                </a:solidFill>
              </a:rPr>
              <a:t>0.028 acre-foot  </a:t>
            </a:r>
            <a:r>
              <a:rPr lang="en-US" sz="2600" dirty="0">
                <a:solidFill>
                  <a:schemeClr val="tx2"/>
                </a:solidFill>
              </a:rPr>
              <a:t>= 0.056 acre-foot</a:t>
            </a:r>
          </a:p>
          <a:p>
            <a:pPr lvl="2"/>
            <a:r>
              <a:rPr lang="en-US" sz="2600" dirty="0">
                <a:solidFill>
                  <a:schemeClr val="tx2"/>
                </a:solidFill>
              </a:rPr>
              <a:t>Full-time home = 0.45 acre-foot</a:t>
            </a:r>
          </a:p>
          <a:p>
            <a:pPr lvl="2"/>
            <a:r>
              <a:rPr lang="en-US" sz="2600" dirty="0">
                <a:solidFill>
                  <a:schemeClr val="tx2"/>
                </a:solidFill>
              </a:rPr>
              <a:t>Total of 1.506 acre-feet</a:t>
            </a:r>
          </a:p>
          <a:p>
            <a:pPr lvl="1"/>
            <a:endParaRPr lang="en-US" dirty="0" smtClean="0">
              <a:solidFill>
                <a:schemeClr val="tx2"/>
              </a:solidFill>
            </a:endParaRPr>
          </a:p>
          <a:p>
            <a:pPr marL="457200" lvl="1" indent="0">
              <a:buNone/>
            </a:pPr>
            <a:r>
              <a:rPr lang="en-US" sz="3600" u="sng" dirty="0" smtClean="0">
                <a:solidFill>
                  <a:schemeClr val="tx2"/>
                </a:solidFill>
              </a:rPr>
              <a:t>Total project requires</a:t>
            </a:r>
          </a:p>
          <a:p>
            <a:pPr lvl="2"/>
            <a:r>
              <a:rPr lang="en-US" sz="2600" dirty="0" smtClean="0">
                <a:solidFill>
                  <a:schemeClr val="tx2"/>
                </a:solidFill>
              </a:rPr>
              <a:t>1.506 * 10 lots = </a:t>
            </a:r>
            <a:r>
              <a:rPr lang="en-US" sz="2600" b="1" dirty="0" smtClean="0">
                <a:solidFill>
                  <a:schemeClr val="tx2"/>
                </a:solidFill>
              </a:rPr>
              <a:t>15.06 acre-feet</a:t>
            </a:r>
            <a:endParaRPr lang="en-US" sz="2600" b="1" dirty="0">
              <a:solidFill>
                <a:schemeClr val="tx2"/>
              </a:solidFill>
            </a:endParaRPr>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3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#4</a:t>
            </a:r>
            <a:endParaRPr lang="en-US" dirty="0">
              <a:solidFill>
                <a:schemeClr val="tx2"/>
              </a:solidFill>
            </a:endParaRPr>
          </a:p>
        </p:txBody>
      </p:sp>
      <p:sp>
        <p:nvSpPr>
          <p:cNvPr id="3" name="Content Placeholder 2"/>
          <p:cNvSpPr>
            <a:spLocks noGrp="1"/>
          </p:cNvSpPr>
          <p:nvPr>
            <p:ph idx="1"/>
          </p:nvPr>
        </p:nvSpPr>
        <p:spPr>
          <a:xfrm>
            <a:off x="152400" y="1600200"/>
            <a:ext cx="8839200" cy="5257800"/>
          </a:xfrm>
        </p:spPr>
        <p:txBody>
          <a:bodyPr>
            <a:normAutofit fontScale="92500" lnSpcReduction="20000"/>
          </a:bodyPr>
          <a:lstStyle/>
          <a:p>
            <a:pPr marL="0" indent="0">
              <a:buNone/>
            </a:pPr>
            <a:r>
              <a:rPr lang="en-US" sz="2600" dirty="0" smtClean="0">
                <a:solidFill>
                  <a:schemeClr val="tx2"/>
                </a:solidFill>
              </a:rPr>
              <a:t>A farmer has a water right in Brigham City (area 29) that serves 100 cattle year-round.  He wants to change the water right to supply one full-time home, one part-time home, 10 horses, and irrigation for his yard.  What is the maximum area (in acres) that can be irrigated, after the other uses are accounted for?</a:t>
            </a:r>
          </a:p>
          <a:p>
            <a:endParaRPr lang="en-US" sz="2100" dirty="0" smtClean="0">
              <a:solidFill>
                <a:schemeClr val="tx2"/>
              </a:solidFill>
            </a:endParaRPr>
          </a:p>
          <a:p>
            <a:pPr lvl="2">
              <a:buFont typeface="Arial" panose="020B0604020202020204" pitchFamily="34" charset="0"/>
              <a:buChar char="•"/>
            </a:pPr>
            <a:r>
              <a:rPr lang="en-US" sz="2600" u="sng" dirty="0" smtClean="0">
                <a:solidFill>
                  <a:schemeClr val="tx2"/>
                </a:solidFill>
              </a:rPr>
              <a:t>150 cattle * 0.028 acre-foot = 4.2 acre-feet</a:t>
            </a:r>
          </a:p>
          <a:p>
            <a:pPr marL="457200" lvl="1" indent="0">
              <a:buNone/>
            </a:pPr>
            <a:endParaRPr lang="en-US" sz="3000" u="sng" dirty="0" smtClean="0">
              <a:solidFill>
                <a:schemeClr val="tx2"/>
              </a:solidFill>
            </a:endParaRPr>
          </a:p>
          <a:p>
            <a:pPr lvl="2">
              <a:buFont typeface="Arial" panose="020B0604020202020204" pitchFamily="34" charset="0"/>
              <a:buChar char="•"/>
            </a:pPr>
            <a:r>
              <a:rPr lang="en-US" sz="2600" dirty="0" smtClean="0">
                <a:solidFill>
                  <a:schemeClr val="tx2"/>
                </a:solidFill>
              </a:rPr>
              <a:t>Full-time home = 0.45 acre foot</a:t>
            </a:r>
          </a:p>
          <a:p>
            <a:pPr lvl="2">
              <a:buFont typeface="Arial" panose="020B0604020202020204" pitchFamily="34" charset="0"/>
              <a:buChar char="•"/>
            </a:pPr>
            <a:r>
              <a:rPr lang="en-US" sz="2600" dirty="0" smtClean="0">
                <a:solidFill>
                  <a:schemeClr val="tx2"/>
                </a:solidFill>
              </a:rPr>
              <a:t>Part-time home = 0.25 acre foot</a:t>
            </a:r>
          </a:p>
          <a:p>
            <a:pPr lvl="2">
              <a:buFont typeface="Arial" panose="020B0604020202020204" pitchFamily="34" charset="0"/>
              <a:buChar char="•"/>
            </a:pPr>
            <a:r>
              <a:rPr lang="en-US" sz="2600" dirty="0" smtClean="0">
                <a:solidFill>
                  <a:schemeClr val="tx2"/>
                </a:solidFill>
              </a:rPr>
              <a:t>10 horses * 0.028 acre-foot = 0.28 acre foot</a:t>
            </a:r>
          </a:p>
          <a:p>
            <a:pPr lvl="2">
              <a:buFont typeface="Arial" panose="020B0604020202020204" pitchFamily="34" charset="0"/>
              <a:buChar char="•"/>
            </a:pPr>
            <a:r>
              <a:rPr lang="en-US" sz="2600" dirty="0" smtClean="0">
                <a:solidFill>
                  <a:schemeClr val="tx2"/>
                </a:solidFill>
              </a:rPr>
              <a:t>4.2 acre-feet - 0.98 acre-foot = 3.22 acre-feet </a:t>
            </a:r>
          </a:p>
          <a:p>
            <a:pPr lvl="2">
              <a:buFont typeface="Arial" panose="020B0604020202020204" pitchFamily="34" charset="0"/>
              <a:buChar char="•"/>
            </a:pPr>
            <a:endParaRPr lang="en-US" sz="2600" dirty="0" smtClean="0">
              <a:solidFill>
                <a:schemeClr val="tx2"/>
              </a:solidFill>
            </a:endParaRPr>
          </a:p>
          <a:p>
            <a:pPr lvl="2">
              <a:buFont typeface="Arial" panose="020B0604020202020204" pitchFamily="34" charset="0"/>
              <a:buChar char="•"/>
            </a:pPr>
            <a:r>
              <a:rPr lang="en-US" sz="2600" dirty="0" smtClean="0">
                <a:solidFill>
                  <a:schemeClr val="tx2"/>
                </a:solidFill>
              </a:rPr>
              <a:t>3.22 acre-feet / 4 acre-feet per acre = </a:t>
            </a:r>
            <a:r>
              <a:rPr lang="en-US" sz="2600" b="1" dirty="0" smtClean="0">
                <a:solidFill>
                  <a:schemeClr val="tx2"/>
                </a:solidFill>
              </a:rPr>
              <a:t>0.805 acre</a:t>
            </a:r>
            <a:endParaRPr lang="en-US" sz="2600" b="1" dirty="0">
              <a:solidFill>
                <a:schemeClr val="tx2"/>
              </a:solidFill>
            </a:endParaRPr>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80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Diversion vs Depletion</a:t>
            </a:r>
            <a:endParaRPr lang="en-US" dirty="0">
              <a:solidFill>
                <a:schemeClr val="tx2"/>
              </a:solidFill>
            </a:endParaRPr>
          </a:p>
        </p:txBody>
      </p:sp>
      <p:sp>
        <p:nvSpPr>
          <p:cNvPr id="3" name="Content Placeholder 2"/>
          <p:cNvSpPr>
            <a:spLocks noGrp="1"/>
          </p:cNvSpPr>
          <p:nvPr>
            <p:ph idx="1"/>
          </p:nvPr>
        </p:nvSpPr>
        <p:spPr>
          <a:xfrm>
            <a:off x="762000" y="1600200"/>
            <a:ext cx="7543800" cy="5105400"/>
          </a:xfrm>
        </p:spPr>
        <p:txBody>
          <a:bodyPr>
            <a:normAutofit fontScale="25000" lnSpcReduction="20000"/>
          </a:bodyPr>
          <a:lstStyle/>
          <a:p>
            <a:r>
              <a:rPr lang="en-US" sz="11200" dirty="0" smtClean="0">
                <a:solidFill>
                  <a:schemeClr val="tx2"/>
                </a:solidFill>
              </a:rPr>
              <a:t>Diversion is the water removed from the source to be used.</a:t>
            </a:r>
          </a:p>
          <a:p>
            <a:pPr lvl="1"/>
            <a:r>
              <a:rPr lang="en-US" sz="8000" dirty="0" smtClean="0">
                <a:solidFill>
                  <a:schemeClr val="accent1"/>
                </a:solidFill>
              </a:rPr>
              <a:t>E.g. Diverting 4.0 AF of water to irrigate 1.0 acre of land</a:t>
            </a:r>
          </a:p>
          <a:p>
            <a:pPr lvl="1"/>
            <a:endParaRPr lang="en-US" sz="10400" dirty="0" smtClean="0">
              <a:solidFill>
                <a:schemeClr val="tx2"/>
              </a:solidFill>
            </a:endParaRPr>
          </a:p>
          <a:p>
            <a:r>
              <a:rPr lang="en-US" sz="11200" dirty="0" smtClean="0">
                <a:solidFill>
                  <a:schemeClr val="tx2"/>
                </a:solidFill>
              </a:rPr>
              <a:t>Depletion is the amount of water that is consumed after application</a:t>
            </a:r>
            <a:r>
              <a:rPr lang="en-US" sz="10400" dirty="0" smtClean="0">
                <a:solidFill>
                  <a:schemeClr val="tx2"/>
                </a:solidFill>
              </a:rPr>
              <a:t>.</a:t>
            </a:r>
          </a:p>
          <a:p>
            <a:pPr lvl="1"/>
            <a:r>
              <a:rPr lang="en-US" sz="8000" dirty="0" smtClean="0">
                <a:solidFill>
                  <a:schemeClr val="accent1"/>
                </a:solidFill>
              </a:rPr>
              <a:t>E.g</a:t>
            </a:r>
            <a:r>
              <a:rPr lang="en-US" sz="8000" dirty="0">
                <a:solidFill>
                  <a:schemeClr val="accent1"/>
                </a:solidFill>
              </a:rPr>
              <a:t>. After </a:t>
            </a:r>
            <a:r>
              <a:rPr lang="en-US" sz="8000" dirty="0" smtClean="0">
                <a:solidFill>
                  <a:schemeClr val="accent1"/>
                </a:solidFill>
              </a:rPr>
              <a:t>diverting </a:t>
            </a:r>
            <a:r>
              <a:rPr lang="en-US" sz="8000" dirty="0">
                <a:solidFill>
                  <a:schemeClr val="accent1"/>
                </a:solidFill>
              </a:rPr>
              <a:t>4.0 AF of water to </a:t>
            </a:r>
            <a:r>
              <a:rPr lang="en-US" sz="8000" dirty="0" smtClean="0">
                <a:solidFill>
                  <a:schemeClr val="accent1"/>
                </a:solidFill>
              </a:rPr>
              <a:t>irrigate 1.0 acre </a:t>
            </a:r>
            <a:r>
              <a:rPr lang="en-US" sz="8000" dirty="0">
                <a:solidFill>
                  <a:schemeClr val="accent1"/>
                </a:solidFill>
              </a:rPr>
              <a:t>only 2.0 AF of water returns to the natural water system</a:t>
            </a:r>
            <a:r>
              <a:rPr lang="en-US" sz="8000" dirty="0" smtClean="0">
                <a:solidFill>
                  <a:schemeClr val="accent1"/>
                </a:solidFill>
              </a:rPr>
              <a:t>.</a:t>
            </a:r>
          </a:p>
          <a:p>
            <a:pPr lvl="1"/>
            <a:endParaRPr lang="en-US" sz="10400" dirty="0">
              <a:solidFill>
                <a:schemeClr val="tx2"/>
              </a:solidFill>
            </a:endParaRPr>
          </a:p>
          <a:p>
            <a:r>
              <a:rPr lang="en-US" sz="11200" dirty="0" smtClean="0">
                <a:solidFill>
                  <a:schemeClr val="tx2"/>
                </a:solidFill>
              </a:rPr>
              <a:t>When evaluating Change Applications the State Engineer looks at the historic values for both diversion and depletion.</a:t>
            </a:r>
          </a:p>
          <a:p>
            <a:pPr lvl="1"/>
            <a:r>
              <a:rPr lang="en-US" sz="8000" dirty="0" smtClean="0">
                <a:solidFill>
                  <a:schemeClr val="accent1"/>
                </a:solidFill>
              </a:rPr>
              <a:t>Neither value can be enlarged.</a:t>
            </a:r>
          </a:p>
          <a:p>
            <a:pPr lvl="1"/>
            <a:endParaRPr lang="en-US" dirty="0"/>
          </a:p>
          <a:p>
            <a:pPr lvl="1"/>
            <a:endParaRPr lang="en-US" dirty="0" smtClean="0"/>
          </a:p>
          <a:p>
            <a:pPr lvl="1"/>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64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5 WRT Photo Contest\7. Good Morning Deser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430"/>
          <a:stretch/>
        </p:blipFill>
        <p:spPr bwMode="auto">
          <a:xfrm>
            <a:off x="-76200" y="0"/>
            <a:ext cx="9220200" cy="68625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 y="914400"/>
            <a:ext cx="7772400" cy="838200"/>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Common Applications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71302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solidFill>
                  <a:schemeClr val="tx2"/>
                </a:solidFill>
              </a:rPr>
              <a:t>Sample Problem </a:t>
            </a:r>
            <a:r>
              <a:rPr lang="en-US" dirty="0" smtClean="0">
                <a:solidFill>
                  <a:schemeClr val="tx2"/>
                </a:solidFill>
              </a:rPr>
              <a:t>#5</a:t>
            </a:r>
            <a:endParaRPr lang="en-US" dirty="0">
              <a:solidFill>
                <a:schemeClr val="tx2"/>
              </a:solidFill>
            </a:endParaRPr>
          </a:p>
        </p:txBody>
      </p:sp>
      <p:sp>
        <p:nvSpPr>
          <p:cNvPr id="3" name="Content Placeholder 2"/>
          <p:cNvSpPr>
            <a:spLocks noGrp="1"/>
          </p:cNvSpPr>
          <p:nvPr>
            <p:ph idx="1"/>
          </p:nvPr>
        </p:nvSpPr>
        <p:spPr>
          <a:xfrm>
            <a:off x="609600" y="1600200"/>
            <a:ext cx="7924800" cy="5029200"/>
          </a:xfrm>
        </p:spPr>
        <p:txBody>
          <a:bodyPr>
            <a:normAutofit fontScale="40000" lnSpcReduction="20000"/>
          </a:bodyPr>
          <a:lstStyle/>
          <a:p>
            <a:pPr marL="0" indent="0">
              <a:buNone/>
            </a:pPr>
            <a:r>
              <a:rPr lang="en-US" sz="5900" dirty="0" smtClean="0">
                <a:solidFill>
                  <a:schemeClr val="tx2"/>
                </a:solidFill>
              </a:rPr>
              <a:t>A water right owner has a water right for 3.0 acres of irrigation (duty is 4 feet per acre).  He wants to change the use to include 50 cattle.  How many acre-feet of water will he be able to divert after the change?  Assume the rate of depletion for irrigation is 53%.</a:t>
            </a:r>
          </a:p>
          <a:p>
            <a:endParaRPr lang="en-US" dirty="0">
              <a:solidFill>
                <a:schemeClr val="tx2"/>
              </a:solidFill>
            </a:endParaRPr>
          </a:p>
          <a:p>
            <a:pPr marL="457200" lvl="1" indent="0">
              <a:buNone/>
            </a:pPr>
            <a:r>
              <a:rPr lang="en-US" sz="4500" u="sng" dirty="0" smtClean="0">
                <a:solidFill>
                  <a:schemeClr val="tx2"/>
                </a:solidFill>
              </a:rPr>
              <a:t>Establish historic diversion and depletion</a:t>
            </a:r>
          </a:p>
          <a:p>
            <a:pPr marL="457200" lvl="1" indent="0">
              <a:buNone/>
            </a:pPr>
            <a:r>
              <a:rPr lang="en-US" sz="4500" dirty="0" smtClean="0">
                <a:solidFill>
                  <a:schemeClr val="tx2"/>
                </a:solidFill>
              </a:rPr>
              <a:t>	3.0 acres * duty of 4 = </a:t>
            </a:r>
            <a:r>
              <a:rPr lang="en-US" sz="4500" b="1" dirty="0" smtClean="0">
                <a:solidFill>
                  <a:schemeClr val="tx2"/>
                </a:solidFill>
              </a:rPr>
              <a:t>12.0 acre-feet </a:t>
            </a:r>
            <a:r>
              <a:rPr lang="en-US" sz="4500" dirty="0" smtClean="0">
                <a:solidFill>
                  <a:schemeClr val="tx2"/>
                </a:solidFill>
              </a:rPr>
              <a:t>(diversion)</a:t>
            </a:r>
          </a:p>
          <a:p>
            <a:pPr marL="457200" lvl="1" indent="0">
              <a:buNone/>
            </a:pPr>
            <a:r>
              <a:rPr lang="en-US" sz="4500" dirty="0" smtClean="0">
                <a:solidFill>
                  <a:schemeClr val="tx2"/>
                </a:solidFill>
              </a:rPr>
              <a:t>	12.0 acre-feet * 53% = </a:t>
            </a:r>
            <a:r>
              <a:rPr lang="en-US" sz="4500" b="1" dirty="0" smtClean="0">
                <a:solidFill>
                  <a:schemeClr val="tx2"/>
                </a:solidFill>
              </a:rPr>
              <a:t>6.36 acre-feet </a:t>
            </a:r>
            <a:r>
              <a:rPr lang="en-US" sz="4500" dirty="0" smtClean="0">
                <a:solidFill>
                  <a:schemeClr val="tx2"/>
                </a:solidFill>
              </a:rPr>
              <a:t>(depletion)</a:t>
            </a:r>
          </a:p>
          <a:p>
            <a:endParaRPr lang="en-US" sz="4500" dirty="0">
              <a:solidFill>
                <a:schemeClr val="tx2"/>
              </a:solidFill>
            </a:endParaRPr>
          </a:p>
          <a:p>
            <a:pPr marL="457200" lvl="1" indent="0">
              <a:buNone/>
            </a:pPr>
            <a:r>
              <a:rPr lang="en-US" sz="4500" u="sng" dirty="0" smtClean="0">
                <a:solidFill>
                  <a:schemeClr val="tx2"/>
                </a:solidFill>
              </a:rPr>
              <a:t>Figure proposed uses   </a:t>
            </a:r>
          </a:p>
          <a:p>
            <a:pPr marL="457200" lvl="1" indent="0">
              <a:buNone/>
            </a:pPr>
            <a:r>
              <a:rPr lang="en-US" sz="4500" dirty="0" smtClean="0">
                <a:solidFill>
                  <a:schemeClr val="tx2"/>
                </a:solidFill>
              </a:rPr>
              <a:t>	50 cattle * 0.028 acre-foot = 1.4 acre-feet (100% consumptive)</a:t>
            </a:r>
          </a:p>
          <a:p>
            <a:pPr marL="457200" lvl="1" indent="0">
              <a:buNone/>
            </a:pPr>
            <a:r>
              <a:rPr lang="en-US" sz="4500" dirty="0" smtClean="0">
                <a:solidFill>
                  <a:schemeClr val="tx2"/>
                </a:solidFill>
              </a:rPr>
              <a:t>	6.36 acre-feet – 1.4 acre-feet = 4.96 acre-feet depletion left</a:t>
            </a:r>
          </a:p>
          <a:p>
            <a:pPr marL="457200" lvl="1" indent="0">
              <a:buNone/>
            </a:pPr>
            <a:r>
              <a:rPr lang="en-US" sz="4500" dirty="0" smtClean="0">
                <a:solidFill>
                  <a:schemeClr val="tx2"/>
                </a:solidFill>
              </a:rPr>
              <a:t>	4.96 acre-feet  / 53% = 9.36 acre-feet remaining diversion</a:t>
            </a:r>
          </a:p>
          <a:p>
            <a:pPr marL="457200" lvl="1" indent="0">
              <a:buNone/>
            </a:pPr>
            <a:r>
              <a:rPr lang="en-US" sz="4500" dirty="0" smtClean="0">
                <a:solidFill>
                  <a:schemeClr val="tx2"/>
                </a:solidFill>
              </a:rPr>
              <a:t>	9.36 acre-feet / duty of 4 = 2.34 acres of irrigation</a:t>
            </a:r>
          </a:p>
          <a:p>
            <a:endParaRPr lang="en-US" sz="4500" dirty="0" smtClean="0">
              <a:solidFill>
                <a:schemeClr val="tx2"/>
              </a:solidFill>
            </a:endParaRPr>
          </a:p>
          <a:p>
            <a:pPr marL="457200" lvl="1" indent="0">
              <a:buNone/>
            </a:pPr>
            <a:r>
              <a:rPr lang="en-US" sz="4500" dirty="0" smtClean="0">
                <a:solidFill>
                  <a:schemeClr val="tx2"/>
                </a:solidFill>
              </a:rPr>
              <a:t>	1.4 acre-feet + 9.36 acre-feet = </a:t>
            </a:r>
            <a:r>
              <a:rPr lang="en-US" sz="4500" b="1" dirty="0" smtClean="0">
                <a:solidFill>
                  <a:schemeClr val="tx2"/>
                </a:solidFill>
              </a:rPr>
              <a:t>10.76 acre-feet of diversion</a:t>
            </a:r>
          </a:p>
          <a:p>
            <a:pPr marL="0" indent="0">
              <a:buNone/>
            </a:pPr>
            <a:endParaRPr lang="en-US" dirty="0" smtClean="0"/>
          </a:p>
          <a:p>
            <a:endParaRPr lang="en-US" dirty="0" smtClean="0"/>
          </a:p>
          <a:p>
            <a:endParaRPr lang="en-US" dirty="0" smtClean="0"/>
          </a:p>
          <a:p>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2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Summary of Diversion and </a:t>
            </a:r>
            <a:br>
              <a:rPr lang="en-US" sz="4000" dirty="0" smtClean="0">
                <a:solidFill>
                  <a:schemeClr val="tx2"/>
                </a:solidFill>
              </a:rPr>
            </a:br>
            <a:r>
              <a:rPr lang="en-US" sz="4000" dirty="0" smtClean="0">
                <a:solidFill>
                  <a:schemeClr val="tx2"/>
                </a:solidFill>
              </a:rPr>
              <a:t>Depletion Limits</a:t>
            </a:r>
            <a:endParaRPr lang="en-US" sz="4000" dirty="0">
              <a:solidFill>
                <a:schemeClr val="tx2"/>
              </a:solidFill>
            </a:endParaRPr>
          </a:p>
        </p:txBody>
      </p:sp>
      <p:sp>
        <p:nvSpPr>
          <p:cNvPr id="3" name="Content Placeholder 2"/>
          <p:cNvSpPr>
            <a:spLocks noGrp="1"/>
          </p:cNvSpPr>
          <p:nvPr>
            <p:ph idx="1"/>
          </p:nvPr>
        </p:nvSpPr>
        <p:spPr/>
        <p:txBody>
          <a:bodyPr/>
          <a:lstStyle/>
          <a:p>
            <a:pPr marL="0" indent="0">
              <a:buNone/>
            </a:pPr>
            <a:endParaRPr lang="en-US" b="1" dirty="0" smtClean="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88079726"/>
              </p:ext>
            </p:extLst>
          </p:nvPr>
        </p:nvGraphicFramePr>
        <p:xfrm>
          <a:off x="990600" y="2209800"/>
          <a:ext cx="6934200" cy="1381760"/>
        </p:xfrm>
        <a:graphic>
          <a:graphicData uri="http://schemas.openxmlformats.org/drawingml/2006/table">
            <a:tbl>
              <a:tblPr firstRow="1" bandRow="1">
                <a:tableStyleId>{5C22544A-7EE6-4342-B048-85BDC9FD1C3A}</a:tableStyleId>
              </a:tblPr>
              <a:tblGrid>
                <a:gridCol w="2209800"/>
                <a:gridCol w="1676400"/>
                <a:gridCol w="1143000"/>
                <a:gridCol w="1905000"/>
              </a:tblGrid>
              <a:tr h="370840">
                <a:tc>
                  <a:txBody>
                    <a:bodyPr/>
                    <a:lstStyle/>
                    <a:p>
                      <a:r>
                        <a:rPr lang="en-US" dirty="0" smtClean="0"/>
                        <a:t>Historic</a:t>
                      </a:r>
                      <a:r>
                        <a:rPr lang="en-US" baseline="0" dirty="0" smtClean="0"/>
                        <a:t>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3.0 acres</a:t>
                      </a:r>
                      <a:endParaRPr lang="en-US" dirty="0"/>
                    </a:p>
                  </a:txBody>
                  <a:tcPr/>
                </a:tc>
                <a:tc>
                  <a:txBody>
                    <a:bodyPr/>
                    <a:lstStyle/>
                    <a:p>
                      <a:r>
                        <a:rPr lang="en-US" dirty="0" smtClean="0"/>
                        <a:t>12.0</a:t>
                      </a:r>
                      <a:r>
                        <a:rPr lang="en-US" baseline="0" dirty="0" smtClean="0"/>
                        <a:t> acre-feet</a:t>
                      </a:r>
                      <a:endParaRPr lang="en-US" dirty="0"/>
                    </a:p>
                  </a:txBody>
                  <a:tcPr/>
                </a:tc>
                <a:tc>
                  <a:txBody>
                    <a:bodyPr/>
                    <a:lstStyle/>
                    <a:p>
                      <a:r>
                        <a:rPr lang="en-US" dirty="0" smtClean="0"/>
                        <a:t>53%</a:t>
                      </a:r>
                      <a:endParaRPr lang="en-US" dirty="0"/>
                    </a:p>
                  </a:txBody>
                  <a:tcPr/>
                </a:tc>
                <a:tc>
                  <a:txBody>
                    <a:bodyPr/>
                    <a:lstStyle/>
                    <a:p>
                      <a:r>
                        <a:rPr lang="en-US" dirty="0" smtClean="0"/>
                        <a:t>6.36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dirty="0" smtClean="0"/>
                        <a:t>12.0 acre-feet</a:t>
                      </a:r>
                      <a:endParaRPr lang="en-US"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dirty="0" smtClean="0"/>
                        <a:t>6.36 acre-feet</a:t>
                      </a:r>
                      <a:endParaRPr lang="en-US" dirty="0"/>
                    </a:p>
                  </a:txBody>
                  <a:tcPr>
                    <a:solidFill>
                      <a:schemeClr val="accent5">
                        <a:lumMod val="60000"/>
                        <a:lumOff val="40000"/>
                      </a:schemeClr>
                    </a:solidFill>
                  </a:tcPr>
                </a:tc>
              </a:tr>
            </a:tbl>
          </a:graphicData>
        </a:graphic>
      </p:graphicFrame>
      <p:sp>
        <p:nvSpPr>
          <p:cNvPr id="6" name="Rectangle 5"/>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47366558"/>
              </p:ext>
            </p:extLst>
          </p:nvPr>
        </p:nvGraphicFramePr>
        <p:xfrm>
          <a:off x="990600" y="3962400"/>
          <a:ext cx="6934200" cy="1752600"/>
        </p:xfrm>
        <a:graphic>
          <a:graphicData uri="http://schemas.openxmlformats.org/drawingml/2006/table">
            <a:tbl>
              <a:tblPr firstRow="1" bandRow="1">
                <a:tableStyleId>{5C22544A-7EE6-4342-B048-85BDC9FD1C3A}</a:tableStyleId>
              </a:tblPr>
              <a:tblGrid>
                <a:gridCol w="2209800"/>
                <a:gridCol w="1676400"/>
                <a:gridCol w="1143000"/>
                <a:gridCol w="1905000"/>
              </a:tblGrid>
              <a:tr h="0">
                <a:tc>
                  <a:txBody>
                    <a:bodyPr/>
                    <a:lstStyle/>
                    <a:p>
                      <a:r>
                        <a:rPr lang="en-US" dirty="0" smtClean="0"/>
                        <a:t>Proposed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2.34 acres</a:t>
                      </a:r>
                      <a:endParaRPr lang="en-US" dirty="0"/>
                    </a:p>
                  </a:txBody>
                  <a:tcPr/>
                </a:tc>
                <a:tc>
                  <a:txBody>
                    <a:bodyPr/>
                    <a:lstStyle/>
                    <a:p>
                      <a:r>
                        <a:rPr lang="en-US" dirty="0" smtClean="0"/>
                        <a:t>9.36 acre-feet</a:t>
                      </a:r>
                      <a:endParaRPr lang="en-US" dirty="0"/>
                    </a:p>
                  </a:txBody>
                  <a:tcPr/>
                </a:tc>
                <a:tc>
                  <a:txBody>
                    <a:bodyPr/>
                    <a:lstStyle/>
                    <a:p>
                      <a:r>
                        <a:rPr lang="en-US" dirty="0" smtClean="0"/>
                        <a:t>53%</a:t>
                      </a:r>
                      <a:endParaRPr lang="en-US" dirty="0"/>
                    </a:p>
                  </a:txBody>
                  <a:tcPr/>
                </a:tc>
                <a:tc>
                  <a:txBody>
                    <a:bodyPr/>
                    <a:lstStyle/>
                    <a:p>
                      <a:r>
                        <a:rPr lang="en-US" dirty="0" smtClean="0"/>
                        <a:t>4.96 acre-feet</a:t>
                      </a:r>
                      <a:endParaRPr lang="en-US" dirty="0"/>
                    </a:p>
                  </a:txBody>
                  <a:tcPr/>
                </a:tc>
              </a:tr>
              <a:tr h="370840">
                <a:tc>
                  <a:txBody>
                    <a:bodyPr/>
                    <a:lstStyle/>
                    <a:p>
                      <a:r>
                        <a:rPr lang="en-US" dirty="0" smtClean="0"/>
                        <a:t>Livestock: 50 ELU</a:t>
                      </a:r>
                      <a:endParaRPr lang="en-US" dirty="0"/>
                    </a:p>
                  </a:txBody>
                  <a:tcPr/>
                </a:tc>
                <a:tc>
                  <a:txBody>
                    <a:bodyPr/>
                    <a:lstStyle/>
                    <a:p>
                      <a:r>
                        <a:rPr lang="en-US" dirty="0" smtClean="0"/>
                        <a:t>1.4 acre-feet</a:t>
                      </a:r>
                      <a:endParaRPr lang="en-US" dirty="0"/>
                    </a:p>
                  </a:txBody>
                  <a:tcPr/>
                </a:tc>
                <a:tc>
                  <a:txBody>
                    <a:bodyPr/>
                    <a:lstStyle/>
                    <a:p>
                      <a:r>
                        <a:rPr lang="en-US" dirty="0" smtClean="0"/>
                        <a:t>100%</a:t>
                      </a:r>
                      <a:endParaRPr lang="en-US" dirty="0"/>
                    </a:p>
                  </a:txBody>
                  <a:tcPr/>
                </a:tc>
                <a:tc>
                  <a:txBody>
                    <a:bodyPr/>
                    <a:lstStyle/>
                    <a:p>
                      <a:r>
                        <a:rPr lang="en-US" dirty="0" smtClean="0"/>
                        <a:t>1.4</a:t>
                      </a:r>
                      <a:r>
                        <a:rPr lang="en-US" baseline="0" dirty="0" smtClean="0"/>
                        <a:t>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b="1" dirty="0" smtClean="0"/>
                        <a:t>10.76 acre-feet</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b="1" dirty="0" smtClean="0"/>
                        <a:t>6.36 acre-feet</a:t>
                      </a:r>
                      <a:endParaRPr lang="en-US" b="1" dirty="0"/>
                    </a:p>
                  </a:txBody>
                  <a:tcPr>
                    <a:solidFill>
                      <a:schemeClr val="accent5">
                        <a:lumMod val="60000"/>
                        <a:lumOff val="40000"/>
                      </a:schemeClr>
                    </a:solidFill>
                  </a:tcPr>
                </a:tc>
              </a:tr>
            </a:tbl>
          </a:graphicData>
        </a:graphic>
      </p:graphicFrame>
    </p:spTree>
    <p:extLst>
      <p:ext uri="{BB962C8B-B14F-4D97-AF65-F5344CB8AC3E}">
        <p14:creationId xmlns:p14="http://schemas.microsoft.com/office/powerpoint/2010/main" val="30753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Diversion Based Change Applications</a:t>
            </a:r>
            <a:endParaRPr lang="en-US" sz="4000" dirty="0">
              <a:solidFill>
                <a:schemeClr val="tx2"/>
              </a:solidFill>
            </a:endParaRPr>
          </a:p>
        </p:txBody>
      </p:sp>
      <p:sp>
        <p:nvSpPr>
          <p:cNvPr id="3" name="Content Placeholder 2"/>
          <p:cNvSpPr>
            <a:spLocks noGrp="1"/>
          </p:cNvSpPr>
          <p:nvPr>
            <p:ph idx="1"/>
          </p:nvPr>
        </p:nvSpPr>
        <p:spPr>
          <a:xfrm>
            <a:off x="457200" y="1600200"/>
            <a:ext cx="8001000" cy="5029200"/>
          </a:xfrm>
        </p:spPr>
        <p:txBody>
          <a:bodyPr>
            <a:normAutofit fontScale="85000" lnSpcReduction="20000"/>
          </a:bodyPr>
          <a:lstStyle/>
          <a:p>
            <a:pPr marL="0" indent="0">
              <a:buNone/>
            </a:pPr>
            <a:r>
              <a:rPr lang="en-US" sz="3800" dirty="0">
                <a:solidFill>
                  <a:schemeClr val="tx2"/>
                </a:solidFill>
              </a:rPr>
              <a:t> </a:t>
            </a:r>
            <a:r>
              <a:rPr lang="en-US" sz="3800" dirty="0" smtClean="0">
                <a:solidFill>
                  <a:schemeClr val="tx2"/>
                </a:solidFill>
              </a:rPr>
              <a:t>    </a:t>
            </a:r>
            <a:r>
              <a:rPr lang="en-US" sz="2800" dirty="0" smtClean="0">
                <a:solidFill>
                  <a:schemeClr val="tx2"/>
                </a:solidFill>
              </a:rPr>
              <a:t>Why it feels like a “haircut”</a:t>
            </a:r>
          </a:p>
          <a:p>
            <a:endParaRPr lang="en-US" b="1" dirty="0" smtClean="0"/>
          </a:p>
          <a:p>
            <a:endParaRPr lang="en-US" b="1"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lvl="1"/>
            <a:endParaRPr lang="en-US" dirty="0" smtClean="0"/>
          </a:p>
          <a:p>
            <a:pPr marL="457200" lvl="1" indent="0">
              <a:buNone/>
            </a:pPr>
            <a:r>
              <a:rPr lang="en-US" dirty="0" smtClean="0">
                <a:solidFill>
                  <a:schemeClr val="tx2"/>
                </a:solidFill>
              </a:rPr>
              <a:t>In this scenario depletion is exceeded by 0.66 acre-foot</a:t>
            </a:r>
          </a:p>
        </p:txBody>
      </p:sp>
      <p:graphicFrame>
        <p:nvGraphicFramePr>
          <p:cNvPr id="4" name="Table 3"/>
          <p:cNvGraphicFramePr>
            <a:graphicFrameLocks noGrp="1"/>
          </p:cNvGraphicFramePr>
          <p:nvPr>
            <p:extLst>
              <p:ext uri="{D42A27DB-BD31-4B8C-83A1-F6EECF244321}">
                <p14:modId xmlns:p14="http://schemas.microsoft.com/office/powerpoint/2010/main" val="1304406964"/>
              </p:ext>
            </p:extLst>
          </p:nvPr>
        </p:nvGraphicFramePr>
        <p:xfrm>
          <a:off x="990600" y="2209800"/>
          <a:ext cx="6934200" cy="1381760"/>
        </p:xfrm>
        <a:graphic>
          <a:graphicData uri="http://schemas.openxmlformats.org/drawingml/2006/table">
            <a:tbl>
              <a:tblPr firstRow="1" bandRow="1">
                <a:tableStyleId>{5C22544A-7EE6-4342-B048-85BDC9FD1C3A}</a:tableStyleId>
              </a:tblPr>
              <a:tblGrid>
                <a:gridCol w="2209800"/>
                <a:gridCol w="1676400"/>
                <a:gridCol w="1143000"/>
                <a:gridCol w="1905000"/>
              </a:tblGrid>
              <a:tr h="370840">
                <a:tc>
                  <a:txBody>
                    <a:bodyPr/>
                    <a:lstStyle/>
                    <a:p>
                      <a:r>
                        <a:rPr lang="en-US" dirty="0" smtClean="0"/>
                        <a:t>Historic</a:t>
                      </a:r>
                      <a:r>
                        <a:rPr lang="en-US" baseline="0" dirty="0" smtClean="0"/>
                        <a:t>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3.0 acres</a:t>
                      </a:r>
                      <a:endParaRPr lang="en-US" dirty="0"/>
                    </a:p>
                  </a:txBody>
                  <a:tcPr/>
                </a:tc>
                <a:tc>
                  <a:txBody>
                    <a:bodyPr/>
                    <a:lstStyle/>
                    <a:p>
                      <a:r>
                        <a:rPr lang="en-US" dirty="0" smtClean="0"/>
                        <a:t>12.0</a:t>
                      </a:r>
                      <a:r>
                        <a:rPr lang="en-US" baseline="0" dirty="0" smtClean="0"/>
                        <a:t> acre-feet</a:t>
                      </a:r>
                      <a:endParaRPr lang="en-US" dirty="0"/>
                    </a:p>
                  </a:txBody>
                  <a:tcPr/>
                </a:tc>
                <a:tc>
                  <a:txBody>
                    <a:bodyPr/>
                    <a:lstStyle/>
                    <a:p>
                      <a:r>
                        <a:rPr lang="en-US" dirty="0" smtClean="0"/>
                        <a:t>53%</a:t>
                      </a:r>
                      <a:endParaRPr lang="en-US" dirty="0"/>
                    </a:p>
                  </a:txBody>
                  <a:tcPr/>
                </a:tc>
                <a:tc>
                  <a:txBody>
                    <a:bodyPr/>
                    <a:lstStyle/>
                    <a:p>
                      <a:r>
                        <a:rPr lang="en-US" dirty="0" smtClean="0"/>
                        <a:t>6.36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dirty="0" smtClean="0"/>
                        <a:t>12.0 acre-feet</a:t>
                      </a:r>
                      <a:endParaRPr lang="en-US"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dirty="0" smtClean="0"/>
                        <a:t>6.36 acre-feet</a:t>
                      </a:r>
                      <a:endParaRPr lang="en-US" dirty="0"/>
                    </a:p>
                  </a:txBody>
                  <a:tcPr>
                    <a:solidFill>
                      <a:schemeClr val="accent5">
                        <a:lumMod val="60000"/>
                        <a:lumOff val="40000"/>
                      </a:schemeClr>
                    </a:solidFill>
                  </a:tcPr>
                </a:tc>
              </a:tr>
            </a:tbl>
          </a:graphicData>
        </a:graphic>
      </p:graphicFrame>
      <p:sp>
        <p:nvSpPr>
          <p:cNvPr id="7" name="Oval 6"/>
          <p:cNvSpPr/>
          <p:nvPr/>
        </p:nvSpPr>
        <p:spPr>
          <a:xfrm>
            <a:off x="5943600" y="3200400"/>
            <a:ext cx="1676400" cy="3810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Rectangle 8"/>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53596147"/>
              </p:ext>
            </p:extLst>
          </p:nvPr>
        </p:nvGraphicFramePr>
        <p:xfrm>
          <a:off x="990600" y="3962400"/>
          <a:ext cx="6934200" cy="1752600"/>
        </p:xfrm>
        <a:graphic>
          <a:graphicData uri="http://schemas.openxmlformats.org/drawingml/2006/table">
            <a:tbl>
              <a:tblPr firstRow="1" bandRow="1">
                <a:tableStyleId>{5C22544A-7EE6-4342-B048-85BDC9FD1C3A}</a:tableStyleId>
              </a:tblPr>
              <a:tblGrid>
                <a:gridCol w="2209800"/>
                <a:gridCol w="1676400"/>
                <a:gridCol w="1143000"/>
                <a:gridCol w="1905000"/>
              </a:tblGrid>
              <a:tr h="0">
                <a:tc>
                  <a:txBody>
                    <a:bodyPr/>
                    <a:lstStyle/>
                    <a:p>
                      <a:r>
                        <a:rPr lang="en-US" dirty="0" smtClean="0"/>
                        <a:t>Proposed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2.65 acres</a:t>
                      </a:r>
                      <a:endParaRPr lang="en-US" dirty="0"/>
                    </a:p>
                  </a:txBody>
                  <a:tcPr/>
                </a:tc>
                <a:tc>
                  <a:txBody>
                    <a:bodyPr/>
                    <a:lstStyle/>
                    <a:p>
                      <a:r>
                        <a:rPr lang="en-US" dirty="0" smtClean="0"/>
                        <a:t>10.6 acre-feet</a:t>
                      </a:r>
                      <a:endParaRPr lang="en-US" dirty="0"/>
                    </a:p>
                  </a:txBody>
                  <a:tcPr/>
                </a:tc>
                <a:tc>
                  <a:txBody>
                    <a:bodyPr/>
                    <a:lstStyle/>
                    <a:p>
                      <a:r>
                        <a:rPr lang="en-US" dirty="0" smtClean="0"/>
                        <a:t>53%</a:t>
                      </a:r>
                      <a:endParaRPr lang="en-US" dirty="0"/>
                    </a:p>
                  </a:txBody>
                  <a:tcPr/>
                </a:tc>
                <a:tc>
                  <a:txBody>
                    <a:bodyPr/>
                    <a:lstStyle/>
                    <a:p>
                      <a:r>
                        <a:rPr lang="en-US" dirty="0" smtClean="0"/>
                        <a:t>5.62 acre-feet</a:t>
                      </a:r>
                      <a:endParaRPr lang="en-US" dirty="0"/>
                    </a:p>
                  </a:txBody>
                  <a:tcPr/>
                </a:tc>
              </a:tr>
              <a:tr h="370840">
                <a:tc>
                  <a:txBody>
                    <a:bodyPr/>
                    <a:lstStyle/>
                    <a:p>
                      <a:r>
                        <a:rPr lang="en-US" dirty="0" smtClean="0"/>
                        <a:t>Livestock: 50 ELU</a:t>
                      </a:r>
                      <a:endParaRPr lang="en-US" dirty="0"/>
                    </a:p>
                  </a:txBody>
                  <a:tcPr/>
                </a:tc>
                <a:tc>
                  <a:txBody>
                    <a:bodyPr/>
                    <a:lstStyle/>
                    <a:p>
                      <a:r>
                        <a:rPr lang="en-US" dirty="0" smtClean="0"/>
                        <a:t>1.4 acre-feet</a:t>
                      </a:r>
                      <a:endParaRPr lang="en-US" dirty="0"/>
                    </a:p>
                  </a:txBody>
                  <a:tcPr/>
                </a:tc>
                <a:tc>
                  <a:txBody>
                    <a:bodyPr/>
                    <a:lstStyle/>
                    <a:p>
                      <a:r>
                        <a:rPr lang="en-US" dirty="0" smtClean="0"/>
                        <a:t>100%</a:t>
                      </a:r>
                      <a:endParaRPr lang="en-US" dirty="0"/>
                    </a:p>
                  </a:txBody>
                  <a:tcPr/>
                </a:tc>
                <a:tc>
                  <a:txBody>
                    <a:bodyPr/>
                    <a:lstStyle/>
                    <a:p>
                      <a:r>
                        <a:rPr lang="en-US" dirty="0" smtClean="0"/>
                        <a:t>1.4</a:t>
                      </a:r>
                      <a:r>
                        <a:rPr lang="en-US" baseline="0" dirty="0" smtClean="0"/>
                        <a:t>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b="1" dirty="0" smtClean="0"/>
                        <a:t>12.0 acre-feet</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b="1" dirty="0" smtClean="0"/>
                        <a:t>7.02 acre-feet</a:t>
                      </a:r>
                      <a:endParaRPr lang="en-US" b="1" dirty="0"/>
                    </a:p>
                  </a:txBody>
                  <a:tcPr>
                    <a:solidFill>
                      <a:schemeClr val="accent5">
                        <a:lumMod val="60000"/>
                        <a:lumOff val="40000"/>
                      </a:schemeClr>
                    </a:solidFill>
                  </a:tcPr>
                </a:tc>
              </a:tr>
            </a:tbl>
          </a:graphicData>
        </a:graphic>
      </p:graphicFrame>
      <p:sp>
        <p:nvSpPr>
          <p:cNvPr id="8" name="Oval 7"/>
          <p:cNvSpPr/>
          <p:nvPr/>
        </p:nvSpPr>
        <p:spPr>
          <a:xfrm>
            <a:off x="5943600" y="5334000"/>
            <a:ext cx="1676400" cy="3810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979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_WRT Photo Contests (all years)\2011 WRT Photo Contest\Water at Work_2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0440" t="-1" b="11411"/>
          <a:stretch/>
        </p:blipFill>
        <p:spPr bwMode="auto">
          <a:xfrm>
            <a:off x="-68707" y="0"/>
            <a:ext cx="92446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6200" y="685800"/>
            <a:ext cx="8382000" cy="1362075"/>
          </a:xfrm>
        </p:spPr>
        <p:txBody>
          <a:bodyPr/>
          <a:lstStyle/>
          <a:p>
            <a:r>
              <a:rPr lang="en-US" sz="36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Making an Application Map</a:t>
            </a:r>
            <a:endParaRPr lang="en-US" sz="36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072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noAutofit/>
          </a:bodyPr>
          <a:lstStyle/>
          <a:p>
            <a:r>
              <a:rPr lang="en-US" sz="4000" dirty="0" smtClean="0">
                <a:solidFill>
                  <a:schemeClr val="tx2"/>
                </a:solidFill>
              </a:rPr>
              <a:t>Using the Division’s Website </a:t>
            </a:r>
            <a:br>
              <a:rPr lang="en-US" sz="4000" dirty="0" smtClean="0">
                <a:solidFill>
                  <a:schemeClr val="tx2"/>
                </a:solidFill>
              </a:rPr>
            </a:br>
            <a:r>
              <a:rPr lang="en-US" sz="4000" dirty="0" smtClean="0">
                <a:solidFill>
                  <a:schemeClr val="tx2"/>
                </a:solidFill>
              </a:rPr>
              <a:t>to Get a Point of Diversion (POD)</a:t>
            </a:r>
            <a:endParaRPr lang="en-US" sz="4000" dirty="0">
              <a:solidFill>
                <a:schemeClr val="tx2"/>
              </a:solidFill>
            </a:endParaRPr>
          </a:p>
        </p:txBody>
      </p:sp>
      <p:sp>
        <p:nvSpPr>
          <p:cNvPr id="5" name="Content Placeholder 4"/>
          <p:cNvSpPr>
            <a:spLocks noGrp="1"/>
          </p:cNvSpPr>
          <p:nvPr>
            <p:ph sz="half" idx="1"/>
          </p:nvPr>
        </p:nvSpPr>
        <p:spPr>
          <a:xfrm>
            <a:off x="533400" y="1981200"/>
            <a:ext cx="4343400" cy="4457145"/>
          </a:xfrm>
        </p:spPr>
        <p:txBody>
          <a:bodyPr>
            <a:normAutofit/>
          </a:bodyPr>
          <a:lstStyle/>
          <a:p>
            <a:r>
              <a:rPr lang="en-US" dirty="0" smtClean="0">
                <a:solidFill>
                  <a:schemeClr val="tx2"/>
                </a:solidFill>
              </a:rPr>
              <a:t>Be able to locate the property from an aerial map.</a:t>
            </a:r>
          </a:p>
          <a:p>
            <a:endParaRPr lang="en-US" dirty="0">
              <a:solidFill>
                <a:schemeClr val="tx2"/>
              </a:solidFill>
            </a:endParaRPr>
          </a:p>
          <a:p>
            <a:r>
              <a:rPr lang="en-US" dirty="0" smtClean="0">
                <a:solidFill>
                  <a:schemeClr val="tx2"/>
                </a:solidFill>
              </a:rPr>
              <a:t>Know the approximate location where the well or point of diversion will be located</a:t>
            </a:r>
          </a:p>
          <a:p>
            <a:endParaRPr lang="en-US" dirty="0" smtClean="0"/>
          </a:p>
        </p:txBody>
      </p:sp>
      <p:pic>
        <p:nvPicPr>
          <p:cNvPr id="5122" name="Picture 2" descr="G:\2013 WRT Photo Contest\Staff Favorite\10.BurrTrail.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18010"/>
          <a:stretch/>
        </p:blipFill>
        <p:spPr bwMode="auto">
          <a:xfrm>
            <a:off x="5105400" y="1793770"/>
            <a:ext cx="3776524" cy="464457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516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Map Wizard</a:t>
            </a:r>
            <a:endParaRPr lang="en-US" dirty="0">
              <a:solidFill>
                <a:schemeClr val="tx2"/>
              </a:solidFill>
            </a:endParaRPr>
          </a:p>
        </p:txBody>
      </p:sp>
      <p:sp>
        <p:nvSpPr>
          <p:cNvPr id="3" name="Content Placeholder 2"/>
          <p:cNvSpPr>
            <a:spLocks noGrp="1"/>
          </p:cNvSpPr>
          <p:nvPr>
            <p:ph sz="half" idx="1"/>
          </p:nvPr>
        </p:nvSpPr>
        <p:spPr>
          <a:xfrm>
            <a:off x="457200" y="1600200"/>
            <a:ext cx="8305800" cy="5010380"/>
          </a:xfrm>
        </p:spPr>
        <p:txBody>
          <a:bodyPr>
            <a:normAutofit/>
          </a:bodyPr>
          <a:lstStyle/>
          <a:p>
            <a:r>
              <a:rPr lang="en-US" dirty="0" smtClean="0">
                <a:solidFill>
                  <a:schemeClr val="tx2"/>
                </a:solidFill>
              </a:rPr>
              <a:t>Access from the application/form link on the Division’s Website.</a:t>
            </a:r>
          </a:p>
          <a:p>
            <a:endParaRPr lang="en-US" dirty="0" smtClean="0">
              <a:solidFill>
                <a:schemeClr val="tx2"/>
              </a:solidFill>
            </a:endParaRPr>
          </a:p>
          <a:p>
            <a:r>
              <a:rPr lang="en-US" dirty="0" smtClean="0">
                <a:solidFill>
                  <a:schemeClr val="tx2"/>
                </a:solidFill>
              </a:rPr>
              <a:t>Allows a user to select a point of diversion and place of use from an aerial photo and print a map to accompany an application.</a:t>
            </a:r>
          </a:p>
          <a:p>
            <a:endParaRPr lang="en-US" dirty="0" smtClean="0">
              <a:solidFill>
                <a:schemeClr val="tx2"/>
              </a:solidFill>
            </a:endParaRPr>
          </a:p>
          <a:p>
            <a:r>
              <a:rPr lang="en-US" dirty="0" smtClean="0">
                <a:solidFill>
                  <a:schemeClr val="tx2"/>
                </a:solidFill>
              </a:rPr>
              <a:t>Can be generated with signature lines.</a:t>
            </a:r>
          </a:p>
          <a:p>
            <a:endParaRPr lang="en-US" dirty="0" smtClean="0">
              <a:solidFill>
                <a:schemeClr val="tx2"/>
              </a:solidFill>
            </a:endParaRPr>
          </a:p>
          <a:p>
            <a:r>
              <a:rPr lang="en-US" dirty="0" smtClean="0">
                <a:solidFill>
                  <a:schemeClr val="tx2"/>
                </a:solidFill>
              </a:rPr>
              <a:t>Not acceptable as a proof map.</a:t>
            </a:r>
          </a:p>
          <a:p>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34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944562"/>
          </a:xfrm>
        </p:spPr>
        <p:txBody>
          <a:bodyPr/>
          <a:lstStyle/>
          <a:p>
            <a:r>
              <a:rPr lang="en-US" dirty="0" smtClean="0">
                <a:solidFill>
                  <a:schemeClr val="tx2"/>
                </a:solidFill>
              </a:rPr>
              <a:t>Sample Application Map</a:t>
            </a:r>
            <a:endParaRPr lang="en-US" dirty="0">
              <a:solidFill>
                <a:schemeClr val="tx2"/>
              </a:solidFill>
            </a:endParaRPr>
          </a:p>
        </p:txBody>
      </p:sp>
      <p:pic>
        <p:nvPicPr>
          <p:cNvPr id="7" name="Picture 4"/>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3644" r="3525"/>
          <a:stretch/>
        </p:blipFill>
        <p:spPr bwMode="auto">
          <a:xfrm>
            <a:off x="734563" y="1361213"/>
            <a:ext cx="7579840" cy="514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3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Researching with Map Search (ESRI)</a:t>
            </a:r>
            <a:endParaRPr lang="en-US" sz="4000" dirty="0">
              <a:solidFill>
                <a:schemeClr val="tx2"/>
              </a:solidFill>
            </a:endParaRPr>
          </a:p>
        </p:txBody>
      </p:sp>
      <p:pic>
        <p:nvPicPr>
          <p:cNvPr id="1026"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83468" y="1600200"/>
            <a:ext cx="3986063"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79323" y="5999079"/>
            <a:ext cx="3991897" cy="523220"/>
          </a:xfrm>
          <a:prstGeom prst="rect">
            <a:avLst/>
          </a:prstGeom>
          <a:solidFill>
            <a:schemeClr val="accent1"/>
          </a:solidFill>
          <a:ln>
            <a:solidFill>
              <a:schemeClr val="accent1"/>
            </a:solidFill>
          </a:ln>
        </p:spPr>
        <p:txBody>
          <a:bodyPr wrap="square" rtlCol="0">
            <a:spAutoFit/>
          </a:bodyPr>
          <a:lstStyle/>
          <a:p>
            <a:pPr algn="ctr"/>
            <a:r>
              <a:rPr lang="en-US" sz="2800" dirty="0" smtClean="0"/>
              <a:t>Ranges on Aerial</a:t>
            </a:r>
            <a:endParaRPr lang="en-US" sz="2800" dirty="0"/>
          </a:p>
        </p:txBody>
      </p:sp>
      <p:sp>
        <p:nvSpPr>
          <p:cNvPr id="4" name="5-Point Star 3"/>
          <p:cNvSpPr/>
          <p:nvPr/>
        </p:nvSpPr>
        <p:spPr>
          <a:xfrm>
            <a:off x="2475272" y="3467100"/>
            <a:ext cx="228600" cy="2286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Rectangle 7"/>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00600" y="1600200"/>
            <a:ext cx="3812210"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800600" y="6006452"/>
            <a:ext cx="3810000" cy="523220"/>
          </a:xfrm>
          <a:prstGeom prst="rect">
            <a:avLst/>
          </a:prstGeom>
          <a:solidFill>
            <a:schemeClr val="accent1"/>
          </a:solidFill>
          <a:ln>
            <a:solidFill>
              <a:schemeClr val="accent1"/>
            </a:solidFill>
          </a:ln>
        </p:spPr>
        <p:txBody>
          <a:bodyPr wrap="square" rtlCol="0">
            <a:spAutoFit/>
          </a:bodyPr>
          <a:lstStyle/>
          <a:p>
            <a:pPr algn="ctr"/>
            <a:r>
              <a:rPr lang="en-US" sz="2800" dirty="0" smtClean="0"/>
              <a:t>Sections on Topo</a:t>
            </a:r>
            <a:endParaRPr lang="en-US" sz="2800" dirty="0"/>
          </a:p>
        </p:txBody>
      </p:sp>
    </p:spTree>
    <p:extLst>
      <p:ext uri="{BB962C8B-B14F-4D97-AF65-F5344CB8AC3E}">
        <p14:creationId xmlns:p14="http://schemas.microsoft.com/office/powerpoint/2010/main" val="360429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Layers and Search Tools</a:t>
            </a:r>
            <a:endParaRPr lang="en-US" dirty="0">
              <a:solidFill>
                <a:schemeClr val="tx2"/>
              </a:solidFill>
            </a:endParaRPr>
          </a:p>
        </p:txBody>
      </p:sp>
      <p:pic>
        <p:nvPicPr>
          <p:cNvPr id="205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4030262"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53709" y="1437968"/>
            <a:ext cx="3833091" cy="47244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p:nvPr/>
        </p:nvPicPr>
        <p:blipFill rotWithShape="1">
          <a:blip r:embed="rId6"/>
          <a:srcRect l="71006" t="19419" r="888" b="38785"/>
          <a:stretch/>
        </p:blipFill>
        <p:spPr bwMode="auto">
          <a:xfrm>
            <a:off x="4800600" y="1420762"/>
            <a:ext cx="3886200" cy="4724400"/>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0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_WRT Photo Contests (all years)\2015 WRT Photo Contest\48. The Wall of Fall.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2000"/>
                    </a14:imgEffect>
                    <a14:imgEffect>
                      <a14:colorTemperature colorTemp="5300"/>
                    </a14:imgEffect>
                    <a14:imgEffect>
                      <a14:saturation sat="115000"/>
                    </a14:imgEffect>
                    <a14:imgEffect>
                      <a14:brightnessContrast bright="5000" contrast="1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4191000"/>
            <a:ext cx="7772400" cy="1362075"/>
          </a:xfrm>
        </p:spPr>
        <p:txBody>
          <a:body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 and Wrap-Up</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26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Elements Common to all Applications</a:t>
            </a:r>
            <a:endParaRPr lang="en-US" sz="4000" dirty="0">
              <a:solidFill>
                <a:schemeClr val="tx2"/>
              </a:solidFill>
            </a:endParaRPr>
          </a:p>
        </p:txBody>
      </p:sp>
      <p:sp>
        <p:nvSpPr>
          <p:cNvPr id="3" name="Content Placeholder 2"/>
          <p:cNvSpPr>
            <a:spLocks noGrp="1"/>
          </p:cNvSpPr>
          <p:nvPr>
            <p:ph idx="1"/>
          </p:nvPr>
        </p:nvSpPr>
        <p:spPr/>
        <p:txBody>
          <a:bodyPr>
            <a:noAutofit/>
          </a:bodyPr>
          <a:lstStyle/>
          <a:p>
            <a:pPr lvl="0"/>
            <a:r>
              <a:rPr lang="en-US" sz="2700" dirty="0">
                <a:solidFill>
                  <a:schemeClr val="tx2"/>
                </a:solidFill>
              </a:rPr>
              <a:t>The </a:t>
            </a:r>
            <a:r>
              <a:rPr lang="en-US" sz="2700" dirty="0" smtClean="0">
                <a:solidFill>
                  <a:schemeClr val="tx2"/>
                </a:solidFill>
              </a:rPr>
              <a:t>applicant’s </a:t>
            </a:r>
            <a:r>
              <a:rPr lang="en-US" sz="2700" dirty="0">
                <a:solidFill>
                  <a:schemeClr val="tx2"/>
                </a:solidFill>
              </a:rPr>
              <a:t>name, address and ownership </a:t>
            </a:r>
            <a:r>
              <a:rPr lang="en-US" sz="2700" dirty="0" smtClean="0">
                <a:solidFill>
                  <a:schemeClr val="tx2"/>
                </a:solidFill>
              </a:rPr>
              <a:t>interest;</a:t>
            </a:r>
            <a:endParaRPr lang="en-US" sz="2700" dirty="0">
              <a:solidFill>
                <a:schemeClr val="tx2"/>
              </a:solidFill>
            </a:endParaRPr>
          </a:p>
          <a:p>
            <a:pPr lvl="0"/>
            <a:r>
              <a:rPr lang="en-US" sz="2700" dirty="0">
                <a:solidFill>
                  <a:schemeClr val="tx2"/>
                </a:solidFill>
              </a:rPr>
              <a:t>Source of </a:t>
            </a:r>
            <a:r>
              <a:rPr lang="en-US" sz="2700" dirty="0" smtClean="0">
                <a:solidFill>
                  <a:schemeClr val="tx2"/>
                </a:solidFill>
              </a:rPr>
              <a:t>water; </a:t>
            </a:r>
          </a:p>
          <a:p>
            <a:pPr lvl="1"/>
            <a:r>
              <a:rPr lang="en-US" sz="2700" dirty="0" smtClean="0">
                <a:solidFill>
                  <a:schemeClr val="tx2"/>
                </a:solidFill>
              </a:rPr>
              <a:t>Specific </a:t>
            </a:r>
            <a:r>
              <a:rPr lang="en-US" sz="2700" dirty="0">
                <a:solidFill>
                  <a:schemeClr val="tx2"/>
                </a:solidFill>
              </a:rPr>
              <a:t>spring, stream, or underground </a:t>
            </a:r>
            <a:r>
              <a:rPr lang="en-US" sz="2700" dirty="0" smtClean="0">
                <a:solidFill>
                  <a:schemeClr val="tx2"/>
                </a:solidFill>
              </a:rPr>
              <a:t>well</a:t>
            </a:r>
            <a:endParaRPr lang="en-US" sz="2700" dirty="0">
              <a:solidFill>
                <a:schemeClr val="tx2"/>
              </a:solidFill>
            </a:endParaRPr>
          </a:p>
          <a:p>
            <a:pPr lvl="0"/>
            <a:r>
              <a:rPr lang="en-US" sz="2700" dirty="0">
                <a:solidFill>
                  <a:schemeClr val="tx2"/>
                </a:solidFill>
              </a:rPr>
              <a:t>Flow (</a:t>
            </a:r>
            <a:r>
              <a:rPr lang="en-US" sz="2700" dirty="0" err="1">
                <a:solidFill>
                  <a:schemeClr val="tx2"/>
                </a:solidFill>
              </a:rPr>
              <a:t>cfs</a:t>
            </a:r>
            <a:r>
              <a:rPr lang="en-US" sz="2700" dirty="0">
                <a:solidFill>
                  <a:schemeClr val="tx2"/>
                </a:solidFill>
              </a:rPr>
              <a:t>), or volume (acre-feet) of water to be diverted;</a:t>
            </a:r>
          </a:p>
          <a:p>
            <a:pPr lvl="0"/>
            <a:r>
              <a:rPr lang="en-US" sz="2700" dirty="0">
                <a:solidFill>
                  <a:schemeClr val="tx2"/>
                </a:solidFill>
              </a:rPr>
              <a:t>Point of diversion (POD</a:t>
            </a:r>
            <a:r>
              <a:rPr lang="en-US" sz="2700" dirty="0" smtClean="0">
                <a:solidFill>
                  <a:schemeClr val="tx2"/>
                </a:solidFill>
              </a:rPr>
              <a:t>); </a:t>
            </a:r>
            <a:endParaRPr lang="en-US" sz="2700" dirty="0">
              <a:solidFill>
                <a:schemeClr val="tx2"/>
              </a:solidFill>
            </a:endParaRPr>
          </a:p>
          <a:p>
            <a:pPr lvl="1"/>
            <a:r>
              <a:rPr lang="en-US" sz="2700" dirty="0">
                <a:solidFill>
                  <a:schemeClr val="tx2"/>
                </a:solidFill>
              </a:rPr>
              <a:t>W</a:t>
            </a:r>
            <a:r>
              <a:rPr lang="en-US" sz="2700" dirty="0" smtClean="0">
                <a:solidFill>
                  <a:schemeClr val="tx2"/>
                </a:solidFill>
              </a:rPr>
              <a:t>here </a:t>
            </a:r>
            <a:r>
              <a:rPr lang="en-US" sz="2700" dirty="0">
                <a:solidFill>
                  <a:schemeClr val="tx2"/>
                </a:solidFill>
              </a:rPr>
              <a:t>the water will be </a:t>
            </a:r>
            <a:r>
              <a:rPr lang="en-US" sz="2700" dirty="0" smtClean="0">
                <a:solidFill>
                  <a:schemeClr val="tx2"/>
                </a:solidFill>
              </a:rPr>
              <a:t>diverted from the natural source</a:t>
            </a:r>
            <a:endParaRPr lang="en-US" sz="2700" dirty="0">
              <a:solidFill>
                <a:schemeClr val="tx2"/>
              </a:solidFill>
            </a:endParaRPr>
          </a:p>
          <a:p>
            <a:pPr lvl="0"/>
            <a:r>
              <a:rPr lang="en-US" sz="2700" dirty="0" smtClean="0">
                <a:solidFill>
                  <a:schemeClr val="tx2"/>
                </a:solidFill>
              </a:rPr>
              <a:t>Beneficial </a:t>
            </a:r>
            <a:r>
              <a:rPr lang="en-US" sz="2700" dirty="0">
                <a:solidFill>
                  <a:schemeClr val="tx2"/>
                </a:solidFill>
              </a:rPr>
              <a:t>use of the water;</a:t>
            </a:r>
          </a:p>
          <a:p>
            <a:endParaRPr lang="en-US" sz="2800" dirty="0"/>
          </a:p>
        </p:txBody>
      </p:sp>
      <p:sp>
        <p:nvSpPr>
          <p:cNvPr id="5" name="Rectangle 4"/>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6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smtClean="0">
                <a:solidFill>
                  <a:schemeClr val="tx2"/>
                </a:solidFill>
              </a:rPr>
              <a:t>Topics Covered</a:t>
            </a:r>
            <a:endParaRPr lang="en-US" dirty="0">
              <a:solidFill>
                <a:schemeClr val="tx2"/>
              </a:solidFill>
            </a:endParaRPr>
          </a:p>
        </p:txBody>
      </p:sp>
      <p:sp>
        <p:nvSpPr>
          <p:cNvPr id="7" name="Content Placeholder 6"/>
          <p:cNvSpPr>
            <a:spLocks noGrp="1"/>
          </p:cNvSpPr>
          <p:nvPr>
            <p:ph sz="half" idx="1"/>
          </p:nvPr>
        </p:nvSpPr>
        <p:spPr>
          <a:xfrm>
            <a:off x="457200" y="2209800"/>
            <a:ext cx="4038600" cy="3916363"/>
          </a:xfrm>
        </p:spPr>
        <p:txBody>
          <a:bodyPr>
            <a:normAutofit/>
          </a:bodyPr>
          <a:lstStyle/>
          <a:p>
            <a:r>
              <a:rPr lang="en-US" dirty="0" smtClean="0">
                <a:solidFill>
                  <a:schemeClr val="tx2"/>
                </a:solidFill>
              </a:rPr>
              <a:t>Elements common to all applications</a:t>
            </a:r>
          </a:p>
          <a:p>
            <a:endParaRPr lang="en-US" sz="1000" dirty="0" smtClean="0">
              <a:solidFill>
                <a:schemeClr val="tx2"/>
              </a:solidFill>
            </a:endParaRPr>
          </a:p>
          <a:p>
            <a:r>
              <a:rPr lang="en-US" dirty="0" smtClean="0">
                <a:solidFill>
                  <a:schemeClr val="tx2"/>
                </a:solidFill>
              </a:rPr>
              <a:t>A few of the common applications that are filed</a:t>
            </a:r>
          </a:p>
          <a:p>
            <a:endParaRPr lang="en-US" sz="1000" dirty="0" smtClean="0">
              <a:solidFill>
                <a:schemeClr val="tx2"/>
              </a:solidFill>
            </a:endParaRPr>
          </a:p>
          <a:p>
            <a:r>
              <a:rPr lang="en-US" dirty="0" smtClean="0">
                <a:solidFill>
                  <a:schemeClr val="tx2"/>
                </a:solidFill>
              </a:rPr>
              <a:t>Intro to the Public Land Survey System</a:t>
            </a:r>
          </a:p>
          <a:p>
            <a:endParaRPr lang="en-US" dirty="0"/>
          </a:p>
        </p:txBody>
      </p:sp>
      <p:sp>
        <p:nvSpPr>
          <p:cNvPr id="8" name="Content Placeholder 7"/>
          <p:cNvSpPr>
            <a:spLocks noGrp="1"/>
          </p:cNvSpPr>
          <p:nvPr>
            <p:ph sz="half" idx="2"/>
          </p:nvPr>
        </p:nvSpPr>
        <p:spPr>
          <a:xfrm>
            <a:off x="4648200" y="2209800"/>
            <a:ext cx="4191000" cy="3916363"/>
          </a:xfrm>
        </p:spPr>
        <p:txBody>
          <a:bodyPr>
            <a:normAutofit/>
          </a:bodyPr>
          <a:lstStyle/>
          <a:p>
            <a:r>
              <a:rPr lang="en-US" dirty="0">
                <a:solidFill>
                  <a:schemeClr val="tx2"/>
                </a:solidFill>
              </a:rPr>
              <a:t>Basic water right </a:t>
            </a:r>
            <a:r>
              <a:rPr lang="en-US" dirty="0" smtClean="0">
                <a:solidFill>
                  <a:schemeClr val="tx2"/>
                </a:solidFill>
              </a:rPr>
              <a:t>calculations</a:t>
            </a:r>
          </a:p>
          <a:p>
            <a:endParaRPr lang="en-US" sz="1000" dirty="0" smtClean="0">
              <a:solidFill>
                <a:schemeClr val="tx2"/>
              </a:solidFill>
            </a:endParaRPr>
          </a:p>
          <a:p>
            <a:r>
              <a:rPr lang="en-US" dirty="0" smtClean="0">
                <a:solidFill>
                  <a:schemeClr val="tx2"/>
                </a:solidFill>
              </a:rPr>
              <a:t>How to use the Division’s website to create an Application Map</a:t>
            </a:r>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8386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2011 WRT Photo Contest\Photos_2011\Employees_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2126" r="11184" b="23254"/>
          <a:stretch/>
        </p:blipFill>
        <p:spPr bwMode="auto">
          <a:xfrm>
            <a:off x="0" y="0"/>
            <a:ext cx="913912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4495800"/>
            <a:ext cx="7620000" cy="15906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560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5309419" y="879987"/>
            <a:ext cx="3810000" cy="4953000"/>
          </a:xfrm>
        </p:spPr>
        <p:txBody>
          <a:bodyPr>
            <a:normAutofit fontScale="92500" lnSpcReduction="20000"/>
          </a:bodyPr>
          <a:lstStyle/>
          <a:p>
            <a:r>
              <a:rPr lang="en-US" dirty="0">
                <a:solidFill>
                  <a:schemeClr val="tx2"/>
                </a:solidFill>
              </a:rPr>
              <a:t>Place of use (POU</a:t>
            </a:r>
            <a:r>
              <a:rPr lang="en-US" dirty="0" smtClean="0">
                <a:solidFill>
                  <a:schemeClr val="tx2"/>
                </a:solidFill>
              </a:rPr>
              <a:t>); </a:t>
            </a:r>
          </a:p>
          <a:p>
            <a:pPr lvl="1"/>
            <a:r>
              <a:rPr lang="en-US" dirty="0" smtClean="0">
                <a:solidFill>
                  <a:schemeClr val="tx2"/>
                </a:solidFill>
              </a:rPr>
              <a:t>Location </a:t>
            </a:r>
            <a:r>
              <a:rPr lang="en-US" dirty="0">
                <a:solidFill>
                  <a:schemeClr val="tx2"/>
                </a:solidFill>
              </a:rPr>
              <a:t>where the beneficial use will </a:t>
            </a:r>
            <a:r>
              <a:rPr lang="en-US" dirty="0" smtClean="0">
                <a:solidFill>
                  <a:schemeClr val="tx2"/>
                </a:solidFill>
              </a:rPr>
              <a:t>occur</a:t>
            </a:r>
          </a:p>
          <a:p>
            <a:pPr lvl="1"/>
            <a:endParaRPr lang="en-US" dirty="0">
              <a:solidFill>
                <a:schemeClr val="tx2"/>
              </a:solidFill>
            </a:endParaRPr>
          </a:p>
          <a:p>
            <a:pPr lvl="0"/>
            <a:r>
              <a:rPr lang="en-US" dirty="0">
                <a:solidFill>
                  <a:schemeClr val="tx2"/>
                </a:solidFill>
              </a:rPr>
              <a:t>Application map, to identify specific </a:t>
            </a:r>
            <a:r>
              <a:rPr lang="en-US" dirty="0" smtClean="0">
                <a:solidFill>
                  <a:schemeClr val="tx2"/>
                </a:solidFill>
              </a:rPr>
              <a:t>parcels </a:t>
            </a:r>
            <a:r>
              <a:rPr lang="en-US" dirty="0">
                <a:solidFill>
                  <a:schemeClr val="tx2"/>
                </a:solidFill>
              </a:rPr>
              <a:t>on which the beneficial use will occur</a:t>
            </a:r>
            <a:r>
              <a:rPr lang="en-US" dirty="0" smtClean="0">
                <a:solidFill>
                  <a:schemeClr val="tx2"/>
                </a:solidFill>
              </a:rPr>
              <a:t>;</a:t>
            </a:r>
          </a:p>
          <a:p>
            <a:pPr lvl="0"/>
            <a:endParaRPr lang="en-US" dirty="0">
              <a:solidFill>
                <a:schemeClr val="tx2"/>
              </a:solidFill>
            </a:endParaRPr>
          </a:p>
          <a:p>
            <a:pPr lvl="0"/>
            <a:r>
              <a:rPr lang="en-US" dirty="0">
                <a:solidFill>
                  <a:schemeClr val="tx2"/>
                </a:solidFill>
              </a:rPr>
              <a:t>Signatures of all applicants/owners or legal agents</a:t>
            </a:r>
            <a:r>
              <a:rPr lang="en-US" dirty="0" smtClean="0">
                <a:solidFill>
                  <a:schemeClr val="tx2"/>
                </a:solidFill>
              </a:rPr>
              <a:t>;</a:t>
            </a:r>
          </a:p>
          <a:p>
            <a:pPr lvl="0"/>
            <a:endParaRPr lang="en-US" dirty="0">
              <a:solidFill>
                <a:schemeClr val="tx2"/>
              </a:solidFill>
            </a:endParaRPr>
          </a:p>
          <a:p>
            <a:pPr lvl="0"/>
            <a:r>
              <a:rPr lang="en-US" dirty="0">
                <a:solidFill>
                  <a:schemeClr val="tx2"/>
                </a:solidFill>
              </a:rPr>
              <a:t>Filing fee.</a:t>
            </a:r>
          </a:p>
          <a:p>
            <a:endParaRPr lang="en-US" dirty="0"/>
          </a:p>
        </p:txBody>
      </p:sp>
      <p:pic>
        <p:nvPicPr>
          <p:cNvPr id="2050" name="Picture 2" descr="G:\2012 WRT Photo Contest\2012_Photos\LabyrinthWei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85" r="3123"/>
          <a:stretch/>
        </p:blipFill>
        <p:spPr bwMode="auto">
          <a:xfrm>
            <a:off x="228600" y="879987"/>
            <a:ext cx="4928246" cy="5105400"/>
          </a:xfrm>
          <a:prstGeom prst="rect">
            <a:avLst/>
          </a:prstGeom>
          <a:noFill/>
          <a:ln w="952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31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to Appropriate</a:t>
            </a:r>
            <a:endParaRPr lang="en-US" dirty="0">
              <a:solidFill>
                <a:schemeClr val="tx2"/>
              </a:solidFill>
            </a:endParaRPr>
          </a:p>
        </p:txBody>
      </p:sp>
      <p:sp>
        <p:nvSpPr>
          <p:cNvPr id="3" name="Content Placeholder 2"/>
          <p:cNvSpPr>
            <a:spLocks noGrp="1"/>
          </p:cNvSpPr>
          <p:nvPr>
            <p:ph idx="1"/>
          </p:nvPr>
        </p:nvSpPr>
        <p:spPr/>
        <p:txBody>
          <a:bodyPr>
            <a:noAutofit/>
          </a:bodyPr>
          <a:lstStyle/>
          <a:p>
            <a:r>
              <a:rPr lang="en-US" sz="2800" dirty="0" smtClean="0">
                <a:solidFill>
                  <a:schemeClr val="tx2"/>
                </a:solidFill>
              </a:rPr>
              <a:t>Creates a </a:t>
            </a:r>
            <a:r>
              <a:rPr lang="en-US" sz="2800" dirty="0">
                <a:solidFill>
                  <a:schemeClr val="tx2"/>
                </a:solidFill>
              </a:rPr>
              <a:t>new water </a:t>
            </a:r>
            <a:r>
              <a:rPr lang="en-US" sz="2800" dirty="0" smtClean="0">
                <a:solidFill>
                  <a:schemeClr val="tx2"/>
                </a:solidFill>
              </a:rPr>
              <a:t>right.</a:t>
            </a:r>
          </a:p>
          <a:p>
            <a:endParaRPr lang="en-US" sz="2800" dirty="0" smtClean="0">
              <a:solidFill>
                <a:schemeClr val="tx2"/>
              </a:solidFill>
            </a:endParaRPr>
          </a:p>
          <a:p>
            <a:r>
              <a:rPr lang="en-US" sz="2800" dirty="0" smtClean="0">
                <a:solidFill>
                  <a:schemeClr val="tx2"/>
                </a:solidFill>
              </a:rPr>
              <a:t>All </a:t>
            </a:r>
            <a:r>
              <a:rPr lang="en-US" sz="2800" dirty="0">
                <a:solidFill>
                  <a:schemeClr val="tx2"/>
                </a:solidFill>
              </a:rPr>
              <a:t>areas have limitations on the amount of water that can be appropriated. </a:t>
            </a:r>
            <a:endParaRPr lang="en-US" sz="2800" dirty="0" smtClean="0">
              <a:solidFill>
                <a:schemeClr val="tx2"/>
              </a:solidFill>
            </a:endParaRPr>
          </a:p>
          <a:p>
            <a:endParaRPr lang="en-US" sz="2800" dirty="0" smtClean="0">
              <a:solidFill>
                <a:schemeClr val="tx2"/>
              </a:solidFill>
            </a:endParaRPr>
          </a:p>
          <a:p>
            <a:r>
              <a:rPr lang="en-US" sz="2800" dirty="0" smtClean="0">
                <a:solidFill>
                  <a:schemeClr val="tx2"/>
                </a:solidFill>
              </a:rPr>
              <a:t>Applications </a:t>
            </a:r>
            <a:r>
              <a:rPr lang="en-US" sz="2800" dirty="0">
                <a:solidFill>
                  <a:schemeClr val="tx2"/>
                </a:solidFill>
              </a:rPr>
              <a:t>to Appropriate must be completed through the certification process, </a:t>
            </a:r>
            <a:r>
              <a:rPr lang="en-US" sz="2800" dirty="0" smtClean="0">
                <a:solidFill>
                  <a:schemeClr val="tx2"/>
                </a:solidFill>
              </a:rPr>
              <a:t>by </a:t>
            </a:r>
            <a:r>
              <a:rPr lang="en-US" sz="2800" dirty="0">
                <a:solidFill>
                  <a:schemeClr val="tx2"/>
                </a:solidFill>
              </a:rPr>
              <a:t>submission of p</a:t>
            </a:r>
            <a:r>
              <a:rPr lang="en-US" sz="2800" dirty="0" smtClean="0">
                <a:solidFill>
                  <a:schemeClr val="tx2"/>
                </a:solidFill>
              </a:rPr>
              <a:t>roof, </a:t>
            </a:r>
            <a:r>
              <a:rPr lang="en-US" sz="2800" dirty="0">
                <a:solidFill>
                  <a:schemeClr val="tx2"/>
                </a:solidFill>
              </a:rPr>
              <a:t>or the application will lapse.</a:t>
            </a:r>
          </a:p>
        </p:txBody>
      </p:sp>
      <p:sp>
        <p:nvSpPr>
          <p:cNvPr id="4" name="Rectangle 3"/>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8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Temporary Application to Appropriate  </a:t>
            </a:r>
            <a:endParaRPr lang="en-US" sz="4000" dirty="0">
              <a:solidFill>
                <a:schemeClr val="tx2"/>
              </a:solidFill>
            </a:endParaRPr>
          </a:p>
        </p:txBody>
      </p:sp>
      <p:sp>
        <p:nvSpPr>
          <p:cNvPr id="3" name="Content Placeholder 2"/>
          <p:cNvSpPr>
            <a:spLocks noGrp="1"/>
          </p:cNvSpPr>
          <p:nvPr>
            <p:ph sz="half" idx="1"/>
          </p:nvPr>
        </p:nvSpPr>
        <p:spPr>
          <a:xfrm>
            <a:off x="457200" y="1752600"/>
            <a:ext cx="4038600" cy="4876800"/>
          </a:xfrm>
        </p:spPr>
        <p:txBody>
          <a:bodyPr>
            <a:normAutofit lnSpcReduction="10000"/>
          </a:bodyPr>
          <a:lstStyle/>
          <a:p>
            <a:r>
              <a:rPr lang="en-US" sz="2800" dirty="0">
                <a:solidFill>
                  <a:schemeClr val="tx2"/>
                </a:solidFill>
              </a:rPr>
              <a:t>Creates a new water </a:t>
            </a:r>
            <a:r>
              <a:rPr lang="en-US" sz="2800" dirty="0" smtClean="0">
                <a:solidFill>
                  <a:schemeClr val="tx2"/>
                </a:solidFill>
              </a:rPr>
              <a:t>right.</a:t>
            </a:r>
          </a:p>
          <a:p>
            <a:endParaRPr lang="en-US" sz="1000" dirty="0">
              <a:solidFill>
                <a:schemeClr val="tx2"/>
              </a:solidFill>
            </a:endParaRPr>
          </a:p>
          <a:p>
            <a:r>
              <a:rPr lang="en-US" dirty="0" smtClean="0">
                <a:solidFill>
                  <a:schemeClr val="tx2"/>
                </a:solidFill>
              </a:rPr>
              <a:t>Amounts of water are typically based on policies for the area.</a:t>
            </a:r>
          </a:p>
          <a:p>
            <a:endParaRPr lang="en-US" sz="1100" dirty="0">
              <a:solidFill>
                <a:schemeClr val="tx2"/>
              </a:solidFill>
            </a:endParaRPr>
          </a:p>
          <a:p>
            <a:r>
              <a:rPr lang="en-US" sz="2800" dirty="0" smtClean="0">
                <a:solidFill>
                  <a:schemeClr val="tx2"/>
                </a:solidFill>
              </a:rPr>
              <a:t>This water right will lapse one year after initial approval.</a:t>
            </a:r>
          </a:p>
          <a:p>
            <a:endParaRPr lang="en-US" sz="1100" dirty="0">
              <a:solidFill>
                <a:schemeClr val="tx2"/>
              </a:solidFill>
            </a:endParaRPr>
          </a:p>
          <a:p>
            <a:r>
              <a:rPr lang="en-US" sz="2800" dirty="0" smtClean="0">
                <a:solidFill>
                  <a:schemeClr val="tx2"/>
                </a:solidFill>
              </a:rPr>
              <a:t>Filing of proof is not required</a:t>
            </a:r>
            <a:endParaRPr lang="en-US" sz="2800" dirty="0">
              <a:solidFill>
                <a:schemeClr val="tx2"/>
              </a:solidFill>
            </a:endParaRPr>
          </a:p>
          <a:p>
            <a:endParaRPr lang="en-US" dirty="0"/>
          </a:p>
        </p:txBody>
      </p:sp>
      <p:sp>
        <p:nvSpPr>
          <p:cNvPr id="5" name="Rectangle 4"/>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2012 WRT Photo Contest\2012_Photos\FlashFloo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1" y="1752600"/>
            <a:ext cx="3429000" cy="457199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2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Fixed-Time Application to Appropriate</a:t>
            </a:r>
            <a:endParaRPr lang="en-US" sz="4000" dirty="0">
              <a:solidFill>
                <a:schemeClr val="tx2"/>
              </a:solidFill>
            </a:endParaRPr>
          </a:p>
        </p:txBody>
      </p:sp>
      <p:sp>
        <p:nvSpPr>
          <p:cNvPr id="3" name="Content Placeholder 2"/>
          <p:cNvSpPr>
            <a:spLocks noGrp="1"/>
          </p:cNvSpPr>
          <p:nvPr>
            <p:ph idx="1"/>
          </p:nvPr>
        </p:nvSpPr>
        <p:spPr>
          <a:xfrm>
            <a:off x="457200" y="2057400"/>
            <a:ext cx="8229600" cy="4572000"/>
          </a:xfrm>
        </p:spPr>
        <p:txBody>
          <a:bodyPr>
            <a:normAutofit/>
          </a:bodyPr>
          <a:lstStyle/>
          <a:p>
            <a:r>
              <a:rPr lang="en-US" sz="2800" dirty="0">
                <a:solidFill>
                  <a:schemeClr val="tx2"/>
                </a:solidFill>
              </a:rPr>
              <a:t>Creates a new water </a:t>
            </a:r>
            <a:r>
              <a:rPr lang="en-US" sz="2800" dirty="0" smtClean="0">
                <a:solidFill>
                  <a:schemeClr val="tx2"/>
                </a:solidFill>
              </a:rPr>
              <a:t>right. </a:t>
            </a:r>
          </a:p>
          <a:p>
            <a:endParaRPr lang="en-US" sz="2800" dirty="0" smtClean="0">
              <a:solidFill>
                <a:schemeClr val="tx2"/>
              </a:solidFill>
            </a:endParaRPr>
          </a:p>
          <a:p>
            <a:r>
              <a:rPr lang="en-US" sz="2800" dirty="0" smtClean="0">
                <a:solidFill>
                  <a:schemeClr val="tx2"/>
                </a:solidFill>
              </a:rPr>
              <a:t>This </a:t>
            </a:r>
            <a:r>
              <a:rPr lang="en-US" sz="2800" dirty="0">
                <a:solidFill>
                  <a:schemeClr val="tx2"/>
                </a:solidFill>
              </a:rPr>
              <a:t>water right </a:t>
            </a:r>
            <a:r>
              <a:rPr lang="en-US" sz="2800" dirty="0" smtClean="0">
                <a:solidFill>
                  <a:schemeClr val="tx2"/>
                </a:solidFill>
              </a:rPr>
              <a:t>will typically be approved for no more than 14 years.</a:t>
            </a:r>
          </a:p>
          <a:p>
            <a:endParaRPr lang="en-US" sz="2800" dirty="0">
              <a:solidFill>
                <a:schemeClr val="tx2"/>
              </a:solidFill>
            </a:endParaRPr>
          </a:p>
          <a:p>
            <a:r>
              <a:rPr lang="en-US" sz="2800" dirty="0" smtClean="0">
                <a:solidFill>
                  <a:schemeClr val="tx2"/>
                </a:solidFill>
              </a:rPr>
              <a:t>Filing </a:t>
            </a:r>
            <a:r>
              <a:rPr lang="en-US" sz="2800" dirty="0">
                <a:solidFill>
                  <a:schemeClr val="tx2"/>
                </a:solidFill>
              </a:rPr>
              <a:t>of proof is not </a:t>
            </a:r>
            <a:r>
              <a:rPr lang="en-US" sz="2800" dirty="0" smtClean="0">
                <a:solidFill>
                  <a:schemeClr val="tx2"/>
                </a:solidFill>
              </a:rPr>
              <a:t>required </a:t>
            </a:r>
          </a:p>
          <a:p>
            <a:endParaRPr lang="en-US" sz="2800" dirty="0" smtClean="0">
              <a:solidFill>
                <a:schemeClr val="tx2"/>
              </a:solidFill>
            </a:endParaRPr>
          </a:p>
          <a:p>
            <a:r>
              <a:rPr lang="en-US" sz="2800" dirty="0" smtClean="0">
                <a:solidFill>
                  <a:schemeClr val="tx2"/>
                </a:solidFill>
              </a:rPr>
              <a:t>The Fixed-Time period may be extended</a:t>
            </a:r>
            <a:endParaRPr lang="en-US" sz="2800" dirty="0">
              <a:solidFill>
                <a:schemeClr val="tx2"/>
              </a:solidFill>
            </a:endParaRPr>
          </a:p>
        </p:txBody>
      </p:sp>
      <p:sp>
        <p:nvSpPr>
          <p:cNvPr id="5" name="Rectangle 4"/>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17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Exchange Application</a:t>
            </a:r>
            <a:endParaRPr lang="en-US" dirty="0">
              <a:solidFill>
                <a:schemeClr val="tx2"/>
              </a:solidFill>
            </a:endParaRPr>
          </a:p>
        </p:txBody>
      </p:sp>
      <p:sp>
        <p:nvSpPr>
          <p:cNvPr id="4" name="Rectangle 3"/>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828800"/>
            <a:ext cx="8229600" cy="4800600"/>
          </a:xfrm>
        </p:spPr>
        <p:txBody>
          <a:bodyPr>
            <a:normAutofit/>
          </a:bodyPr>
          <a:lstStyle/>
          <a:p>
            <a:r>
              <a:rPr lang="en-US" sz="2800" dirty="0" smtClean="0">
                <a:solidFill>
                  <a:schemeClr val="tx2"/>
                </a:solidFill>
              </a:rPr>
              <a:t>Exchanges </a:t>
            </a:r>
            <a:r>
              <a:rPr lang="en-US" sz="2800" dirty="0">
                <a:solidFill>
                  <a:schemeClr val="tx2"/>
                </a:solidFill>
              </a:rPr>
              <a:t>are filed when an applicant has a legal contract to exchange </a:t>
            </a:r>
            <a:r>
              <a:rPr lang="en-US" sz="2800" dirty="0" smtClean="0">
                <a:solidFill>
                  <a:schemeClr val="tx2"/>
                </a:solidFill>
              </a:rPr>
              <a:t>water.</a:t>
            </a:r>
          </a:p>
          <a:p>
            <a:endParaRPr lang="en-US" sz="2800" dirty="0" smtClean="0">
              <a:solidFill>
                <a:schemeClr val="tx2"/>
              </a:solidFill>
            </a:endParaRPr>
          </a:p>
          <a:p>
            <a:r>
              <a:rPr lang="en-US" sz="2800" dirty="0">
                <a:solidFill>
                  <a:schemeClr val="tx2"/>
                </a:solidFill>
              </a:rPr>
              <a:t>C</a:t>
            </a:r>
            <a:r>
              <a:rPr lang="en-US" sz="2800" dirty="0" smtClean="0">
                <a:solidFill>
                  <a:schemeClr val="tx2"/>
                </a:solidFill>
              </a:rPr>
              <a:t>reates a new water right filing.</a:t>
            </a:r>
          </a:p>
          <a:p>
            <a:endParaRPr lang="en-US" sz="2800" dirty="0" smtClean="0">
              <a:solidFill>
                <a:schemeClr val="tx2"/>
              </a:solidFill>
            </a:endParaRPr>
          </a:p>
          <a:p>
            <a:r>
              <a:rPr lang="en-US" sz="2800" dirty="0" smtClean="0">
                <a:solidFill>
                  <a:schemeClr val="tx2"/>
                </a:solidFill>
              </a:rPr>
              <a:t>The </a:t>
            </a:r>
            <a:r>
              <a:rPr lang="en-US" sz="2800" u="sng" dirty="0">
                <a:solidFill>
                  <a:schemeClr val="tx2"/>
                </a:solidFill>
              </a:rPr>
              <a:t>contract</a:t>
            </a:r>
            <a:r>
              <a:rPr lang="en-US" sz="2800" dirty="0">
                <a:solidFill>
                  <a:schemeClr val="tx2"/>
                </a:solidFill>
              </a:rPr>
              <a:t> is the basis of the water right.  </a:t>
            </a:r>
            <a:endParaRPr lang="en-US" sz="2800" dirty="0" smtClean="0">
              <a:solidFill>
                <a:schemeClr val="tx2"/>
              </a:solidFill>
            </a:endParaRPr>
          </a:p>
          <a:p>
            <a:endParaRPr lang="en-US" sz="2800" dirty="0" smtClean="0">
              <a:solidFill>
                <a:schemeClr val="tx2"/>
              </a:solidFill>
            </a:endParaRPr>
          </a:p>
          <a:p>
            <a:r>
              <a:rPr lang="en-US" sz="2800" dirty="0" smtClean="0">
                <a:solidFill>
                  <a:schemeClr val="tx2"/>
                </a:solidFill>
              </a:rPr>
              <a:t>Exchange applicants ar</a:t>
            </a:r>
            <a:r>
              <a:rPr lang="en-US" sz="2800" dirty="0">
                <a:solidFill>
                  <a:schemeClr val="tx2"/>
                </a:solidFill>
              </a:rPr>
              <a:t>e</a:t>
            </a:r>
            <a:r>
              <a:rPr lang="en-US" sz="2800" dirty="0" smtClean="0">
                <a:solidFill>
                  <a:schemeClr val="tx2"/>
                </a:solidFill>
              </a:rPr>
              <a:t> </a:t>
            </a:r>
            <a:r>
              <a:rPr lang="en-US" sz="2800" dirty="0">
                <a:solidFill>
                  <a:schemeClr val="tx2"/>
                </a:solidFill>
              </a:rPr>
              <a:t>required to submit p</a:t>
            </a:r>
            <a:r>
              <a:rPr lang="en-US" sz="2800" dirty="0" smtClean="0">
                <a:solidFill>
                  <a:schemeClr val="tx2"/>
                </a:solidFill>
              </a:rPr>
              <a:t>roof by the proof-due date. </a:t>
            </a:r>
          </a:p>
        </p:txBody>
      </p:sp>
    </p:spTree>
    <p:extLst>
      <p:ext uri="{BB962C8B-B14F-4D97-AF65-F5344CB8AC3E}">
        <p14:creationId xmlns:p14="http://schemas.microsoft.com/office/powerpoint/2010/main" val="331892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4776</TotalTime>
  <Words>2371</Words>
  <Application>Microsoft Office PowerPoint</Application>
  <PresentationFormat>On-screen Show (4:3)</PresentationFormat>
  <Paragraphs>417</Paragraphs>
  <Slides>41</Slides>
  <Notes>40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Application Agenda</vt:lpstr>
      <vt:lpstr>Common Applications</vt:lpstr>
      <vt:lpstr>Elements Common to all Applications</vt:lpstr>
      <vt:lpstr>PowerPoint Presentation</vt:lpstr>
      <vt:lpstr>Application to Appropriate</vt:lpstr>
      <vt:lpstr>Temporary Application to Appropriate  </vt:lpstr>
      <vt:lpstr>Fixed-Time Application to Appropriate</vt:lpstr>
      <vt:lpstr>Exchange Application</vt:lpstr>
      <vt:lpstr>Permanent Change Application</vt:lpstr>
      <vt:lpstr>Temporary Change Application</vt:lpstr>
      <vt:lpstr>Policy By Area</vt:lpstr>
      <vt:lpstr>Helpful Database Tools</vt:lpstr>
      <vt:lpstr>PowerPoint Presentation</vt:lpstr>
      <vt:lpstr>Intro to Public Land Survey</vt:lpstr>
      <vt:lpstr>Township, Range, and Section</vt:lpstr>
      <vt:lpstr>Typical Corner Sections and Quadrants</vt:lpstr>
      <vt:lpstr>Utah Base &amp; Meridians </vt:lpstr>
      <vt:lpstr>PowerPoint Presentation</vt:lpstr>
      <vt:lpstr>Marking a Point of Diversion</vt:lpstr>
      <vt:lpstr>Marking a Place of Use</vt:lpstr>
      <vt:lpstr>Water Right Calculations</vt:lpstr>
      <vt:lpstr>Common Terms</vt:lpstr>
      <vt:lpstr>Duty Calculations</vt:lpstr>
      <vt:lpstr>Sample Problem #1</vt:lpstr>
      <vt:lpstr>Sample Problem #2</vt:lpstr>
      <vt:lpstr>Sample Problem #3</vt:lpstr>
      <vt:lpstr>Sample Problem #4</vt:lpstr>
      <vt:lpstr>Diversion vs Depletion</vt:lpstr>
      <vt:lpstr>Sample Problem #5</vt:lpstr>
      <vt:lpstr>Summary of Diversion and  Depletion Limits</vt:lpstr>
      <vt:lpstr>Diversion Based Change Applications</vt:lpstr>
      <vt:lpstr>Making an Application Map</vt:lpstr>
      <vt:lpstr>Using the Division’s Website  to Get a Point of Diversion (POD)</vt:lpstr>
      <vt:lpstr>Application Map Wizard</vt:lpstr>
      <vt:lpstr>Sample Application Map</vt:lpstr>
      <vt:lpstr>Researching with Map Search (ESRI)</vt:lpstr>
      <vt:lpstr>Layers and Search Tools</vt:lpstr>
      <vt:lpstr>Summary and Wrap-Up</vt:lpstr>
      <vt:lpstr>Topics Covered</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Tamara Prue</cp:lastModifiedBy>
  <cp:revision>112</cp:revision>
  <cp:lastPrinted>2015-04-27T15:50:43Z</cp:lastPrinted>
  <dcterms:created xsi:type="dcterms:W3CDTF">2004-06-09T23:03:56Z</dcterms:created>
  <dcterms:modified xsi:type="dcterms:W3CDTF">2016-03-24T18:17:56Z</dcterms:modified>
</cp:coreProperties>
</file>