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8" r:id="rId3"/>
    <p:sldId id="258" r:id="rId4"/>
    <p:sldId id="264" r:id="rId5"/>
    <p:sldId id="342" r:id="rId6"/>
    <p:sldId id="343" r:id="rId7"/>
    <p:sldId id="341" r:id="rId8"/>
    <p:sldId id="315" r:id="rId9"/>
    <p:sldId id="318" r:id="rId10"/>
    <p:sldId id="324" r:id="rId11"/>
    <p:sldId id="345" r:id="rId12"/>
    <p:sldId id="325" r:id="rId13"/>
    <p:sldId id="321" r:id="rId14"/>
    <p:sldId id="326" r:id="rId15"/>
    <p:sldId id="327" r:id="rId16"/>
    <p:sldId id="328" r:id="rId17"/>
    <p:sldId id="322" r:id="rId18"/>
    <p:sldId id="332" r:id="rId19"/>
    <p:sldId id="329" r:id="rId20"/>
    <p:sldId id="330" r:id="rId21"/>
    <p:sldId id="331" r:id="rId22"/>
    <p:sldId id="333" r:id="rId23"/>
    <p:sldId id="338" r:id="rId24"/>
    <p:sldId id="335" r:id="rId25"/>
    <p:sldId id="336" r:id="rId26"/>
    <p:sldId id="337" r:id="rId27"/>
    <p:sldId id="339" r:id="rId28"/>
    <p:sldId id="323" r:id="rId29"/>
    <p:sldId id="307" r:id="rId30"/>
    <p:sldId id="344" r:id="rId31"/>
    <p:sldId id="340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D46107-BFA3-42F7-9542-0749290DD194}">
          <p14:sldIdLst>
            <p14:sldId id="256"/>
            <p14:sldId id="298"/>
            <p14:sldId id="258"/>
          </p14:sldIdLst>
        </p14:section>
        <p14:section name="Basic Information" id="{D1875DCD-3160-44BA-BCEF-DAD0AD9A83ED}">
          <p14:sldIdLst>
            <p14:sldId id="264"/>
            <p14:sldId id="342"/>
            <p14:sldId id="343"/>
          </p14:sldIdLst>
        </p14:section>
        <p14:section name="Types of data" id="{0129F89A-C59D-4F14-B6B4-9C3E9AFF589A}">
          <p14:sldIdLst>
            <p14:sldId id="341"/>
            <p14:sldId id="315"/>
            <p14:sldId id="318"/>
            <p14:sldId id="324"/>
            <p14:sldId id="345"/>
            <p14:sldId id="325"/>
          </p14:sldIdLst>
        </p14:section>
        <p14:section name="Paper/online form" id="{6D1D9CF5-4E80-47A4-AA29-06A5B8717FFC}">
          <p14:sldIdLst>
            <p14:sldId id="321"/>
            <p14:sldId id="326"/>
            <p14:sldId id="327"/>
            <p14:sldId id="328"/>
            <p14:sldId id="322"/>
            <p14:sldId id="332"/>
            <p14:sldId id="329"/>
            <p14:sldId id="330"/>
            <p14:sldId id="331"/>
            <p14:sldId id="333"/>
            <p14:sldId id="338"/>
            <p14:sldId id="335"/>
            <p14:sldId id="336"/>
            <p14:sldId id="337"/>
            <p14:sldId id="339"/>
          </p14:sldIdLst>
        </p14:section>
        <p14:section name="Summary" id="{40DFA415-5757-44DA-AC29-440CF8AC73B9}">
          <p14:sldIdLst>
            <p14:sldId id="323"/>
            <p14:sldId id="307"/>
            <p14:sldId id="344"/>
            <p14:sldId id="34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70" d="100"/>
          <a:sy n="70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0CBA5-9105-4D6F-901A-D6ACF44A853F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D18AC-5240-498F-B85C-D66DE32EAD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4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CAA1A-17CD-4DE4-BF86-8672770A1729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F6C35D-3F1A-4B38-BDC3-C3ED31CE0C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2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7C2-553F-4B14-A7AE-545C7C91D2CE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Proof of Beneficial Use of Water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19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70E5-1344-48A7-BF5E-1227FB558965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Proof of Beneficial Use of Water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4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D33C-5F14-4CF5-AFAF-7958F8F66D18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Proof of Beneficial Use of Water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54A4-358F-4C04-945D-3A1F0C1E0186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Proof of Beneficial Use of Water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1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252E-487D-4430-99D3-B755265D03DF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Proof of Beneficial Use of Water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9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30E3-25B5-4476-94EA-136F5B1AE456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Proof of Beneficial Use of Water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9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067A-429B-46C7-B469-D0143A853E45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Proof of Beneficial Use of Water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7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C92D-B187-4CC9-AC1F-E70BD95C442D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Proof of Beneficial Use of Water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F0DF-5DB3-4F85-B863-E45597CE7CDB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Proof of Beneficial Use of Water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7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Layout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BBBE-CC82-4DD5-A6FB-5BB2A725DE7C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Proof of Beneficial Use of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7764" y="304800"/>
            <a:ext cx="6917436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97764" y="1828800"/>
            <a:ext cx="6917436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7620000" y="640080"/>
            <a:ext cx="1216152" cy="5577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8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Layou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970A96A-63FC-4C7A-B800-4CDE2D82881F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Proof of Beneficial Use of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49321E85-C7F9-493D-8309-B66911D6D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7764" y="304800"/>
            <a:ext cx="8348472" cy="1219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97764" y="1828800"/>
            <a:ext cx="8348472" cy="4419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4921-023C-4BBF-A7AA-CB3FB347202B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Proof of Beneficial Use of Water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6" b="16415"/>
          <a:stretch/>
        </p:blipFill>
        <p:spPr bwMode="auto">
          <a:xfrm>
            <a:off x="0" y="838200"/>
            <a:ext cx="6420827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fld id="{3AACD64A-A483-496E-909D-37AC79B848C1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Proof of Beneficial Use of Water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/>
                </a:solidFill>
              </a:defRPr>
            </a:lvl1pPr>
          </a:lstStyle>
          <a:p>
            <a:fld id="{49321E85-C7F9-493D-8309-B66911D6D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8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lo\AppData\Local\Microsoft\Windows\Temporary Internet Files\Content.IE5\8Y72KS1Y\MP900406530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20" y="304800"/>
            <a:ext cx="834716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807" y="1295400"/>
            <a:ext cx="85763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Division of Water Rights</a:t>
            </a:r>
            <a:endParaRPr lang="en-US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4528" y="6019800"/>
            <a:ext cx="541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Water</a:t>
            </a:r>
            <a:r>
              <a:rPr lang="en-US" sz="3600" b="1" dirty="0" smtClean="0">
                <a:solidFill>
                  <a:schemeClr val="tx2"/>
                </a:solidFill>
              </a:rPr>
              <a:t>Rights.</a:t>
            </a:r>
            <a:r>
              <a:rPr lang="en-US" sz="3600" dirty="0" smtClean="0">
                <a:solidFill>
                  <a:schemeClr val="tx2"/>
                </a:solidFill>
              </a:rPr>
              <a:t>utah</a:t>
            </a:r>
            <a:r>
              <a:rPr lang="en-US" sz="3600" b="1" dirty="0" smtClean="0">
                <a:solidFill>
                  <a:schemeClr val="tx2"/>
                </a:solidFill>
              </a:rPr>
              <a:t>.</a:t>
            </a:r>
            <a:r>
              <a:rPr lang="en-US" sz="3600" dirty="0" smtClean="0">
                <a:solidFill>
                  <a:schemeClr val="tx2"/>
                </a:solidFill>
              </a:rPr>
              <a:t>gov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7764" y="1828800"/>
            <a:ext cx="8348472" cy="4419600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WATER USE DATA (</a:t>
            </a:r>
            <a:r>
              <a:rPr lang="en-US" dirty="0" smtClean="0">
                <a:solidFill>
                  <a:srgbClr val="FF0000"/>
                </a:solidFill>
              </a:rPr>
              <a:t>Yearly</a:t>
            </a:r>
            <a:r>
              <a:rPr lang="en-US" dirty="0" smtClean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What are the uses?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How much water for each use?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2614-6665-4474-97B2-36AD57AA7AB0}" type="datetime4">
              <a:rPr lang="en-US" smtClean="0"/>
              <a:t>April 27,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7764" y="1828800"/>
            <a:ext cx="8348472" cy="4419600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2614-6665-4474-97B2-36AD57AA7AB0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3825922"/>
            <a:ext cx="5486400" cy="304800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7538" y="381583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Pipe</a:t>
            </a:r>
            <a:endParaRPr lang="en-US" b="1" dirty="0"/>
          </a:p>
        </p:txBody>
      </p:sp>
      <p:sp>
        <p:nvSpPr>
          <p:cNvPr id="10" name="Flowchart: Or 9"/>
          <p:cNvSpPr/>
          <p:nvPr/>
        </p:nvSpPr>
        <p:spPr>
          <a:xfrm>
            <a:off x="684074" y="2274049"/>
            <a:ext cx="451513" cy="451513"/>
          </a:xfrm>
          <a:prstGeom prst="flowChartOr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4"/>
            <a:endCxn id="8" idx="1"/>
          </p:cNvCxnSpPr>
          <p:nvPr/>
        </p:nvCxnSpPr>
        <p:spPr>
          <a:xfrm>
            <a:off x="909831" y="2725562"/>
            <a:ext cx="918969" cy="12527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Or 12"/>
          <p:cNvSpPr/>
          <p:nvPr/>
        </p:nvSpPr>
        <p:spPr>
          <a:xfrm>
            <a:off x="684073" y="5254956"/>
            <a:ext cx="451513" cy="451513"/>
          </a:xfrm>
          <a:prstGeom prst="flowChartOr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0"/>
            <a:endCxn id="8" idx="1"/>
          </p:cNvCxnSpPr>
          <p:nvPr/>
        </p:nvCxnSpPr>
        <p:spPr>
          <a:xfrm flipV="1">
            <a:off x="909830" y="3978322"/>
            <a:ext cx="918970" cy="127663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35587" y="235623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Well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5587" y="525495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Spring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Lalo_2\AppData\Local\Microsoft\Windows\Temporary Internet Files\Content.IE5\Z8G35I75\large-Small-House-Icon-166.6-3144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69496"/>
            <a:ext cx="538998" cy="5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>
            <a:stCxn id="8" idx="3"/>
          </p:cNvCxnSpPr>
          <p:nvPr/>
        </p:nvCxnSpPr>
        <p:spPr>
          <a:xfrm flipV="1">
            <a:off x="7315200" y="2540896"/>
            <a:ext cx="746496" cy="14374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Lalo_2\AppData\Local\Microsoft\Windows\Temporary Internet Files\Content.IE5\Z8G35I75\cartoon-church-7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96" y="4581718"/>
            <a:ext cx="874806" cy="11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2" name="Straight Connector 1031"/>
          <p:cNvCxnSpPr>
            <a:stCxn id="8" idx="3"/>
            <a:endCxn id="1028" idx="1"/>
          </p:cNvCxnSpPr>
          <p:nvPr/>
        </p:nvCxnSpPr>
        <p:spPr>
          <a:xfrm>
            <a:off x="7315200" y="3978322"/>
            <a:ext cx="746496" cy="116577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5" descr="C:\Users\Lalo_2\AppData\Local\Microsoft\Windows\Temporary Internet Files\Content.IE5\GE1PWN2Z\REVOLUCIÃ“N_INDUSTRIAL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71" y="3524932"/>
            <a:ext cx="1295400" cy="90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7" name="Straight Connector 1036"/>
          <p:cNvCxnSpPr>
            <a:stCxn id="8" idx="3"/>
            <a:endCxn id="1035" idx="1"/>
          </p:cNvCxnSpPr>
          <p:nvPr/>
        </p:nvCxnSpPr>
        <p:spPr>
          <a:xfrm>
            <a:off x="7315200" y="3978322"/>
            <a:ext cx="43607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3" name="Group 1052"/>
          <p:cNvGrpSpPr/>
          <p:nvPr/>
        </p:nvGrpSpPr>
        <p:grpSpPr>
          <a:xfrm>
            <a:off x="398473" y="1597188"/>
            <a:ext cx="2098651" cy="4422612"/>
            <a:chOff x="398473" y="1597188"/>
            <a:chExt cx="2098651" cy="4422612"/>
          </a:xfrm>
        </p:grpSpPr>
        <p:sp>
          <p:nvSpPr>
            <p:cNvPr id="1045" name="Rectangle 1044"/>
            <p:cNvSpPr/>
            <p:nvPr/>
          </p:nvSpPr>
          <p:spPr>
            <a:xfrm>
              <a:off x="457199" y="1981200"/>
              <a:ext cx="1981201" cy="40386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TextBox 1045"/>
            <p:cNvSpPr txBox="1"/>
            <p:nvPr/>
          </p:nvSpPr>
          <p:spPr>
            <a:xfrm>
              <a:off x="398473" y="1597188"/>
              <a:ext cx="2098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Diversion Data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4" name="Group 1053"/>
          <p:cNvGrpSpPr/>
          <p:nvPr/>
        </p:nvGrpSpPr>
        <p:grpSpPr>
          <a:xfrm>
            <a:off x="6705600" y="1597188"/>
            <a:ext cx="2341071" cy="4422612"/>
            <a:chOff x="6705600" y="1597188"/>
            <a:chExt cx="2341071" cy="4422612"/>
          </a:xfrm>
        </p:grpSpPr>
        <p:sp>
          <p:nvSpPr>
            <p:cNvPr id="55" name="Rectangle 54"/>
            <p:cNvSpPr/>
            <p:nvPr/>
          </p:nvSpPr>
          <p:spPr>
            <a:xfrm>
              <a:off x="6705600" y="1981200"/>
              <a:ext cx="2341071" cy="40386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38633" y="1597188"/>
              <a:ext cx="22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Water Use Data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49" name="TextBox 1048"/>
          <p:cNvSpPr txBox="1"/>
          <p:nvPr/>
        </p:nvSpPr>
        <p:spPr>
          <a:xfrm>
            <a:off x="1828800" y="381583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50" name="TextBox 1049"/>
          <p:cNvSpPr txBox="1"/>
          <p:nvPr/>
        </p:nvSpPr>
        <p:spPr>
          <a:xfrm>
            <a:off x="6648138" y="381583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Out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4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7764" y="1828800"/>
            <a:ext cx="8348472" cy="4419600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YEARLY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Report data no later than </a:t>
            </a:r>
            <a:r>
              <a:rPr lang="en-US" dirty="0" smtClean="0">
                <a:solidFill>
                  <a:srgbClr val="00B0F0"/>
                </a:solidFill>
              </a:rPr>
              <a:t>March 1st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2614-6665-4474-97B2-36AD57AA7AB0}" type="datetime4">
              <a:rPr lang="en-US" smtClean="0"/>
              <a:t>April 27,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7764" y="1828800"/>
            <a:ext cx="8348472" cy="44196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/>
              <a:t>Paper form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2614-6665-4474-97B2-36AD57AA7AB0}" type="datetime4">
              <a:rPr lang="en-US" smtClean="0"/>
              <a:t>April 27,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A96A-63FC-4C7A-B800-4CDE2D82881F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248400"/>
          </a:xfrm>
        </p:spPr>
      </p:pic>
      <p:sp>
        <p:nvSpPr>
          <p:cNvPr id="5" name="Rectangle 4"/>
          <p:cNvSpPr/>
          <p:nvPr/>
        </p:nvSpPr>
        <p:spPr>
          <a:xfrm>
            <a:off x="228600" y="914400"/>
            <a:ext cx="8686800" cy="990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939593"/>
            <a:ext cx="2103120" cy="18288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1219200"/>
            <a:ext cx="3352800" cy="1905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133600"/>
            <a:ext cx="8686800" cy="1447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327" y="2310880"/>
            <a:ext cx="1371600" cy="152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/>
        </p:nvSpPr>
        <p:spPr>
          <a:xfrm>
            <a:off x="3962400" y="2320206"/>
            <a:ext cx="1371600" cy="152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381000" y="1899920"/>
            <a:ext cx="6089779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1"/>
          <p:cNvSpPr/>
          <p:nvPr/>
        </p:nvSpPr>
        <p:spPr>
          <a:xfrm>
            <a:off x="463420" y="2578359"/>
            <a:ext cx="1136779" cy="1586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2"/>
          <p:cNvSpPr/>
          <p:nvPr/>
        </p:nvSpPr>
        <p:spPr>
          <a:xfrm>
            <a:off x="404327" y="2657607"/>
            <a:ext cx="2872273" cy="1463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3"/>
          <p:cNvSpPr/>
          <p:nvPr/>
        </p:nvSpPr>
        <p:spPr>
          <a:xfrm>
            <a:off x="404326" y="2781300"/>
            <a:ext cx="2491273" cy="152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4"/>
          <p:cNvSpPr/>
          <p:nvPr/>
        </p:nvSpPr>
        <p:spPr>
          <a:xfrm>
            <a:off x="463421" y="3048000"/>
            <a:ext cx="8238744" cy="4114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5"/>
          <p:cNvSpPr/>
          <p:nvPr/>
        </p:nvSpPr>
        <p:spPr>
          <a:xfrm>
            <a:off x="228600" y="4800600"/>
            <a:ext cx="8686800" cy="1371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6"/>
          <p:cNvSpPr/>
          <p:nvPr/>
        </p:nvSpPr>
        <p:spPr>
          <a:xfrm>
            <a:off x="4572000" y="5181600"/>
            <a:ext cx="2503807" cy="1463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7"/>
          <p:cNvSpPr/>
          <p:nvPr/>
        </p:nvSpPr>
        <p:spPr>
          <a:xfrm>
            <a:off x="404327" y="5314218"/>
            <a:ext cx="6301273" cy="1463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8"/>
          <p:cNvSpPr/>
          <p:nvPr/>
        </p:nvSpPr>
        <p:spPr>
          <a:xfrm>
            <a:off x="463421" y="5486400"/>
            <a:ext cx="8238744" cy="4023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8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2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86800" cy="417919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252E-487D-4430-99D3-B755265D03DF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8686800" cy="152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4114800"/>
            <a:ext cx="86868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1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0852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252E-487D-4430-99D3-B755265D03DF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304800"/>
            <a:ext cx="8686800" cy="403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640702"/>
            <a:ext cx="3048000" cy="228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869302"/>
            <a:ext cx="8534400" cy="6766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3505200"/>
            <a:ext cx="8534400" cy="381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343400"/>
            <a:ext cx="8686800" cy="2057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7764" y="1828800"/>
            <a:ext cx="8348472" cy="44196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/>
              <a:t>Online form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2614-6665-4474-97B2-36AD57AA7AB0}" type="datetime4">
              <a:rPr lang="en-US" smtClean="0"/>
              <a:t>April 27,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7764" y="1828800"/>
            <a:ext cx="8348472" cy="44196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u="sng" dirty="0" smtClean="0"/>
              <a:t>E-Form Preparation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E-mail address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Login-ID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Login-Key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http://</a:t>
            </a:r>
            <a:r>
              <a:rPr lang="en-US" sz="2800" dirty="0" smtClean="0"/>
              <a:t>waterrights.utah.gov/wateruse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2614-6665-4474-97B2-36AD57AA7AB0}" type="datetime4">
              <a:rPr lang="en-US" smtClean="0"/>
              <a:t>April 27,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86800" cy="5867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252E-487D-4430-99D3-B755265D03DF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2592355"/>
            <a:ext cx="3048000" cy="1828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3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1"/>
            <a:ext cx="8534400" cy="2914650"/>
          </a:xfrm>
        </p:spPr>
        <p:txBody>
          <a:bodyPr/>
          <a:lstStyle/>
          <a:p>
            <a:r>
              <a:rPr lang="en-US" dirty="0" smtClean="0"/>
              <a:t>UTAH</a:t>
            </a:r>
            <a:br>
              <a:rPr lang="en-US" dirty="0" smtClean="0"/>
            </a:br>
            <a:r>
              <a:rPr lang="en-US" dirty="0" smtClean="0"/>
              <a:t>WATER USE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Frank Quintana, PE</a:t>
            </a:r>
          </a:p>
          <a:p>
            <a:r>
              <a:rPr lang="en-US" dirty="0" smtClean="0"/>
              <a:t>(801) 538-7223</a:t>
            </a:r>
          </a:p>
          <a:p>
            <a:r>
              <a:rPr lang="en-US" smtClean="0"/>
              <a:t>frankquintana@utah.gov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16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391400" cy="599464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252E-487D-4430-99D3-B755265D03DF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86200" y="1981200"/>
            <a:ext cx="1981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0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252E-487D-4430-99D3-B755265D03DF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2142"/>
            <a:ext cx="8229600" cy="3813716"/>
          </a:xfrm>
        </p:spPr>
      </p:pic>
      <p:sp>
        <p:nvSpPr>
          <p:cNvPr id="2" name="Rectangle 1"/>
          <p:cNvSpPr/>
          <p:nvPr/>
        </p:nvSpPr>
        <p:spPr>
          <a:xfrm>
            <a:off x="6858000" y="4267200"/>
            <a:ext cx="14478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632960"/>
            <a:ext cx="1066800" cy="198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5649686" cy="622100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252E-487D-4430-99D3-B755265D03DF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19600" y="228600"/>
            <a:ext cx="1981200" cy="2286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4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252E-487D-4430-99D3-B755265D03DF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7086"/>
            <a:ext cx="8229600" cy="5303828"/>
          </a:xfr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828800" y="4495800"/>
            <a:ext cx="990600" cy="3810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7400" y="4191000"/>
            <a:ext cx="990600" cy="2286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3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252E-487D-4430-99D3-B755265D03DF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43" y="708819"/>
            <a:ext cx="5699715" cy="5440363"/>
          </a:xfrm>
        </p:spPr>
      </p:pic>
      <p:sp>
        <p:nvSpPr>
          <p:cNvPr id="8" name="Rectangle 7"/>
          <p:cNvSpPr/>
          <p:nvPr/>
        </p:nvSpPr>
        <p:spPr>
          <a:xfrm>
            <a:off x="2819400" y="1088571"/>
            <a:ext cx="1600200" cy="173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91000" y="3230880"/>
            <a:ext cx="2438400" cy="2286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252E-487D-4430-99D3-B755265D03DF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7099"/>
            <a:ext cx="8229600" cy="5023802"/>
          </a:xfrm>
        </p:spPr>
      </p:pic>
      <p:sp>
        <p:nvSpPr>
          <p:cNvPr id="2" name="TextBox 1"/>
          <p:cNvSpPr txBox="1"/>
          <p:nvPr/>
        </p:nvSpPr>
        <p:spPr>
          <a:xfrm>
            <a:off x="2007035" y="152400"/>
            <a:ext cx="5129930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REVENUES AND EXPENDITURES FORM</a:t>
            </a:r>
          </a:p>
          <a:p>
            <a:pPr algn="ctr"/>
            <a:r>
              <a:rPr lang="en-US" b="1" dirty="0" smtClean="0"/>
              <a:t>Division of Drinking Water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34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252E-487D-4430-99D3-B755265D03DF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864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Division of Drinking Water</a:t>
            </a:r>
          </a:p>
          <a:p>
            <a:pPr marL="0" indent="0" algn="ctr">
              <a:buNone/>
            </a:pPr>
            <a:r>
              <a:rPr lang="en-US" dirty="0" smtClean="0"/>
              <a:t>Michael Grange, Engineering Manager</a:t>
            </a:r>
          </a:p>
          <a:p>
            <a:pPr marL="0" indent="0" algn="ctr">
              <a:buNone/>
            </a:pPr>
            <a:r>
              <a:rPr lang="en-US" dirty="0" smtClean="0"/>
              <a:t>mgrange@utah.gov</a:t>
            </a:r>
          </a:p>
          <a:p>
            <a:pPr marL="0" indent="0" algn="ctr">
              <a:buNone/>
            </a:pPr>
            <a:r>
              <a:rPr lang="en-US" dirty="0" smtClean="0"/>
              <a:t>(801) 536-0069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252E-487D-4430-99D3-B755265D03DF}" type="datetime4">
              <a:rPr lang="en-US" smtClean="0"/>
              <a:t>April 27,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27</a:t>
            </a:fld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13" y="685800"/>
            <a:ext cx="6827775" cy="5486400"/>
          </a:xfrm>
        </p:spPr>
      </p:pic>
      <p:sp>
        <p:nvSpPr>
          <p:cNvPr id="6" name="Rectangle 5"/>
          <p:cNvSpPr/>
          <p:nvPr/>
        </p:nvSpPr>
        <p:spPr>
          <a:xfrm>
            <a:off x="1143000" y="3318588"/>
            <a:ext cx="6858000" cy="22158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5282" y="152400"/>
            <a:ext cx="5293437" cy="4001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Non-Public Water Suppliers E-Form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2567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SUMMARY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60" y="685800"/>
            <a:ext cx="1213104" cy="54864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7764" y="1295400"/>
            <a:ext cx="6917436" cy="5181600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What do you need to know?</a:t>
            </a:r>
            <a:endParaRPr lang="en-US" sz="28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What do you need to record?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What form do you need?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6CE6-9010-44D6-B71D-F66F984969C6}" type="datetime4">
              <a:rPr lang="en-US" smtClean="0"/>
              <a:t>April 27,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SUMMARY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60" y="685800"/>
            <a:ext cx="1213104" cy="54864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7764" y="1295400"/>
            <a:ext cx="6917436" cy="5181600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Record diversion data (</a:t>
            </a:r>
            <a:r>
              <a:rPr lang="en-US" dirty="0" smtClean="0">
                <a:solidFill>
                  <a:srgbClr val="FF0000"/>
                </a:solidFill>
              </a:rPr>
              <a:t>Monthly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Total up diversion data (</a:t>
            </a:r>
            <a:r>
              <a:rPr lang="en-US" dirty="0" smtClean="0">
                <a:solidFill>
                  <a:srgbClr val="00B0F0"/>
                </a:solidFill>
              </a:rPr>
              <a:t>Yearly</a:t>
            </a:r>
            <a:r>
              <a:rPr lang="en-US" dirty="0" smtClean="0"/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Record water use data (</a:t>
            </a:r>
            <a:r>
              <a:rPr lang="en-US" dirty="0" smtClean="0">
                <a:solidFill>
                  <a:srgbClr val="00B0F0"/>
                </a:solidFill>
              </a:rPr>
              <a:t>Yearly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6CE6-9010-44D6-B71D-F66F984969C6}" type="datetime4">
              <a:rPr lang="en-US" smtClean="0"/>
              <a:t>April 27,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6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 anchor="ctr"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What do you need to know?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What do you need to record?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What form do you need to report?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7D9-EF17-4A63-A657-A6A94258D33C}" type="datetime4">
              <a:rPr lang="en-US" smtClean="0"/>
              <a:t>April 27,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SUMMARY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60" y="685800"/>
            <a:ext cx="1213104" cy="54864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7764" y="1295400"/>
            <a:ext cx="6917436" cy="5181600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Paper form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Online form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Submit report no later than March 1st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6CE6-9010-44D6-B71D-F66F984969C6}" type="datetime4">
              <a:rPr lang="en-US" smtClean="0"/>
              <a:t>April 27,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6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7764" y="1828800"/>
            <a:ext cx="8348472" cy="44196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 smtClean="0"/>
              <a:t>Striving for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 smtClean="0"/>
              <a:t>Reliable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2614-6665-4474-97B2-36AD57AA7AB0}" type="datetime4">
              <a:rPr lang="en-US" smtClean="0"/>
              <a:t>April 27,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7764" y="1828800"/>
            <a:ext cx="8348472" cy="44196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/>
              <a:t>WHAT DO YOU NEED TO KNOW?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Public Land Surveying System</a:t>
            </a:r>
            <a:endParaRPr lang="en-US" sz="2800" dirty="0"/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North 275 feet West 658 feet from the SE¼ corner of Section 21, T 2 N, R 5E, SLB&amp;M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EAFE-481D-4C76-81F1-6860F0F842E7}" type="datetime4">
              <a:rPr lang="en-US" smtClean="0"/>
              <a:t>April 27,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7764" y="1828800"/>
            <a:ext cx="8348472" cy="44196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/>
              <a:t>WHAT DO YOU NEED TO KNOW?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Units of Measurement</a:t>
            </a:r>
            <a:endParaRPr lang="en-US" sz="2800" dirty="0"/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Gallons, Kilo gallons, Mega gallons, </a:t>
            </a:r>
            <a:r>
              <a:rPr lang="en-US" dirty="0" smtClean="0"/>
              <a:t>Acre-feet</a:t>
            </a: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1 acre-foot = 325 851 gallons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EAFE-481D-4C76-81F1-6860F0F842E7}" type="datetime4">
              <a:rPr lang="en-US" smtClean="0"/>
              <a:t>April 27,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7764" y="1828800"/>
            <a:ext cx="8348472" cy="44196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/>
              <a:t>WHAT DO YOU NEED TO KNOW?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Measuring Devices</a:t>
            </a:r>
            <a:endParaRPr lang="en-US" sz="2800" dirty="0"/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Meters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EAFE-481D-4C76-81F1-6860F0F842E7}" type="datetime4">
              <a:rPr lang="en-US" smtClean="0"/>
              <a:t>April 27,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3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WHAT DO YOU NEED TO RECORD?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60" y="685800"/>
            <a:ext cx="1213104" cy="54864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7764" y="1295400"/>
            <a:ext cx="6917436" cy="5181600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Diversion data</a:t>
            </a:r>
            <a:endParaRPr lang="en-US" sz="28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Water use data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Revenues and expenditures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6CE6-9010-44D6-B71D-F66F984969C6}" type="datetime4">
              <a:rPr lang="en-US" smtClean="0"/>
              <a:t>April 27,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7764" y="1828800"/>
            <a:ext cx="8348472" cy="4419600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DIVERSION DATA (</a:t>
            </a:r>
            <a:r>
              <a:rPr lang="en-US" dirty="0" smtClean="0">
                <a:solidFill>
                  <a:srgbClr val="FF0000"/>
                </a:solidFill>
              </a:rPr>
              <a:t>Monthly</a:t>
            </a:r>
            <a:r>
              <a:rPr lang="en-US" dirty="0" smtClean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Record amount of water diverted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from each source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2614-6665-4474-97B2-36AD57AA7AB0}" type="datetime4">
              <a:rPr lang="en-US" smtClean="0"/>
              <a:t>April 27, 2015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993777"/>
              </p:ext>
            </p:extLst>
          </p:nvPr>
        </p:nvGraphicFramePr>
        <p:xfrm>
          <a:off x="533400" y="4495800"/>
          <a:ext cx="80772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JAN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FEB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MAR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APR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MAY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JUN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JUL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AUG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SEP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OCT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NOV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DEC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7764" y="1828800"/>
            <a:ext cx="8348472" cy="4419600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DIVERSION DATA (</a:t>
            </a:r>
            <a:r>
              <a:rPr lang="en-US" dirty="0" smtClean="0">
                <a:solidFill>
                  <a:srgbClr val="FF0000"/>
                </a:solidFill>
              </a:rPr>
              <a:t>Yearly</a:t>
            </a:r>
            <a:r>
              <a:rPr lang="en-US" dirty="0" smtClean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Record total amount of water diverted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from each source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2614-6665-4474-97B2-36AD57AA7AB0}" type="datetime4">
              <a:rPr lang="en-US" smtClean="0"/>
              <a:t>April 27, 2015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21917"/>
              </p:ext>
            </p:extLst>
          </p:nvPr>
        </p:nvGraphicFramePr>
        <p:xfrm>
          <a:off x="228603" y="4724400"/>
          <a:ext cx="8686795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5216"/>
                <a:gridCol w="635216"/>
                <a:gridCol w="635216"/>
                <a:gridCol w="635216"/>
                <a:gridCol w="635216"/>
                <a:gridCol w="635216"/>
                <a:gridCol w="635216"/>
                <a:gridCol w="635216"/>
                <a:gridCol w="635216"/>
                <a:gridCol w="635216"/>
                <a:gridCol w="635216"/>
                <a:gridCol w="635216"/>
                <a:gridCol w="10642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JAN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FEB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MAR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APR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MAY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JUN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JUL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AUG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SEP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OCT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NOV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DEC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ANNUAL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848600" y="4724400"/>
            <a:ext cx="10668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of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ProofPresentation</Template>
  <TotalTime>2233</TotalTime>
  <Words>365</Words>
  <Application>Microsoft Office PowerPoint</Application>
  <PresentationFormat>On-screen Show (4:3)</PresentationFormat>
  <Paragraphs>152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ProofPresentation</vt:lpstr>
      <vt:lpstr>PowerPoint Presentation</vt:lpstr>
      <vt:lpstr>UTAH WATER USE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Striving for reliable data</dc:title>
  <dc:subject>RWUA Friday, Oct 24, 2014 Workshop</dc:subject>
  <dc:creator>Lazaro F. (Frank) Quintana</dc:creator>
  <cp:keywords>Water Use Program RWUA</cp:keywords>
  <cp:lastModifiedBy>Lalo Comotora</cp:lastModifiedBy>
  <cp:revision>407</cp:revision>
  <cp:lastPrinted>2013-04-30T22:05:46Z</cp:lastPrinted>
  <dcterms:created xsi:type="dcterms:W3CDTF">2013-04-30T16:41:24Z</dcterms:created>
  <dcterms:modified xsi:type="dcterms:W3CDTF">2015-04-27T18:15:24Z</dcterms:modified>
  <cp:category>Water Use Program</cp:category>
  <cp:contentStatus/>
</cp:coreProperties>
</file>