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pptx" ContentType="application/vnd.openxmlformats-officedocument.presentationml.presentation"/>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0" r:id="rId4"/>
    <p:sldId id="258" r:id="rId5"/>
    <p:sldId id="259" r:id="rId6"/>
    <p:sldId id="260" r:id="rId7"/>
    <p:sldId id="264" r:id="rId8"/>
    <p:sldId id="261" r:id="rId9"/>
    <p:sldId id="265" r:id="rId10"/>
    <p:sldId id="262" r:id="rId11"/>
    <p:sldId id="263" r:id="rId12"/>
    <p:sldId id="266" r:id="rId13"/>
    <p:sldId id="267" r:id="rId14"/>
    <p:sldId id="268" r:id="rId15"/>
    <p:sldId id="271" r:id="rId16"/>
    <p:sldId id="272" r:id="rId17"/>
    <p:sldId id="273" r:id="rId18"/>
    <p:sldId id="274" r:id="rId19"/>
    <p:sldId id="275" r:id="rId20"/>
    <p:sldId id="276" r:id="rId21"/>
    <p:sldId id="277" r:id="rId22"/>
    <p:sldId id="278" r:id="rId23"/>
    <p:sldId id="279" r:id="rId24"/>
    <p:sldId id="28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EE830F-C2C0-4BAB-AFA2-46DEFEDEA07A}"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5DDF4-4A98-40B6-83B8-1B62F7B488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EE830F-C2C0-4BAB-AFA2-46DEFEDEA07A}"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5DDF4-4A98-40B6-83B8-1B62F7B488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EE830F-C2C0-4BAB-AFA2-46DEFEDEA07A}"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5DDF4-4A98-40B6-83B8-1B62F7B488C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EE830F-C2C0-4BAB-AFA2-46DEFEDEA07A}"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5DDF4-4A98-40B6-83B8-1B62F7B488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EE830F-C2C0-4BAB-AFA2-46DEFEDEA07A}"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5DDF4-4A98-40B6-83B8-1B62F7B488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EE830F-C2C0-4BAB-AFA2-46DEFEDEA07A}" type="datetimeFigureOut">
              <a:rPr lang="en-US" smtClean="0"/>
              <a:pPr/>
              <a:t>3/16/2015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5DDF4-4A98-40B6-83B8-1B62F7B488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EE830F-C2C0-4BAB-AFA2-46DEFEDEA07A}" type="datetimeFigureOut">
              <a:rPr lang="en-US" smtClean="0"/>
              <a:pPr/>
              <a:t>3/16/2015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C5DDF4-4A98-40B6-83B8-1B62F7B488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EE830F-C2C0-4BAB-AFA2-46DEFEDEA07A}" type="datetimeFigureOut">
              <a:rPr lang="en-US" smtClean="0"/>
              <a:pPr/>
              <a:t>3/16/2015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C5DDF4-4A98-40B6-83B8-1B62F7B488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EE830F-C2C0-4BAB-AFA2-46DEFEDEA07A}" type="datetimeFigureOut">
              <a:rPr lang="en-US" smtClean="0"/>
              <a:pPr/>
              <a:t>3/16/2015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C5DDF4-4A98-40B6-83B8-1B62F7B488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EE830F-C2C0-4BAB-AFA2-46DEFEDEA07A}" type="datetimeFigureOut">
              <a:rPr lang="en-US" smtClean="0"/>
              <a:pPr/>
              <a:t>3/16/2015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5DDF4-4A98-40B6-83B8-1B62F7B488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EE830F-C2C0-4BAB-AFA2-46DEFEDEA07A}" type="datetimeFigureOut">
              <a:rPr lang="en-US" smtClean="0"/>
              <a:pPr/>
              <a:t>3/16/2015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5DDF4-4A98-40B6-83B8-1B62F7B488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E830F-C2C0-4BAB-AFA2-46DEFEDEA07A}" type="datetimeFigureOut">
              <a:rPr lang="en-US" smtClean="0"/>
              <a:pPr/>
              <a:t>3/16/2015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5DDF4-4A98-40B6-83B8-1B62F7B488C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Office_PowerPoint_2007_Presentation1.ppt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rPr>
              <a:t>Utah Water Users, 2015</a:t>
            </a:r>
            <a:endParaRPr lang="en-US" dirty="0">
              <a:solidFill>
                <a:schemeClr val="bg1"/>
              </a:solidFill>
            </a:endParaRPr>
          </a:p>
        </p:txBody>
      </p:sp>
      <p:sp>
        <p:nvSpPr>
          <p:cNvPr id="5" name="Content Placeholder 4"/>
          <p:cNvSpPr>
            <a:spLocks noGrp="1"/>
          </p:cNvSpPr>
          <p:nvPr>
            <p:ph idx="1"/>
          </p:nvPr>
        </p:nvSpPr>
        <p:spPr/>
        <p:txBody>
          <a:bodyPr>
            <a:normAutofit/>
          </a:bodyPr>
          <a:lstStyle/>
          <a:p>
            <a:pPr>
              <a:buNone/>
            </a:pPr>
            <a:r>
              <a:rPr lang="en-US" sz="5400" dirty="0" smtClean="0">
                <a:solidFill>
                  <a:schemeClr val="bg1"/>
                </a:solidFill>
              </a:rPr>
              <a:t>Legislation passed in the 2015  Legislative Session</a:t>
            </a:r>
            <a:endParaRPr lang="en-US" sz="2800" dirty="0">
              <a:solidFill>
                <a:schemeClr val="bg1"/>
              </a:solidFill>
            </a:endParaRPr>
          </a:p>
          <a:p>
            <a:pPr algn="ctr">
              <a:buNone/>
            </a:pPr>
            <a:r>
              <a:rPr lang="en-US" sz="2800" dirty="0" smtClean="0">
                <a:solidFill>
                  <a:schemeClr val="bg1"/>
                </a:solidFill>
              </a:rPr>
              <a:t>And what it does to us…</a:t>
            </a:r>
            <a:endParaRPr lang="en-US" sz="5400" dirty="0" smtClean="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solidFill>
                  <a:schemeClr val="bg1"/>
                </a:solidFill>
              </a:rPr>
              <a:t>House Bill 25</a:t>
            </a:r>
            <a:br>
              <a:rPr lang="en-US" sz="4900" dirty="0" smtClean="0">
                <a:solidFill>
                  <a:schemeClr val="bg1"/>
                </a:solidFill>
              </a:rPr>
            </a:br>
            <a:r>
              <a:rPr lang="en-US" sz="4900" dirty="0" smtClean="0">
                <a:solidFill>
                  <a:schemeClr val="bg1"/>
                </a:solidFill>
              </a:rPr>
              <a:t> </a:t>
            </a:r>
            <a:r>
              <a:rPr lang="en-US" sz="3100" dirty="0" smtClean="0">
                <a:solidFill>
                  <a:schemeClr val="bg1"/>
                </a:solidFill>
              </a:rPr>
              <a:t>Representative Snow</a:t>
            </a:r>
            <a:endParaRPr lang="en-US" sz="3100"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n-US" dirty="0" smtClean="0"/>
              <a:t>Authorizes a change applicant to request a meeting with State Engineer to discuss potential issues arising from the change</a:t>
            </a:r>
          </a:p>
          <a:p>
            <a:r>
              <a:rPr lang="en-US" dirty="0" smtClean="0"/>
              <a:t>Authorizes the State Engineer to determine if the proposed change  would impair another water right</a:t>
            </a:r>
          </a:p>
          <a:p>
            <a:r>
              <a:rPr lang="en-US" dirty="0" smtClean="0"/>
              <a:t>Authorizes State Engineer to limit change to current depletion</a:t>
            </a:r>
          </a:p>
          <a:p>
            <a:r>
              <a:rPr lang="en-US" dirty="0" smtClean="0"/>
              <a:t>Provides for applicant and protestant to negotiate mitigation which may become a part of change application approval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House Bill 43 </a:t>
            </a:r>
            <a:br>
              <a:rPr lang="en-US" dirty="0" smtClean="0">
                <a:solidFill>
                  <a:schemeClr val="bg1"/>
                </a:solidFill>
              </a:rPr>
            </a:br>
            <a:r>
              <a:rPr lang="en-US" dirty="0" smtClean="0">
                <a:solidFill>
                  <a:schemeClr val="bg1"/>
                </a:solidFill>
              </a:rPr>
              <a:t> </a:t>
            </a:r>
            <a:r>
              <a:rPr lang="en-US" sz="2800" dirty="0" smtClean="0">
                <a:solidFill>
                  <a:schemeClr val="bg1"/>
                </a:solidFill>
              </a:rPr>
              <a:t>Representative </a:t>
            </a:r>
            <a:r>
              <a:rPr lang="en-US" sz="2800" dirty="0" err="1" smtClean="0">
                <a:solidFill>
                  <a:schemeClr val="bg1"/>
                </a:solidFill>
              </a:rPr>
              <a:t>McIff</a:t>
            </a:r>
            <a:endParaRPr lang="en-US" sz="2800"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t>“If the water company fails to timely respond (within 120 days)… the failure to respond shall be considered the water company’s consent to the proposed change application and the shareholder may file the proposed change application with the state engineer”</a:t>
            </a:r>
          </a:p>
          <a:p>
            <a:pPr marL="0" indent="0">
              <a:buNone/>
            </a:pPr>
            <a:r>
              <a:rPr lang="en-US" dirty="0" smtClean="0"/>
              <a:t>Other Highlights…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House Bill 47</a:t>
            </a:r>
            <a:br>
              <a:rPr lang="en-US" dirty="0" smtClean="0">
                <a:solidFill>
                  <a:schemeClr val="bg1"/>
                </a:solidFill>
              </a:rPr>
            </a:br>
            <a:r>
              <a:rPr lang="en-US" dirty="0" smtClean="0">
                <a:solidFill>
                  <a:schemeClr val="bg1"/>
                </a:solidFill>
              </a:rPr>
              <a:t> </a:t>
            </a:r>
            <a:r>
              <a:rPr lang="en-US" sz="2800" dirty="0" smtClean="0">
                <a:solidFill>
                  <a:schemeClr val="bg1"/>
                </a:solidFill>
              </a:rPr>
              <a:t>Representative </a:t>
            </a:r>
            <a:r>
              <a:rPr lang="en-US" sz="2800" dirty="0" err="1" smtClean="0">
                <a:solidFill>
                  <a:schemeClr val="bg1"/>
                </a:solidFill>
              </a:rPr>
              <a:t>McIff</a:t>
            </a:r>
            <a:endParaRPr lang="en-US" sz="2800" dirty="0">
              <a:solidFill>
                <a:schemeClr val="bg1"/>
              </a:solidFill>
            </a:endParaRPr>
          </a:p>
        </p:txBody>
      </p:sp>
      <p:sp>
        <p:nvSpPr>
          <p:cNvPr id="3" name="Content Placeholder 2"/>
          <p:cNvSpPr>
            <a:spLocks noGrp="1"/>
          </p:cNvSpPr>
          <p:nvPr>
            <p:ph idx="1"/>
          </p:nvPr>
        </p:nvSpPr>
        <p:spPr/>
        <p:txBody>
          <a:bodyPr/>
          <a:lstStyle/>
          <a:p>
            <a:r>
              <a:rPr lang="en-US" dirty="0" smtClean="0"/>
              <a:t>This bill will be studied during interim…</a:t>
            </a:r>
          </a:p>
          <a:p>
            <a:pPr>
              <a:buNone/>
            </a:pPr>
            <a:r>
              <a:rPr lang="en-US" dirty="0" smtClean="0"/>
              <a:t>It hopes to Define Public Trust in relation to Water rights.</a:t>
            </a:r>
          </a:p>
          <a:p>
            <a:pPr>
              <a:buNone/>
            </a:pPr>
            <a:r>
              <a:rPr lang="en-US" dirty="0" smtClean="0"/>
              <a:t>It hopes to protect Private Water rights from being converted to “Public Use” under the public trust Doctrine.</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House Bill 161 </a:t>
            </a:r>
            <a:br>
              <a:rPr lang="en-US" dirty="0" smtClean="0">
                <a:solidFill>
                  <a:schemeClr val="bg1"/>
                </a:solidFill>
              </a:rPr>
            </a:br>
            <a:r>
              <a:rPr lang="en-US" sz="2800" dirty="0" smtClean="0">
                <a:solidFill>
                  <a:schemeClr val="bg1"/>
                </a:solidFill>
              </a:rPr>
              <a:t>Representative </a:t>
            </a:r>
            <a:r>
              <a:rPr lang="en-US" sz="2800" dirty="0" err="1" smtClean="0">
                <a:solidFill>
                  <a:schemeClr val="bg1"/>
                </a:solidFill>
              </a:rPr>
              <a:t>McIff</a:t>
            </a:r>
            <a:endParaRPr lang="en-US" sz="2800" dirty="0">
              <a:solidFill>
                <a:schemeClr val="bg1"/>
              </a:solidFill>
            </a:endParaRPr>
          </a:p>
        </p:txBody>
      </p:sp>
      <p:sp>
        <p:nvSpPr>
          <p:cNvPr id="3" name="Content Placeholder 2"/>
          <p:cNvSpPr>
            <a:spLocks noGrp="1"/>
          </p:cNvSpPr>
          <p:nvPr>
            <p:ph idx="1"/>
          </p:nvPr>
        </p:nvSpPr>
        <p:spPr/>
        <p:txBody>
          <a:bodyPr/>
          <a:lstStyle/>
          <a:p>
            <a:r>
              <a:rPr lang="en-US" dirty="0" smtClean="0"/>
              <a:t>This bill will be studied during interim…</a:t>
            </a:r>
          </a:p>
          <a:p>
            <a:pPr>
              <a:buNone/>
            </a:pPr>
            <a:r>
              <a:rPr lang="en-US" dirty="0" smtClean="0"/>
              <a:t>The bill hopes to declare that a shareholder has a vested property right, proportional to the % of shares held, and</a:t>
            </a:r>
          </a:p>
          <a:p>
            <a:pPr>
              <a:buNone/>
            </a:pPr>
            <a:r>
              <a:rPr lang="en-US" dirty="0" smtClean="0"/>
              <a:t>States that a shareholder is a person entitled to use of water including the right to change the nature, purpose, and place of water use…</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House Bill 258                           </a:t>
            </a:r>
            <a:r>
              <a:rPr lang="en-US" sz="3100" dirty="0" smtClean="0">
                <a:solidFill>
                  <a:schemeClr val="bg1"/>
                </a:solidFill>
              </a:rPr>
              <a:t>Representative Chew</a:t>
            </a:r>
            <a:endParaRPr lang="en-US" sz="3100" dirty="0">
              <a:solidFill>
                <a:schemeClr val="bg1"/>
              </a:solidFill>
            </a:endParaRPr>
          </a:p>
        </p:txBody>
      </p:sp>
      <p:sp>
        <p:nvSpPr>
          <p:cNvPr id="3" name="Content Placeholder 2"/>
          <p:cNvSpPr>
            <a:spLocks noGrp="1"/>
          </p:cNvSpPr>
          <p:nvPr>
            <p:ph idx="1"/>
          </p:nvPr>
        </p:nvSpPr>
        <p:spPr/>
        <p:txBody>
          <a:bodyPr/>
          <a:lstStyle/>
          <a:p>
            <a:r>
              <a:rPr lang="en-US" dirty="0" smtClean="0"/>
              <a:t>Water Commissioners (River Commissioners) are employees of the Division of Water Rights</a:t>
            </a:r>
          </a:p>
          <a:p>
            <a:pPr>
              <a:buNone/>
            </a:pPr>
            <a:r>
              <a:rPr lang="en-US" dirty="0" smtClean="0"/>
              <a:t>They are career service exempt</a:t>
            </a:r>
          </a:p>
          <a:p>
            <a:pPr>
              <a:buNone/>
            </a:pPr>
            <a:r>
              <a:rPr lang="en-US" dirty="0" smtClean="0"/>
              <a:t>They are appointed (if qualified)  upon recommendation of the water users</a:t>
            </a:r>
          </a:p>
          <a:p>
            <a:pPr>
              <a:buNone/>
            </a:pPr>
            <a:r>
              <a:rPr lang="en-US" dirty="0" smtClean="0"/>
              <a:t>They are paid from a new expendable special revenue fund created to move money from River systems to “Water Commissioner Fund”</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wood grain.bmp"/>
          <p:cNvPicPr>
            <a:picLocks noChangeAspect="1"/>
          </p:cNvPicPr>
          <p:nvPr/>
        </p:nvPicPr>
        <p:blipFill>
          <a:blip r:embed="rId2" cstate="print">
            <a:lum bright="26000" contrast="-20000"/>
          </a:blip>
          <a:srcRect/>
          <a:stretch>
            <a:fillRect/>
          </a:stretch>
        </p:blipFill>
        <p:spPr bwMode="auto">
          <a:xfrm>
            <a:off x="0" y="0"/>
            <a:ext cx="9144000" cy="6858000"/>
          </a:xfrm>
          <a:prstGeom prst="rect">
            <a:avLst/>
          </a:prstGeom>
          <a:noFill/>
          <a:ln w="9525">
            <a:noFill/>
            <a:miter lim="800000"/>
            <a:headEnd/>
            <a:tailEnd/>
          </a:ln>
        </p:spPr>
      </p:pic>
      <p:sp>
        <p:nvSpPr>
          <p:cNvPr id="5123" name="Title 1"/>
          <p:cNvSpPr>
            <a:spLocks noGrp="1"/>
          </p:cNvSpPr>
          <p:nvPr>
            <p:ph type="ctrTitle"/>
          </p:nvPr>
        </p:nvSpPr>
        <p:spPr>
          <a:xfrm>
            <a:off x="152400" y="2209800"/>
            <a:ext cx="4038600" cy="3276600"/>
          </a:xfrm>
        </p:spPr>
        <p:txBody>
          <a:bodyPr/>
          <a:lstStyle/>
          <a:p>
            <a:pPr eaLnBrk="1" hangingPunct="1"/>
            <a:r>
              <a:rPr lang="en-US" sz="3600" b="1" smtClean="0">
                <a:latin typeface="Rockwell" pitchFamily="18" charset="0"/>
                <a:cs typeface="Arial" charset="0"/>
              </a:rPr>
              <a:t>Creating Healthier Lands Supports </a:t>
            </a:r>
            <a:br>
              <a:rPr lang="en-US" sz="3600" b="1" smtClean="0">
                <a:latin typeface="Rockwell" pitchFamily="18" charset="0"/>
                <a:cs typeface="Arial" charset="0"/>
              </a:rPr>
            </a:br>
            <a:r>
              <a:rPr lang="en-US" sz="3600" b="1" smtClean="0">
                <a:latin typeface="Rockwell" pitchFamily="18" charset="0"/>
                <a:cs typeface="Arial" charset="0"/>
              </a:rPr>
              <a:t>Diverse Uses</a:t>
            </a:r>
          </a:p>
        </p:txBody>
      </p:sp>
      <p:pic>
        <p:nvPicPr>
          <p:cNvPr id="5124" name="Picture 4" descr="Tavaputs Ranch 10-09  147"/>
          <p:cNvPicPr>
            <a:picLocks noChangeAspect="1" noChangeArrowheads="1"/>
          </p:cNvPicPr>
          <p:nvPr/>
        </p:nvPicPr>
        <p:blipFill>
          <a:blip r:embed="rId3" cstate="print"/>
          <a:srcRect/>
          <a:stretch>
            <a:fillRect/>
          </a:stretch>
        </p:blipFill>
        <p:spPr bwMode="auto">
          <a:xfrm>
            <a:off x="4340225" y="3663950"/>
            <a:ext cx="4803775" cy="3194050"/>
          </a:xfrm>
          <a:prstGeom prst="rect">
            <a:avLst/>
          </a:prstGeom>
          <a:noFill/>
          <a:ln w="9525">
            <a:noFill/>
            <a:miter lim="800000"/>
            <a:headEnd/>
            <a:tailEnd/>
          </a:ln>
        </p:spPr>
      </p:pic>
      <p:pic>
        <p:nvPicPr>
          <p:cNvPr id="5125" name="Picture 14" descr="hunting_winter_habitat10-7-08-8.jpg"/>
          <p:cNvPicPr>
            <a:picLocks noChangeAspect="1"/>
          </p:cNvPicPr>
          <p:nvPr/>
        </p:nvPicPr>
        <p:blipFill>
          <a:blip r:embed="rId4" cstate="print"/>
          <a:srcRect/>
          <a:stretch>
            <a:fillRect/>
          </a:stretch>
        </p:blipFill>
        <p:spPr bwMode="auto">
          <a:xfrm>
            <a:off x="4343400" y="0"/>
            <a:ext cx="5486400" cy="3657600"/>
          </a:xfrm>
          <a:prstGeom prst="rect">
            <a:avLst/>
          </a:prstGeom>
          <a:noFill/>
          <a:ln w="9525">
            <a:noFill/>
            <a:miter lim="800000"/>
            <a:headEnd/>
            <a:tailEnd/>
          </a:ln>
        </p:spPr>
      </p:pic>
      <p:pic>
        <p:nvPicPr>
          <p:cNvPr id="5126" name="Picture 2" descr="C:\Documents and Settings\DWRUSER\Desktop\WatershedLogo.jpg"/>
          <p:cNvPicPr>
            <a:picLocks noChangeAspect="1" noChangeArrowheads="1"/>
          </p:cNvPicPr>
          <p:nvPr/>
        </p:nvPicPr>
        <p:blipFill>
          <a:blip r:embed="rId5" cstate="print"/>
          <a:srcRect/>
          <a:stretch>
            <a:fillRect/>
          </a:stretch>
        </p:blipFill>
        <p:spPr bwMode="auto">
          <a:xfrm>
            <a:off x="0" y="914400"/>
            <a:ext cx="4343400" cy="1300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endParaRPr lang="en-US" smtClean="0"/>
          </a:p>
        </p:txBody>
      </p:sp>
      <p:sp>
        <p:nvSpPr>
          <p:cNvPr id="1028" name="Content Placeholder 2"/>
          <p:cNvSpPr>
            <a:spLocks noGrp="1"/>
          </p:cNvSpPr>
          <p:nvPr>
            <p:ph idx="1"/>
          </p:nvPr>
        </p:nvSpPr>
        <p:spPr/>
        <p:txBody>
          <a:bodyPr/>
          <a:lstStyle/>
          <a:p>
            <a:pPr eaLnBrk="1" hangingPunct="1"/>
            <a:endParaRPr lang="en-US" smtClean="0"/>
          </a:p>
        </p:txBody>
      </p:sp>
      <p:graphicFrame>
        <p:nvGraphicFramePr>
          <p:cNvPr id="1026" name="Object 2"/>
          <p:cNvGraphicFramePr>
            <a:graphicFrameLocks noChangeAspect="1"/>
          </p:cNvGraphicFramePr>
          <p:nvPr/>
        </p:nvGraphicFramePr>
        <p:xfrm>
          <a:off x="0" y="0"/>
          <a:ext cx="9144000" cy="6702425"/>
        </p:xfrm>
        <a:graphic>
          <a:graphicData uri="http://schemas.openxmlformats.org/presentationml/2006/ole">
            <p:oleObj spid="_x0000_s1026" name="Presentation" r:id="rId3" imgW="4570349" imgH="3427466" progId="PowerPoint.Show.12">
              <p:embed/>
            </p:oleObj>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4949" y="228600"/>
            <a:ext cx="5765040" cy="707886"/>
          </a:xfrm>
          <a:prstGeom prst="rect">
            <a:avLst/>
          </a:prstGeom>
          <a:noFill/>
          <a:ln>
            <a:noFill/>
          </a:ln>
          <a:effectLst>
            <a:outerShdw blurRad="88900" dist="50800" dir="2700000" algn="tl" rotWithShape="0">
              <a:prstClr val="black">
                <a:alpha val="40000"/>
              </a:prstClr>
            </a:outerShdw>
            <a:softEdge rad="647700"/>
          </a:effectLst>
        </p:spPr>
        <p:txBody>
          <a:bodyPr wrap="none">
            <a:spAutoFit/>
          </a:bodyPr>
          <a:lstStyle/>
          <a:p>
            <a:pPr algn="ctr" fontAlgn="auto">
              <a:spcBef>
                <a:spcPts val="0"/>
              </a:spcBef>
              <a:spcAft>
                <a:spcPts val="0"/>
              </a:spcAft>
              <a:defRPr/>
            </a:pPr>
            <a:r>
              <a:rPr lang="en-US" sz="4000" b="1" dirty="0">
                <a:latin typeface="Rockwell" pitchFamily="18" charset="0"/>
                <a:cs typeface="Arial" pitchFamily="34" charset="0"/>
              </a:rPr>
              <a:t>This is how we do it….</a:t>
            </a:r>
          </a:p>
        </p:txBody>
      </p:sp>
      <p:sp>
        <p:nvSpPr>
          <p:cNvPr id="4" name="TextBox 3"/>
          <p:cNvSpPr txBox="1"/>
          <p:nvPr/>
        </p:nvSpPr>
        <p:spPr>
          <a:xfrm>
            <a:off x="304800" y="976313"/>
            <a:ext cx="8394700" cy="1200150"/>
          </a:xfrm>
          <a:prstGeom prst="rect">
            <a:avLst/>
          </a:prstGeom>
          <a:noFill/>
        </p:spPr>
        <p:txBody>
          <a:bodyPr>
            <a:spAutoFit/>
          </a:bodyPr>
          <a:lstStyle/>
          <a:p>
            <a:pPr marL="342900" indent="-342900" fontAlgn="auto">
              <a:lnSpc>
                <a:spcPct val="150000"/>
              </a:lnSpc>
              <a:spcBef>
                <a:spcPts val="0"/>
              </a:spcBef>
              <a:spcAft>
                <a:spcPts val="0"/>
              </a:spcAft>
              <a:buFontTx/>
              <a:buChar char="-"/>
              <a:defRPr/>
            </a:pPr>
            <a:r>
              <a:rPr lang="en-US" sz="2400" b="1" dirty="0">
                <a:effectLst>
                  <a:outerShdw blurRad="38100" dist="38100" dir="2700000" algn="tl">
                    <a:srgbClr val="000000">
                      <a:alpha val="43137"/>
                    </a:srgbClr>
                  </a:outerShdw>
                </a:effectLst>
                <a:latin typeface="Rockwell" pitchFamily="18" charset="0"/>
                <a:cs typeface="+mn-cs"/>
              </a:rPr>
              <a:t>Seed purchasing</a:t>
            </a:r>
          </a:p>
          <a:p>
            <a:pPr marL="342900" indent="-342900" fontAlgn="auto">
              <a:lnSpc>
                <a:spcPct val="150000"/>
              </a:lnSpc>
              <a:spcBef>
                <a:spcPts val="0"/>
              </a:spcBef>
              <a:spcAft>
                <a:spcPts val="0"/>
              </a:spcAft>
              <a:buFontTx/>
              <a:buChar char="-"/>
              <a:defRPr/>
            </a:pPr>
            <a:r>
              <a:rPr lang="en-US" sz="2400" b="1" dirty="0">
                <a:effectLst>
                  <a:outerShdw blurRad="38100" dist="38100" dir="2700000" algn="tl">
                    <a:srgbClr val="000000">
                      <a:alpha val="43137"/>
                    </a:srgbClr>
                  </a:outerShdw>
                </a:effectLst>
                <a:latin typeface="Rockwell" pitchFamily="18" charset="0"/>
                <a:cs typeface="+mn-cs"/>
              </a:rPr>
              <a:t>Seed storage/mixing facility in Ephraim, UT</a:t>
            </a:r>
          </a:p>
        </p:txBody>
      </p:sp>
      <p:pic>
        <p:nvPicPr>
          <p:cNvPr id="1026" name="Picture 2" descr="H:\DNRstuff\Presentations\Fire Presentation\EAP meeting photos\warehouseb.jpg"/>
          <p:cNvPicPr>
            <a:picLocks noChangeAspect="1" noChangeArrowheads="1"/>
          </p:cNvPicPr>
          <p:nvPr/>
        </p:nvPicPr>
        <p:blipFill>
          <a:blip r:embed="rId2" cstate="print"/>
          <a:srcRect/>
          <a:stretch>
            <a:fillRect/>
          </a:stretch>
        </p:blipFill>
        <p:spPr bwMode="auto">
          <a:xfrm>
            <a:off x="115888" y="2209800"/>
            <a:ext cx="8875712" cy="4340225"/>
          </a:xfrm>
          <a:prstGeom prst="rect">
            <a:avLst/>
          </a:prstGeom>
          <a:noFill/>
          <a:effectLst>
            <a:outerShdw blurRad="114300" dist="88900" dir="2700000" algn="tl" rotWithShape="0">
              <a:prstClr val="black">
                <a:alpha val="40000"/>
              </a:prstClr>
            </a:outerShdw>
          </a:effectLst>
          <a:extLst>
            <a:ext uri="{909E8E84-426E-40DD-AFC4-6F175D3DCCD1}"/>
          </a:extLst>
        </p:spPr>
      </p:pic>
      <p:pic>
        <p:nvPicPr>
          <p:cNvPr id="6" name="Picture 5"/>
          <p:cNvPicPr>
            <a:picLocks noChangeAspect="1" noChangeArrowheads="1"/>
          </p:cNvPicPr>
          <p:nvPr/>
        </p:nvPicPr>
        <p:blipFill rotWithShape="1">
          <a:blip r:embed="rId3" cstate="print">
            <a:extLst>
              <a:ext uri="{28A0092B-C50C-407E-A947-70E740481C1C}"/>
            </a:extLst>
          </a:blip>
          <a:srcRect l="36776" t="8535" r="37254" b="52289"/>
          <a:stretch/>
        </p:blipFill>
        <p:spPr bwMode="auto">
          <a:xfrm>
            <a:off x="8276348" y="214414"/>
            <a:ext cx="569108" cy="641668"/>
          </a:xfrm>
          <a:prstGeom prst="rect">
            <a:avLst/>
          </a:prstGeom>
          <a:noFill/>
          <a:ln w="3175">
            <a:solidFill>
              <a:schemeClr val="tx1"/>
            </a:solidFill>
            <a:miter lim="800000"/>
            <a:headEnd/>
            <a:tailEnd/>
          </a:ln>
          <a:effectLst>
            <a:outerShdw blurRad="127000" dist="12700" dir="18900000" sy="23000" kx="-1200000" algn="bl" rotWithShape="0">
              <a:prstClr val="black">
                <a:alpha val="20000"/>
              </a:prstClr>
            </a:outerShdw>
            <a:reflection blurRad="6350" stA="50000" endA="300" endPos="20000" dist="50800" dir="5400000" sy="-100000" algn="bl" rotWithShape="0"/>
          </a:effectLst>
          <a:extLst>
            <a:ext uri="{909E8E84-426E-40DD-AFC4-6F175D3DCCD1}"/>
          </a:ex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R:\PHOTOGRAPHS\2005\Skitzy\Skitzy chaining217 12-05.jpg"/>
          <p:cNvPicPr>
            <a:picLocks noChangeAspect="1" noChangeArrowheads="1"/>
          </p:cNvPicPr>
          <p:nvPr/>
        </p:nvPicPr>
        <p:blipFill>
          <a:blip r:embed="rId2" cstate="print"/>
          <a:srcRect l="-6259" r="-2"/>
          <a:stretch>
            <a:fillRect/>
          </a:stretch>
        </p:blipFill>
        <p:spPr bwMode="auto">
          <a:xfrm>
            <a:off x="-573088" y="0"/>
            <a:ext cx="9717088" cy="6858000"/>
          </a:xfrm>
          <a:prstGeom prst="rect">
            <a:avLst/>
          </a:prstGeom>
          <a:noFill/>
          <a:ln w="9525">
            <a:noFill/>
            <a:miter lim="800000"/>
            <a:headEnd/>
            <a:tailEnd/>
          </a:ln>
        </p:spPr>
      </p:pic>
      <p:pic>
        <p:nvPicPr>
          <p:cNvPr id="5" name="Picture 4"/>
          <p:cNvPicPr>
            <a:picLocks noChangeAspect="1" noChangeArrowheads="1"/>
          </p:cNvPicPr>
          <p:nvPr/>
        </p:nvPicPr>
        <p:blipFill rotWithShape="1">
          <a:blip r:embed="rId3" cstate="print">
            <a:extLst>
              <a:ext uri="{28A0092B-C50C-407E-A947-70E740481C1C}"/>
            </a:extLst>
          </a:blip>
          <a:srcRect l="36776" t="8535" r="37254" b="52289"/>
          <a:stretch/>
        </p:blipFill>
        <p:spPr bwMode="auto">
          <a:xfrm>
            <a:off x="8417708" y="6125686"/>
            <a:ext cx="569108" cy="641668"/>
          </a:xfrm>
          <a:prstGeom prst="rect">
            <a:avLst/>
          </a:prstGeom>
          <a:noFill/>
          <a:ln w="3175">
            <a:solidFill>
              <a:schemeClr val="tx1"/>
            </a:solidFill>
            <a:miter lim="800000"/>
            <a:headEnd/>
            <a:tailEnd/>
          </a:ln>
          <a:effectLst>
            <a:outerShdw blurRad="127000" dist="12700" dir="18900000" sy="23000" kx="-1200000" algn="bl" rotWithShape="0">
              <a:prstClr val="black">
                <a:alpha val="20000"/>
              </a:prstClr>
            </a:outerShdw>
            <a:reflection blurRad="6350" stA="50000" endA="300" endPos="20000" dist="50800" dir="5400000" sy="-100000" algn="bl" rotWithShape="0"/>
          </a:effectLst>
          <a:extLst>
            <a:ext uri="{909E8E84-426E-40DD-AFC4-6F175D3DCCD1}"/>
          </a:extLst>
        </p:spPr>
      </p:pic>
      <p:sp>
        <p:nvSpPr>
          <p:cNvPr id="7" name="TextBox 6"/>
          <p:cNvSpPr txBox="1"/>
          <p:nvPr/>
        </p:nvSpPr>
        <p:spPr>
          <a:xfrm>
            <a:off x="152400" y="30480"/>
            <a:ext cx="7890878" cy="584775"/>
          </a:xfrm>
          <a:prstGeom prst="rect">
            <a:avLst/>
          </a:prstGeom>
          <a:noFill/>
          <a:ln>
            <a:noFill/>
          </a:ln>
          <a:effectLst>
            <a:outerShdw blurRad="88900" dist="50800" dir="2700000" algn="tl" rotWithShape="0">
              <a:prstClr val="black">
                <a:alpha val="40000"/>
              </a:prstClr>
            </a:outerShdw>
            <a:softEdge rad="647700"/>
          </a:effectLst>
        </p:spPr>
        <p:txBody>
          <a:bodyPr wrap="none">
            <a:spAutoFit/>
          </a:bodyPr>
          <a:lstStyle/>
          <a:p>
            <a:pPr fontAlgn="auto">
              <a:spcBef>
                <a:spcPts val="0"/>
              </a:spcBef>
              <a:spcAft>
                <a:spcPts val="0"/>
              </a:spcAft>
              <a:defRPr/>
            </a:pPr>
            <a:r>
              <a:rPr lang="en-US" sz="3200" b="1" dirty="0">
                <a:latin typeface="Rockwell" pitchFamily="18" charset="0"/>
                <a:cs typeface="Arial" pitchFamily="34" charset="0"/>
              </a:rPr>
              <a:t>Watershed Rehab/Treatment Methods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3733800" y="1600200"/>
            <a:ext cx="2838450" cy="646113"/>
          </a:xfrm>
          <a:prstGeom prst="rect">
            <a:avLst/>
          </a:prstGeom>
          <a:noFill/>
          <a:ln w="9525">
            <a:noFill/>
            <a:miter lim="800000"/>
            <a:headEnd/>
            <a:tailEnd/>
          </a:ln>
        </p:spPr>
        <p:txBody>
          <a:bodyPr wrap="none">
            <a:spAutoFit/>
          </a:bodyPr>
          <a:lstStyle/>
          <a:p>
            <a:pPr algn="ctr"/>
            <a:r>
              <a:rPr lang="en-US">
                <a:solidFill>
                  <a:schemeClr val="bg1"/>
                </a:solidFill>
                <a:latin typeface="Calibri" pitchFamily="34" charset="0"/>
              </a:rPr>
              <a:t>Watershed Work in Progress</a:t>
            </a:r>
          </a:p>
          <a:p>
            <a:pPr algn="ctr"/>
            <a:r>
              <a:rPr lang="en-US">
                <a:solidFill>
                  <a:schemeClr val="bg1"/>
                </a:solidFill>
                <a:latin typeface="Calibri" pitchFamily="34" charset="0"/>
              </a:rPr>
              <a:t>Chaining Photos</a:t>
            </a:r>
          </a:p>
        </p:txBody>
      </p:sp>
      <p:sp>
        <p:nvSpPr>
          <p:cNvPr id="9" name="TextBox 8"/>
          <p:cNvSpPr txBox="1"/>
          <p:nvPr/>
        </p:nvSpPr>
        <p:spPr>
          <a:xfrm>
            <a:off x="152400" y="30480"/>
            <a:ext cx="7890878" cy="584775"/>
          </a:xfrm>
          <a:prstGeom prst="rect">
            <a:avLst/>
          </a:prstGeom>
          <a:noFill/>
          <a:ln>
            <a:noFill/>
          </a:ln>
          <a:effectLst>
            <a:outerShdw blurRad="88900" dist="50800" dir="2700000" algn="tl" rotWithShape="0">
              <a:prstClr val="black">
                <a:alpha val="40000"/>
              </a:prstClr>
            </a:outerShdw>
            <a:softEdge rad="647700"/>
          </a:effectLst>
        </p:spPr>
        <p:txBody>
          <a:bodyPr wrap="none">
            <a:spAutoFit/>
          </a:bodyPr>
          <a:lstStyle/>
          <a:p>
            <a:pPr fontAlgn="auto">
              <a:spcBef>
                <a:spcPts val="0"/>
              </a:spcBef>
              <a:spcAft>
                <a:spcPts val="0"/>
              </a:spcAft>
              <a:defRPr/>
            </a:pPr>
            <a:r>
              <a:rPr lang="en-US" sz="3200" b="1" dirty="0">
                <a:latin typeface="Rockwell" pitchFamily="18" charset="0"/>
                <a:cs typeface="Arial" pitchFamily="34" charset="0"/>
              </a:rPr>
              <a:t>Watershed Rehab/Treatment Methods</a:t>
            </a:r>
          </a:p>
        </p:txBody>
      </p:sp>
      <p:pic>
        <p:nvPicPr>
          <p:cNvPr id="15366" name="Picture 2" descr="C:\Users\ERICEDGLEY\Desktop\Fire Presentation\Range Seed Drill1.jpg"/>
          <p:cNvPicPr>
            <a:picLocks noChangeAspect="1" noChangeArrowheads="1"/>
          </p:cNvPicPr>
          <p:nvPr/>
        </p:nvPicPr>
        <p:blipFill>
          <a:blip r:embed="rId2" cstate="print"/>
          <a:srcRect/>
          <a:stretch>
            <a:fillRect/>
          </a:stretch>
        </p:blipFill>
        <p:spPr bwMode="auto">
          <a:xfrm>
            <a:off x="0" y="3571875"/>
            <a:ext cx="4648200" cy="3302000"/>
          </a:xfrm>
          <a:prstGeom prst="rect">
            <a:avLst/>
          </a:prstGeom>
          <a:noFill/>
          <a:ln w="9525">
            <a:noFill/>
            <a:miter lim="800000"/>
            <a:headEnd/>
            <a:tailEnd/>
          </a:ln>
        </p:spPr>
      </p:pic>
      <p:pic>
        <p:nvPicPr>
          <p:cNvPr id="15367" name="Picture 2" descr="H:\DNRstuff\Presentations\Fire Presentation\Aerial seedingb.jpg"/>
          <p:cNvPicPr>
            <a:picLocks noChangeAspect="1" noChangeArrowheads="1"/>
          </p:cNvPicPr>
          <p:nvPr/>
        </p:nvPicPr>
        <p:blipFill>
          <a:blip r:embed="rId3" cstate="print"/>
          <a:srcRect/>
          <a:stretch>
            <a:fillRect/>
          </a:stretch>
        </p:blipFill>
        <p:spPr bwMode="auto">
          <a:xfrm>
            <a:off x="4143375" y="3270250"/>
            <a:ext cx="4991100" cy="3587750"/>
          </a:xfrm>
          <a:prstGeom prst="rect">
            <a:avLst/>
          </a:prstGeom>
          <a:noFill/>
          <a:ln w="9525">
            <a:noFill/>
            <a:miter lim="800000"/>
            <a:headEnd/>
            <a:tailEnd/>
          </a:ln>
        </p:spPr>
      </p:pic>
      <p:pic>
        <p:nvPicPr>
          <p:cNvPr id="15368" name="Picture 3" descr="C:\Users\ERICEDGLEY\Desktop\Fire Presentation\Harrow1.jpg"/>
          <p:cNvPicPr>
            <a:picLocks noChangeAspect="1" noChangeArrowheads="1"/>
          </p:cNvPicPr>
          <p:nvPr/>
        </p:nvPicPr>
        <p:blipFill>
          <a:blip r:embed="rId4" cstate="print"/>
          <a:srcRect/>
          <a:stretch>
            <a:fillRect/>
          </a:stretch>
        </p:blipFill>
        <p:spPr bwMode="auto">
          <a:xfrm>
            <a:off x="3717925" y="0"/>
            <a:ext cx="5426075" cy="3633788"/>
          </a:xfrm>
          <a:prstGeom prst="rect">
            <a:avLst/>
          </a:prstGeom>
          <a:noFill/>
          <a:ln w="9525">
            <a:noFill/>
            <a:miter lim="800000"/>
            <a:headEnd/>
            <a:tailEnd/>
          </a:ln>
        </p:spPr>
      </p:pic>
      <p:pic>
        <p:nvPicPr>
          <p:cNvPr id="15369" name="Picture 6" descr="C:\Users\ERICEDGLEY\Desktop\Fire Presentation\Chaining1.jpg"/>
          <p:cNvPicPr>
            <a:picLocks noChangeAspect="1" noChangeArrowheads="1"/>
          </p:cNvPicPr>
          <p:nvPr/>
        </p:nvPicPr>
        <p:blipFill>
          <a:blip r:embed="rId5" cstate="print"/>
          <a:srcRect/>
          <a:stretch>
            <a:fillRect/>
          </a:stretch>
        </p:blipFill>
        <p:spPr bwMode="auto">
          <a:xfrm>
            <a:off x="0" y="0"/>
            <a:ext cx="4800600" cy="3603625"/>
          </a:xfrm>
          <a:prstGeom prst="rect">
            <a:avLst/>
          </a:prstGeom>
          <a:noFill/>
          <a:ln w="9525">
            <a:noFill/>
            <a:miter lim="800000"/>
            <a:headEnd/>
            <a:tailEnd/>
          </a:ln>
        </p:spPr>
      </p:pic>
      <p:pic>
        <p:nvPicPr>
          <p:cNvPr id="10" name="Picture 9"/>
          <p:cNvPicPr>
            <a:picLocks noChangeAspect="1" noChangeArrowheads="1"/>
          </p:cNvPicPr>
          <p:nvPr/>
        </p:nvPicPr>
        <p:blipFill rotWithShape="1">
          <a:blip r:embed="rId6" cstate="print">
            <a:extLst>
              <a:ext uri="{28A0092B-C50C-407E-A947-70E740481C1C}"/>
            </a:extLst>
          </a:blip>
          <a:srcRect l="36776" t="8535" r="37254" b="52289"/>
          <a:stretch/>
        </p:blipFill>
        <p:spPr bwMode="auto">
          <a:xfrm>
            <a:off x="8417708" y="6125686"/>
            <a:ext cx="569108" cy="641668"/>
          </a:xfrm>
          <a:prstGeom prst="rect">
            <a:avLst/>
          </a:prstGeom>
          <a:noFill/>
          <a:ln w="3175">
            <a:solidFill>
              <a:schemeClr val="tx1"/>
            </a:solidFill>
            <a:miter lim="800000"/>
            <a:headEnd/>
            <a:tailEnd/>
          </a:ln>
          <a:effectLst>
            <a:outerShdw blurRad="127000" dist="12700" dir="18900000" sy="23000" kx="-1200000" algn="bl" rotWithShape="0">
              <a:prstClr val="black">
                <a:alpha val="20000"/>
              </a:prstClr>
            </a:outerShdw>
            <a:reflection blurRad="6350" stA="50000" endA="300" endPos="20000" dist="50800" dir="5400000" sy="-100000" algn="bl" rotWithShape="0"/>
          </a:effectLst>
          <a:extLst>
            <a:ext uri="{909E8E84-426E-40DD-AFC4-6F175D3DCCD1}"/>
          </a:ex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rmAutofit/>
          </a:bodyPr>
          <a:lstStyle/>
          <a:p>
            <a:r>
              <a:rPr lang="en-US" dirty="0" smtClean="0">
                <a:solidFill>
                  <a:schemeClr val="bg1"/>
                </a:solidFill>
              </a:rPr>
              <a:t>Senate Concurrent Resolution 2 </a:t>
            </a:r>
            <a:r>
              <a:rPr lang="en-US" sz="2400" dirty="0" smtClean="0">
                <a:solidFill>
                  <a:schemeClr val="bg1"/>
                </a:solidFill>
              </a:rPr>
              <a:t>Senator </a:t>
            </a:r>
            <a:r>
              <a:rPr lang="en-US" sz="2400" dirty="0" err="1" smtClean="0">
                <a:solidFill>
                  <a:schemeClr val="bg1"/>
                </a:solidFill>
              </a:rPr>
              <a:t>Hinkins</a:t>
            </a:r>
            <a:endParaRPr lang="en-US" sz="2400" dirty="0">
              <a:solidFill>
                <a:schemeClr val="bg1"/>
              </a:solidFill>
            </a:endParaRPr>
          </a:p>
        </p:txBody>
      </p:sp>
      <p:sp>
        <p:nvSpPr>
          <p:cNvPr id="3" name="Content Placeholder 2"/>
          <p:cNvSpPr>
            <a:spLocks noGrp="1"/>
          </p:cNvSpPr>
          <p:nvPr>
            <p:ph idx="1"/>
          </p:nvPr>
        </p:nvSpPr>
        <p:spPr/>
        <p:txBody>
          <a:bodyPr>
            <a:noAutofit/>
          </a:bodyPr>
          <a:lstStyle/>
          <a:p>
            <a:r>
              <a:rPr lang="en-US" sz="3600" dirty="0" smtClean="0"/>
              <a:t>Declares support for the Utah/Navajo Nation Reserved Water Right Settlement.</a:t>
            </a:r>
          </a:p>
          <a:p>
            <a:endParaRPr lang="en-US" sz="3600" dirty="0" smtClean="0"/>
          </a:p>
          <a:p>
            <a:pPr>
              <a:buNone/>
            </a:pPr>
            <a:r>
              <a:rPr lang="en-US" sz="3600" dirty="0"/>
              <a:t> </a:t>
            </a:r>
            <a:r>
              <a:rPr lang="en-US" sz="3600" dirty="0" smtClean="0"/>
              <a:t> It further talks about the projected $8 Million cost to the State of Utah and offers the idea that the State’s Rainy Day fund may be used to fulfill Utah’s remaining $6 Million obligation.</a:t>
            </a:r>
            <a:endParaRPr lang="en-US" sz="3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Black Mountain Rehab Success Story 1.jpg"/>
          <p:cNvPicPr>
            <a:picLocks noChangeAspect="1"/>
          </p:cNvPicPr>
          <p:nvPr/>
        </p:nvPicPr>
        <p:blipFill>
          <a:blip r:embed="rId2" cstate="print"/>
          <a:srcRect/>
          <a:stretch>
            <a:fillRect/>
          </a:stretch>
        </p:blipFill>
        <p:spPr bwMode="auto">
          <a:xfrm>
            <a:off x="-711200" y="0"/>
            <a:ext cx="10566400" cy="6858000"/>
          </a:xfrm>
          <a:prstGeom prst="rect">
            <a:avLst/>
          </a:prstGeom>
          <a:noFill/>
          <a:ln w="9525">
            <a:noFill/>
            <a:miter lim="800000"/>
            <a:headEnd/>
            <a:tailEnd/>
          </a:ln>
        </p:spPr>
      </p:pic>
      <p:sp>
        <p:nvSpPr>
          <p:cNvPr id="16387" name="TextBox 9"/>
          <p:cNvSpPr txBox="1">
            <a:spLocks noChangeArrowheads="1"/>
          </p:cNvSpPr>
          <p:nvPr/>
        </p:nvSpPr>
        <p:spPr bwMode="auto">
          <a:xfrm>
            <a:off x="152400" y="152400"/>
            <a:ext cx="4724400" cy="523875"/>
          </a:xfrm>
          <a:prstGeom prst="rect">
            <a:avLst/>
          </a:prstGeom>
          <a:noFill/>
          <a:ln w="9525">
            <a:noFill/>
            <a:miter lim="800000"/>
            <a:headEnd/>
            <a:tailEnd/>
          </a:ln>
        </p:spPr>
        <p:txBody>
          <a:bodyPr>
            <a:spAutoFit/>
          </a:bodyPr>
          <a:lstStyle/>
          <a:p>
            <a:pPr marL="514350" indent="-514350"/>
            <a:r>
              <a:rPr lang="en-US" sz="2800" b="1">
                <a:latin typeface="Calibri" pitchFamily="34" charset="0"/>
              </a:rPr>
              <a:t>2013 Black Mountain Fire</a:t>
            </a:r>
          </a:p>
        </p:txBody>
      </p:sp>
      <p:sp>
        <p:nvSpPr>
          <p:cNvPr id="16388" name="TextBox 10"/>
          <p:cNvSpPr txBox="1">
            <a:spLocks noChangeArrowheads="1"/>
          </p:cNvSpPr>
          <p:nvPr/>
        </p:nvSpPr>
        <p:spPr bwMode="auto">
          <a:xfrm>
            <a:off x="228600" y="762000"/>
            <a:ext cx="4495800" cy="1323975"/>
          </a:xfrm>
          <a:prstGeom prst="rect">
            <a:avLst/>
          </a:prstGeom>
          <a:noFill/>
          <a:ln w="9525">
            <a:noFill/>
            <a:miter lim="800000"/>
            <a:headEnd/>
            <a:tailEnd/>
          </a:ln>
        </p:spPr>
        <p:txBody>
          <a:bodyPr>
            <a:spAutoFit/>
          </a:bodyPr>
          <a:lstStyle/>
          <a:p>
            <a:pPr>
              <a:buFont typeface="Arial" charset="0"/>
              <a:buChar char="•"/>
            </a:pPr>
            <a:r>
              <a:rPr lang="en-US" sz="1400">
                <a:latin typeface="Calibri" pitchFamily="34" charset="0"/>
              </a:rPr>
              <a:t> </a:t>
            </a:r>
            <a:r>
              <a:rPr lang="en-US" sz="1600" b="1">
                <a:latin typeface="Calibri" pitchFamily="34" charset="0"/>
              </a:rPr>
              <a:t>3 miles southeast of Minersville</a:t>
            </a:r>
          </a:p>
          <a:p>
            <a:pPr>
              <a:buFont typeface="Arial" charset="0"/>
              <a:buChar char="•"/>
            </a:pPr>
            <a:r>
              <a:rPr lang="en-US" sz="1600" b="1">
                <a:latin typeface="Calibri" pitchFamily="34" charset="0"/>
              </a:rPr>
              <a:t> 2002 Maple springs fire re-seeded with diverse flame resistant seed mix</a:t>
            </a:r>
          </a:p>
          <a:p>
            <a:pPr>
              <a:buFont typeface="Arial" charset="0"/>
              <a:buChar char="•"/>
            </a:pPr>
            <a:r>
              <a:rPr lang="en-US" sz="1600" b="1">
                <a:latin typeface="Calibri" pitchFamily="34" charset="0"/>
              </a:rPr>
              <a:t> Millions of fire suppression dollars saved</a:t>
            </a:r>
          </a:p>
          <a:p>
            <a:pPr>
              <a:buFont typeface="Arial" charset="0"/>
              <a:buChar char="•"/>
            </a:pPr>
            <a:r>
              <a:rPr lang="en-US" sz="1600" b="1">
                <a:latin typeface="Calibri" pitchFamily="34" charset="0"/>
              </a:rPr>
              <a:t> Thousands of acres saved from burning</a:t>
            </a:r>
          </a:p>
        </p:txBody>
      </p:sp>
      <p:sp>
        <p:nvSpPr>
          <p:cNvPr id="8" name="Rectangle 7"/>
          <p:cNvSpPr/>
          <p:nvPr/>
        </p:nvSpPr>
        <p:spPr>
          <a:xfrm>
            <a:off x="5334000" y="76200"/>
            <a:ext cx="3733800" cy="1828800"/>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a:solidFill>
              <a:schemeClr val="bg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390" name="Rectangle 12"/>
          <p:cNvSpPr>
            <a:spLocks noChangeArrowheads="1"/>
          </p:cNvSpPr>
          <p:nvPr/>
        </p:nvSpPr>
        <p:spPr bwMode="auto">
          <a:xfrm>
            <a:off x="5334000" y="152400"/>
            <a:ext cx="3810000" cy="1754188"/>
          </a:xfrm>
          <a:prstGeom prst="rect">
            <a:avLst/>
          </a:prstGeom>
          <a:noFill/>
          <a:ln w="9525">
            <a:noFill/>
            <a:miter lim="800000"/>
            <a:headEnd/>
            <a:tailEnd/>
          </a:ln>
        </p:spPr>
        <p:txBody>
          <a:bodyPr>
            <a:spAutoFit/>
          </a:bodyPr>
          <a:lstStyle/>
          <a:p>
            <a:pPr algn="ctr"/>
            <a:r>
              <a:rPr lang="en-US" b="1">
                <a:latin typeface="Rockwell" pitchFamily="18" charset="0"/>
              </a:rPr>
              <a:t>Watershed Restoration Initiative</a:t>
            </a:r>
          </a:p>
          <a:p>
            <a:pPr algn="ctr"/>
            <a:r>
              <a:rPr lang="en-US" b="1">
                <a:latin typeface="Rockwell" pitchFamily="18" charset="0"/>
              </a:rPr>
              <a:t>Post Fire Seeding </a:t>
            </a:r>
          </a:p>
          <a:p>
            <a:pPr algn="ctr"/>
            <a:r>
              <a:rPr lang="en-US" b="1">
                <a:latin typeface="Rockwell" pitchFamily="18" charset="0"/>
              </a:rPr>
              <a:t>Saves Dollars, Habitat</a:t>
            </a:r>
          </a:p>
          <a:p>
            <a:pPr algn="ctr"/>
            <a:r>
              <a:rPr lang="en-US" b="1">
                <a:latin typeface="Rockwell" pitchFamily="18" charset="0"/>
              </a:rPr>
              <a:t>Helps Firefighters Fight Future Fires Reducing Their Size</a:t>
            </a:r>
            <a:endParaRPr lang="en-US">
              <a:latin typeface="Rockwell" pitchFamily="18" charset="0"/>
            </a:endParaRPr>
          </a:p>
        </p:txBody>
      </p:sp>
      <p:pic>
        <p:nvPicPr>
          <p:cNvPr id="16391" name="Picture 2" descr="C:\Documents and Settings\DWRUSER\Desktop\WatershedLogo.jpg"/>
          <p:cNvPicPr>
            <a:picLocks noChangeAspect="1" noChangeArrowheads="1"/>
          </p:cNvPicPr>
          <p:nvPr/>
        </p:nvPicPr>
        <p:blipFill>
          <a:blip r:embed="rId3" cstate="print"/>
          <a:srcRect/>
          <a:stretch>
            <a:fillRect/>
          </a:stretch>
        </p:blipFill>
        <p:spPr bwMode="auto">
          <a:xfrm>
            <a:off x="0" y="6127750"/>
            <a:ext cx="2438400" cy="73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descr="photo.JPG"/>
          <p:cNvPicPr>
            <a:picLocks noChangeAspect="1"/>
          </p:cNvPicPr>
          <p:nvPr/>
        </p:nvPicPr>
        <p:blipFill>
          <a:blip r:embed="rId2" cstate="print"/>
          <a:srcRect/>
          <a:stretch>
            <a:fillRect/>
          </a:stretch>
        </p:blipFill>
        <p:spPr bwMode="auto">
          <a:xfrm>
            <a:off x="0" y="0"/>
            <a:ext cx="9182100" cy="6858000"/>
          </a:xfrm>
          <a:prstGeom prst="rect">
            <a:avLst/>
          </a:prstGeom>
          <a:noFill/>
          <a:ln w="9525">
            <a:noFill/>
            <a:miter lim="800000"/>
            <a:headEnd/>
            <a:tailEnd/>
          </a:ln>
        </p:spPr>
      </p:pic>
      <p:sp>
        <p:nvSpPr>
          <p:cNvPr id="2" name="Rectangle 1"/>
          <p:cNvSpPr/>
          <p:nvPr/>
        </p:nvSpPr>
        <p:spPr>
          <a:xfrm>
            <a:off x="5334000" y="76200"/>
            <a:ext cx="3733800" cy="1828800"/>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a:solidFill>
              <a:schemeClr val="bg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12" name="Rectangle 4"/>
          <p:cNvSpPr>
            <a:spLocks noChangeArrowheads="1"/>
          </p:cNvSpPr>
          <p:nvPr/>
        </p:nvSpPr>
        <p:spPr bwMode="auto">
          <a:xfrm>
            <a:off x="5410200" y="152400"/>
            <a:ext cx="3733800" cy="1754188"/>
          </a:xfrm>
          <a:prstGeom prst="rect">
            <a:avLst/>
          </a:prstGeom>
          <a:noFill/>
          <a:ln w="9525">
            <a:noFill/>
            <a:miter lim="800000"/>
            <a:headEnd/>
            <a:tailEnd/>
          </a:ln>
        </p:spPr>
        <p:txBody>
          <a:bodyPr>
            <a:spAutoFit/>
          </a:bodyPr>
          <a:lstStyle/>
          <a:p>
            <a:pPr algn="ctr"/>
            <a:r>
              <a:rPr lang="en-US" b="1">
                <a:latin typeface="Rockwell" pitchFamily="18" charset="0"/>
              </a:rPr>
              <a:t>Utah’s</a:t>
            </a:r>
          </a:p>
          <a:p>
            <a:pPr algn="ctr"/>
            <a:r>
              <a:rPr lang="en-US" b="1">
                <a:latin typeface="Rockwell" pitchFamily="18" charset="0"/>
              </a:rPr>
              <a:t>Watershed Restoration Initiative – Pre-Suppression Projects Help Slow or Stop Large, Destructive, Out of Control Wildfires </a:t>
            </a:r>
            <a:endParaRPr lang="en-US">
              <a:latin typeface="Rockwell" pitchFamily="18" charset="0"/>
            </a:endParaRPr>
          </a:p>
        </p:txBody>
      </p:sp>
      <p:sp>
        <p:nvSpPr>
          <p:cNvPr id="17413" name="TextBox 9"/>
          <p:cNvSpPr txBox="1">
            <a:spLocks noChangeArrowheads="1"/>
          </p:cNvSpPr>
          <p:nvPr/>
        </p:nvSpPr>
        <p:spPr bwMode="auto">
          <a:xfrm>
            <a:off x="152400" y="152400"/>
            <a:ext cx="3124200" cy="523875"/>
          </a:xfrm>
          <a:prstGeom prst="rect">
            <a:avLst/>
          </a:prstGeom>
          <a:noFill/>
          <a:ln w="9525">
            <a:noFill/>
            <a:miter lim="800000"/>
            <a:headEnd/>
            <a:tailEnd/>
          </a:ln>
        </p:spPr>
        <p:txBody>
          <a:bodyPr>
            <a:spAutoFit/>
          </a:bodyPr>
          <a:lstStyle/>
          <a:p>
            <a:pPr marL="514350" indent="-514350"/>
            <a:r>
              <a:rPr lang="en-US" sz="2800" b="1">
                <a:latin typeface="Calibri" pitchFamily="34" charset="0"/>
              </a:rPr>
              <a:t>2012 Atchinson Fire</a:t>
            </a:r>
          </a:p>
        </p:txBody>
      </p:sp>
      <p:sp>
        <p:nvSpPr>
          <p:cNvPr id="17414" name="TextBox 10"/>
          <p:cNvSpPr txBox="1">
            <a:spLocks noChangeArrowheads="1"/>
          </p:cNvSpPr>
          <p:nvPr/>
        </p:nvSpPr>
        <p:spPr bwMode="auto">
          <a:xfrm>
            <a:off x="228600" y="762000"/>
            <a:ext cx="4495800" cy="1077913"/>
          </a:xfrm>
          <a:prstGeom prst="rect">
            <a:avLst/>
          </a:prstGeom>
          <a:noFill/>
          <a:ln w="9525">
            <a:noFill/>
            <a:miter lim="800000"/>
            <a:headEnd/>
            <a:tailEnd/>
          </a:ln>
        </p:spPr>
        <p:txBody>
          <a:bodyPr>
            <a:spAutoFit/>
          </a:bodyPr>
          <a:lstStyle/>
          <a:p>
            <a:pPr>
              <a:buFont typeface="Arial" charset="0"/>
              <a:buChar char="•"/>
            </a:pPr>
            <a:r>
              <a:rPr lang="en-US" sz="1400">
                <a:latin typeface="Calibri" pitchFamily="34" charset="0"/>
              </a:rPr>
              <a:t> </a:t>
            </a:r>
            <a:r>
              <a:rPr lang="en-US" sz="1600" b="1">
                <a:latin typeface="Calibri" pitchFamily="34" charset="0"/>
              </a:rPr>
              <a:t>2 miles from towns of Central and Pine Valley</a:t>
            </a:r>
          </a:p>
          <a:p>
            <a:pPr>
              <a:buFont typeface="Arial" charset="0"/>
              <a:buChar char="•"/>
            </a:pPr>
            <a:r>
              <a:rPr lang="en-US" sz="1600" b="1">
                <a:latin typeface="Calibri" pitchFamily="34" charset="0"/>
              </a:rPr>
              <a:t> Trees cleared in 1970’s and 2008 by WRI</a:t>
            </a:r>
          </a:p>
          <a:p>
            <a:pPr>
              <a:buFont typeface="Arial" charset="0"/>
              <a:buChar char="•"/>
            </a:pPr>
            <a:r>
              <a:rPr lang="en-US" sz="1600" b="1">
                <a:latin typeface="Calibri" pitchFamily="34" charset="0"/>
              </a:rPr>
              <a:t> August 2012 lightning started fire</a:t>
            </a:r>
          </a:p>
          <a:p>
            <a:pPr>
              <a:buFont typeface="Arial" charset="0"/>
              <a:buChar char="•"/>
            </a:pPr>
            <a:r>
              <a:rPr lang="en-US" sz="1600" b="1">
                <a:latin typeface="Calibri" pitchFamily="34" charset="0"/>
              </a:rPr>
              <a:t> Minimal spread (51 acres)</a:t>
            </a:r>
          </a:p>
        </p:txBody>
      </p:sp>
      <p:pic>
        <p:nvPicPr>
          <p:cNvPr id="17415" name="Picture 2" descr="C:\Documents and Settings\DWRUSER\Desktop\WatershedLogo.jpg"/>
          <p:cNvPicPr>
            <a:picLocks noChangeAspect="1" noChangeArrowheads="1"/>
          </p:cNvPicPr>
          <p:nvPr/>
        </p:nvPicPr>
        <p:blipFill>
          <a:blip r:embed="rId3" cstate="print"/>
          <a:srcRect/>
          <a:stretch>
            <a:fillRect/>
          </a:stretch>
        </p:blipFill>
        <p:spPr bwMode="auto">
          <a:xfrm>
            <a:off x="0" y="6127750"/>
            <a:ext cx="2438400" cy="73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Watershed Initiative:</a:t>
            </a:r>
            <a:endParaRPr lang="en-US" dirty="0"/>
          </a:p>
        </p:txBody>
      </p:sp>
      <p:sp>
        <p:nvSpPr>
          <p:cNvPr id="3" name="Content Placeholder 2"/>
          <p:cNvSpPr>
            <a:spLocks noGrp="1"/>
          </p:cNvSpPr>
          <p:nvPr>
            <p:ph idx="1"/>
          </p:nvPr>
        </p:nvSpPr>
        <p:spPr/>
        <p:txBody>
          <a:bodyPr/>
          <a:lstStyle/>
          <a:p>
            <a:r>
              <a:rPr lang="en-US" dirty="0" smtClean="0"/>
              <a:t>Increased forage (Livestock and Wildlife)</a:t>
            </a:r>
          </a:p>
          <a:p>
            <a:r>
              <a:rPr lang="en-US" dirty="0" smtClean="0"/>
              <a:t>Reduced fire costs and damages</a:t>
            </a:r>
          </a:p>
          <a:p>
            <a:r>
              <a:rPr lang="en-US" dirty="0" smtClean="0"/>
              <a:t>Increased productivity of watersheds (increased volume and quality of yield)</a:t>
            </a:r>
          </a:p>
          <a:p>
            <a:r>
              <a:rPr lang="en-US" dirty="0" smtClean="0"/>
              <a:t>Protection of sensitive species</a:t>
            </a:r>
          </a:p>
          <a:p>
            <a:r>
              <a:rPr lang="en-US" dirty="0" smtClean="0"/>
              <a:t>Reduced siltation in streams </a:t>
            </a:r>
            <a:r>
              <a:rPr lang="en-US" smtClean="0"/>
              <a:t>and reservoirs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US" smtClean="0"/>
          </a:p>
        </p:txBody>
      </p:sp>
      <p:pic>
        <p:nvPicPr>
          <p:cNvPr id="20483" name="Content Placeholder 3" descr="Picture2.jpg"/>
          <p:cNvPicPr>
            <a:picLocks noGrp="1" noChangeAspect="1"/>
          </p:cNvPicPr>
          <p:nvPr>
            <p:ph idx="1"/>
          </p:nvPr>
        </p:nvPicPr>
        <p:blipFill>
          <a:blip r:embed="rId2" cstate="print"/>
          <a:srcRect/>
          <a:stretch>
            <a:fillRect/>
          </a:stretch>
        </p:blipFill>
        <p:spPr>
          <a:xfrm>
            <a:off x="0" y="0"/>
            <a:ext cx="8991600" cy="68580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Total Dollars in 2016 Budget for </a:t>
            </a:r>
            <a:br>
              <a:rPr lang="en-US" dirty="0" smtClean="0"/>
            </a:br>
            <a:r>
              <a:rPr lang="en-US" dirty="0" smtClean="0"/>
              <a:t>Healthy Lands?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Forestry  &amp; Fire Pre-suppression     $2 Million</a:t>
            </a:r>
          </a:p>
          <a:p>
            <a:r>
              <a:rPr lang="en-US" dirty="0" smtClean="0"/>
              <a:t>Catastrophic Fire Prevention  ----    $2.5 Million</a:t>
            </a:r>
          </a:p>
          <a:p>
            <a:r>
              <a:rPr lang="en-US" dirty="0" smtClean="0"/>
              <a:t>Watershed Restoration                     $1.8 Million</a:t>
            </a:r>
          </a:p>
          <a:p>
            <a:r>
              <a:rPr lang="en-US" dirty="0" smtClean="0"/>
              <a:t>Matching Fires (NRCS)                      </a:t>
            </a:r>
            <a:r>
              <a:rPr lang="en-US" u="sng" dirty="0" smtClean="0"/>
              <a:t>$1.7 Million</a:t>
            </a:r>
          </a:p>
          <a:p>
            <a:r>
              <a:rPr lang="en-US" dirty="0" smtClean="0"/>
              <a:t>            We’ll Match 5 to 1                $8.0 Million total</a:t>
            </a:r>
          </a:p>
          <a:p>
            <a:r>
              <a:rPr lang="en-US" dirty="0" err="1" smtClean="0"/>
              <a:t>SageGrouse</a:t>
            </a:r>
            <a:r>
              <a:rPr lang="en-US" dirty="0" smtClean="0"/>
              <a:t> Conservation </a:t>
            </a:r>
            <a:r>
              <a:rPr lang="en-US" dirty="0" err="1" smtClean="0"/>
              <a:t>Easmt</a:t>
            </a:r>
            <a:r>
              <a:rPr lang="en-US" dirty="0" smtClean="0"/>
              <a:t>.   $1.0 Million</a:t>
            </a:r>
          </a:p>
          <a:p>
            <a:r>
              <a:rPr lang="en-US" dirty="0" smtClean="0"/>
              <a:t>Matching Conservation </a:t>
            </a:r>
            <a:r>
              <a:rPr lang="en-US" dirty="0" err="1" smtClean="0"/>
              <a:t>Easmt</a:t>
            </a:r>
            <a:r>
              <a:rPr lang="en-US" dirty="0" smtClean="0"/>
              <a:t>.     &gt;$3.0 Million</a:t>
            </a:r>
          </a:p>
          <a:p>
            <a:r>
              <a:rPr lang="en-US" dirty="0" smtClean="0"/>
              <a:t>New Industry Mitigation Banking     ???</a:t>
            </a:r>
          </a:p>
          <a:p>
            <a:r>
              <a:rPr lang="en-US" dirty="0" smtClean="0"/>
              <a:t>Multi-State  litigation Reserve         $1.0 Million</a:t>
            </a:r>
          </a:p>
          <a:p>
            <a:r>
              <a:rPr lang="en-US" dirty="0" smtClean="0"/>
              <a:t>“ “ Effort to retain Management     $</a:t>
            </a:r>
            <a:r>
              <a:rPr lang="en-US" smtClean="0"/>
              <a:t>2.0 Millio</a:t>
            </a:r>
            <a:r>
              <a:rPr lang="en-US" dirty="0" smtClean="0"/>
              <a:t>n</a:t>
            </a:r>
            <a:endParaRPr lang="en-US" dirty="0" smtClean="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Senate Bill 2 New Fiscal Year Appropriation Act </a:t>
            </a:r>
            <a:r>
              <a:rPr lang="en-US" sz="3100" dirty="0" smtClean="0">
                <a:solidFill>
                  <a:schemeClr val="bg1"/>
                </a:solidFill>
              </a:rPr>
              <a:t>Sen. </a:t>
            </a:r>
            <a:r>
              <a:rPr lang="en-US" sz="3100" dirty="0" err="1" smtClean="0">
                <a:solidFill>
                  <a:schemeClr val="bg1"/>
                </a:solidFill>
              </a:rPr>
              <a:t>Hillyard</a:t>
            </a:r>
            <a:endParaRPr lang="en-US" sz="3100" dirty="0">
              <a:solidFill>
                <a:schemeClr val="bg1"/>
              </a:solidFill>
            </a:endParaRPr>
          </a:p>
        </p:txBody>
      </p:sp>
      <p:sp>
        <p:nvSpPr>
          <p:cNvPr id="3" name="Content Placeholder 2"/>
          <p:cNvSpPr>
            <a:spLocks noGrp="1"/>
          </p:cNvSpPr>
          <p:nvPr>
            <p:ph idx="1"/>
          </p:nvPr>
        </p:nvSpPr>
        <p:spPr>
          <a:xfrm>
            <a:off x="457200" y="1524000"/>
            <a:ext cx="8229600" cy="4602163"/>
          </a:xfrm>
        </p:spPr>
        <p:txBody>
          <a:bodyPr>
            <a:noAutofit/>
          </a:bodyPr>
          <a:lstStyle/>
          <a:p>
            <a:r>
              <a:rPr lang="en-US" sz="4000" dirty="0" smtClean="0"/>
              <a:t>Line 1722:  The Legislature intends that the Department of Natural Resources  continues to facilitate and staff the Executive Water Task Force</a:t>
            </a:r>
          </a:p>
          <a:p>
            <a:r>
              <a:rPr lang="en-US" sz="4000" dirty="0" smtClean="0"/>
              <a:t>Appropriates $438,000 ongoing for Adjudication</a:t>
            </a:r>
          </a:p>
          <a:p>
            <a:r>
              <a:rPr lang="en-US" sz="4000" dirty="0" smtClean="0"/>
              <a:t>Appropriated $11 Million one time for Dam Safety</a:t>
            </a:r>
            <a:endParaRPr lang="en-US" sz="4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Senate Bill 15                                            </a:t>
            </a:r>
            <a:r>
              <a:rPr lang="en-US" sz="2800" dirty="0" smtClean="0">
                <a:solidFill>
                  <a:schemeClr val="bg1"/>
                </a:solidFill>
              </a:rPr>
              <a:t>Senator Dayton</a:t>
            </a:r>
            <a:endParaRPr lang="en-US" sz="2800" dirty="0">
              <a:solidFill>
                <a:schemeClr val="bg1"/>
              </a:solidFill>
            </a:endParaRPr>
          </a:p>
        </p:txBody>
      </p:sp>
      <p:sp>
        <p:nvSpPr>
          <p:cNvPr id="3" name="Content Placeholder 2"/>
          <p:cNvSpPr>
            <a:spLocks noGrp="1"/>
          </p:cNvSpPr>
          <p:nvPr>
            <p:ph idx="1"/>
          </p:nvPr>
        </p:nvSpPr>
        <p:spPr/>
        <p:txBody>
          <a:bodyPr/>
          <a:lstStyle/>
          <a:p>
            <a:r>
              <a:rPr lang="en-US" dirty="0" smtClean="0"/>
              <a:t>Clarification:  Abandonment and forfeiture do not apply to a water right for nonuse during the period of time in which the water right is subject to an approved change application</a:t>
            </a:r>
          </a:p>
          <a:p>
            <a:r>
              <a:rPr lang="en-US" dirty="0" smtClean="0"/>
              <a:t>(If applicant is diligently pursing certification)</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solidFill>
                  <a:schemeClr val="bg1"/>
                </a:solidFill>
              </a:rPr>
              <a:t>Senate bill 35 &amp; House bill 58                </a:t>
            </a:r>
            <a:r>
              <a:rPr lang="en-US" sz="2800" dirty="0" smtClean="0">
                <a:solidFill>
                  <a:schemeClr val="bg1"/>
                </a:solidFill>
              </a:rPr>
              <a:t/>
            </a:r>
            <a:br>
              <a:rPr lang="en-US" sz="2800" dirty="0" smtClean="0">
                <a:solidFill>
                  <a:schemeClr val="bg1"/>
                </a:solidFill>
              </a:rPr>
            </a:br>
            <a:r>
              <a:rPr lang="en-US" sz="2800" dirty="0" smtClean="0">
                <a:solidFill>
                  <a:schemeClr val="bg1"/>
                </a:solidFill>
              </a:rPr>
              <a:t>Sen. </a:t>
            </a:r>
            <a:r>
              <a:rPr lang="en-US" sz="3100" dirty="0" smtClean="0">
                <a:solidFill>
                  <a:schemeClr val="bg1"/>
                </a:solidFill>
              </a:rPr>
              <a:t>Dayton and Rep. Grover</a:t>
            </a:r>
            <a:endParaRPr lang="en-US" sz="3100" dirty="0">
              <a:solidFill>
                <a:schemeClr val="bg1"/>
              </a:solidFill>
            </a:endParaRPr>
          </a:p>
        </p:txBody>
      </p:sp>
      <p:sp>
        <p:nvSpPr>
          <p:cNvPr id="7" name="Content Placeholder 6"/>
          <p:cNvSpPr>
            <a:spLocks noGrp="1"/>
          </p:cNvSpPr>
          <p:nvPr>
            <p:ph idx="1"/>
          </p:nvPr>
        </p:nvSpPr>
        <p:spPr/>
        <p:txBody>
          <a:bodyPr/>
          <a:lstStyle/>
          <a:p>
            <a:r>
              <a:rPr lang="en-US" dirty="0" smtClean="0"/>
              <a:t>Response to Supreme Court “Big Ditch” ruling</a:t>
            </a:r>
          </a:p>
          <a:p>
            <a:r>
              <a:rPr lang="en-US" dirty="0" smtClean="0"/>
              <a:t>Requires that a person who applies for a permanent or temporary change to a water right meet one of these qualifications:</a:t>
            </a:r>
          </a:p>
          <a:p>
            <a:r>
              <a:rPr lang="en-US" dirty="0" smtClean="0"/>
              <a:t>1. a holder of an approved but unperfected application to appropriate water;</a:t>
            </a:r>
          </a:p>
          <a:p>
            <a:r>
              <a:rPr lang="en-US" dirty="0" smtClean="0"/>
              <a:t>2.  the record owner of a perfected water right;</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35 &amp;58 continued</a:t>
            </a:r>
            <a:endParaRPr lang="en-US" dirty="0">
              <a:solidFill>
                <a:schemeClr val="bg1"/>
              </a:solidFill>
            </a:endParaRPr>
          </a:p>
        </p:txBody>
      </p:sp>
      <p:sp>
        <p:nvSpPr>
          <p:cNvPr id="3" name="Content Placeholder 2"/>
          <p:cNvSpPr>
            <a:spLocks noGrp="1"/>
          </p:cNvSpPr>
          <p:nvPr>
            <p:ph idx="1"/>
          </p:nvPr>
        </p:nvSpPr>
        <p:spPr>
          <a:xfrm>
            <a:off x="457200" y="1600200"/>
            <a:ext cx="8229600" cy="5029200"/>
          </a:xfrm>
        </p:spPr>
        <p:txBody>
          <a:bodyPr/>
          <a:lstStyle/>
          <a:p>
            <a:r>
              <a:rPr lang="en-US" dirty="0" smtClean="0"/>
              <a:t>3. a person who has written authorization from a person described above to file a change application on that person’s behalf;</a:t>
            </a:r>
          </a:p>
          <a:p>
            <a:r>
              <a:rPr lang="en-US" dirty="0" smtClean="0"/>
              <a:t>4. a shareholder in a water company who files in accordance with Section 73-3-3.5</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Senate Bill 225                               </a:t>
            </a:r>
            <a:r>
              <a:rPr lang="en-US" sz="2400" dirty="0" smtClean="0">
                <a:solidFill>
                  <a:schemeClr val="bg1"/>
                </a:solidFill>
              </a:rPr>
              <a:t>Senator Van </a:t>
            </a:r>
            <a:r>
              <a:rPr lang="en-US" sz="2400" dirty="0" err="1" smtClean="0">
                <a:solidFill>
                  <a:schemeClr val="bg1"/>
                </a:solidFill>
              </a:rPr>
              <a:t>Tassell</a:t>
            </a:r>
            <a:endParaRPr lang="en-US" sz="2400" dirty="0">
              <a:solidFill>
                <a:schemeClr val="bg1"/>
              </a:solidFill>
            </a:endParaRPr>
          </a:p>
        </p:txBody>
      </p:sp>
      <p:sp>
        <p:nvSpPr>
          <p:cNvPr id="3" name="Content Placeholder 2"/>
          <p:cNvSpPr>
            <a:spLocks noGrp="1"/>
          </p:cNvSpPr>
          <p:nvPr>
            <p:ph idx="1"/>
          </p:nvPr>
        </p:nvSpPr>
        <p:spPr/>
        <p:txBody>
          <a:bodyPr>
            <a:normAutofit/>
          </a:bodyPr>
          <a:lstStyle/>
          <a:p>
            <a:r>
              <a:rPr lang="en-US" sz="3600" dirty="0" smtClean="0"/>
              <a:t>A Change application on a United States Indian Irrigation Service water right that is serving the needs of a township or municipality shall be signed by:  the local public water supplier that is responsible for the operation AND</a:t>
            </a:r>
          </a:p>
          <a:p>
            <a:pPr>
              <a:buNone/>
            </a:pPr>
            <a:r>
              <a:rPr lang="en-US" sz="3600" dirty="0" smtClean="0"/>
              <a:t>    The record owner of the water right.</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Senate Bill 40                                       </a:t>
            </a:r>
            <a:r>
              <a:rPr lang="en-US" sz="2800" dirty="0" smtClean="0">
                <a:solidFill>
                  <a:schemeClr val="bg1"/>
                </a:solidFill>
              </a:rPr>
              <a:t>Senator Dayton</a:t>
            </a:r>
            <a:endParaRPr lang="en-US" sz="2800" dirty="0">
              <a:solidFill>
                <a:schemeClr val="bg1"/>
              </a:solidFill>
            </a:endParaRPr>
          </a:p>
        </p:txBody>
      </p:sp>
      <p:sp>
        <p:nvSpPr>
          <p:cNvPr id="3" name="Content Placeholder 2"/>
          <p:cNvSpPr>
            <a:spLocks noGrp="1"/>
          </p:cNvSpPr>
          <p:nvPr>
            <p:ph idx="1"/>
          </p:nvPr>
        </p:nvSpPr>
        <p:spPr/>
        <p:txBody>
          <a:bodyPr/>
          <a:lstStyle/>
          <a:p>
            <a:r>
              <a:rPr lang="en-US" dirty="0" smtClean="0"/>
              <a:t>An individual who wished to withdraw an unperfected application must send written notice to the state engineer.</a:t>
            </a:r>
          </a:p>
          <a:p>
            <a:r>
              <a:rPr lang="en-US" dirty="0" smtClean="0"/>
              <a:t>The State Engineer will then update State Engineer Records noting the </a:t>
            </a:r>
            <a:r>
              <a:rPr lang="en-US" dirty="0" err="1" smtClean="0"/>
              <a:t>withdrawl</a:t>
            </a:r>
            <a:endParaRPr lang="en-US" dirty="0" smtClean="0"/>
          </a:p>
          <a:p>
            <a:r>
              <a:rPr lang="en-US" dirty="0" smtClean="0"/>
              <a:t>Fees will not be refunded for a withdrawn application</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Senate Bill 281                                      </a:t>
            </a:r>
            <a:r>
              <a:rPr lang="en-US" sz="2800" dirty="0" smtClean="0">
                <a:solidFill>
                  <a:schemeClr val="bg1"/>
                </a:solidFill>
              </a:rPr>
              <a:t>Senator Adams</a:t>
            </a:r>
            <a:endParaRPr lang="en-US" sz="2800"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smtClean="0"/>
              <a:t>Creates “”Water Infrastructure Fund” </a:t>
            </a:r>
          </a:p>
          <a:p>
            <a:pPr>
              <a:buNone/>
            </a:pPr>
            <a:r>
              <a:rPr lang="en-US" dirty="0" smtClean="0"/>
              <a:t>    The fund earns interest and consists of future legislative appropriations, voluntary contributions and earned interest.</a:t>
            </a:r>
          </a:p>
          <a:p>
            <a:pPr>
              <a:buNone/>
            </a:pPr>
            <a:r>
              <a:rPr lang="en-US" dirty="0" smtClean="0"/>
              <a:t>The fund use is “the development of the state’s undeveloped share of the Fear and Colorado Rivers as described in Bear River Development Act and Lake Powell Pipeline Development Act” also..unfunded Reclamation projects…</a:t>
            </a:r>
          </a:p>
          <a:p>
            <a:pPr>
              <a:buNone/>
            </a:pPr>
            <a:r>
              <a:rPr lang="en-US" dirty="0" smtClean="0"/>
              <a:t>Appropriates $5,000,000 to the fund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3311</TotalTime>
  <Words>977</Words>
  <Application>Microsoft Office PowerPoint</Application>
  <PresentationFormat>On-screen Show (4:3)</PresentationFormat>
  <Paragraphs>96</Paragraphs>
  <Slides>24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Theme</vt:lpstr>
      <vt:lpstr>Presentation</vt:lpstr>
      <vt:lpstr>Utah Water Users, 2015</vt:lpstr>
      <vt:lpstr>Senate Concurrent Resolution 2 Senator Hinkins</vt:lpstr>
      <vt:lpstr>Senate Bill 2 New Fiscal Year Appropriation Act Sen. Hillyard</vt:lpstr>
      <vt:lpstr>Senate Bill 15                                            Senator Dayton</vt:lpstr>
      <vt:lpstr>Senate bill 35 &amp; House bill 58                 Sen. Dayton and Rep. Grover</vt:lpstr>
      <vt:lpstr>35 &amp;58 continued</vt:lpstr>
      <vt:lpstr>Senate Bill 225                               Senator Van Tassell</vt:lpstr>
      <vt:lpstr>Senate Bill 40                                       Senator Dayton</vt:lpstr>
      <vt:lpstr>Senate Bill 281                                      Senator Adams</vt:lpstr>
      <vt:lpstr>House Bill 25  Representative Snow</vt:lpstr>
      <vt:lpstr>House Bill 43   Representative McIff</vt:lpstr>
      <vt:lpstr>House Bill 47  Representative McIff</vt:lpstr>
      <vt:lpstr>House Bill 161  Representative McIff</vt:lpstr>
      <vt:lpstr>House Bill 258                           Representative Chew</vt:lpstr>
      <vt:lpstr>Creating Healthier Lands Supports  Diverse Uses</vt:lpstr>
      <vt:lpstr>Slide 16</vt:lpstr>
      <vt:lpstr>Slide 17</vt:lpstr>
      <vt:lpstr>Slide 18</vt:lpstr>
      <vt:lpstr>Slide 19</vt:lpstr>
      <vt:lpstr>Slide 20</vt:lpstr>
      <vt:lpstr>Slide 21</vt:lpstr>
      <vt:lpstr>Benefits of Watershed Initiative:</vt:lpstr>
      <vt:lpstr>Slide 23</vt:lpstr>
      <vt:lpstr>Total Dollars in 2016 Budget for  Healthy Lands?</vt:lpstr>
    </vt:vector>
  </TitlesOfParts>
  <Company>State of Utah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MIKESTYLER</dc:creator>
  <cp:lastModifiedBy>mikestyler</cp:lastModifiedBy>
  <cp:revision>335</cp:revision>
  <dcterms:created xsi:type="dcterms:W3CDTF">2015-03-09T17:31:59Z</dcterms:created>
  <dcterms:modified xsi:type="dcterms:W3CDTF">2015-03-17T03:33:44Z</dcterms:modified>
</cp:coreProperties>
</file>