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315" r:id="rId3"/>
    <p:sldId id="260" r:id="rId4"/>
    <p:sldId id="275" r:id="rId5"/>
    <p:sldId id="272" r:id="rId6"/>
    <p:sldId id="276" r:id="rId7"/>
    <p:sldId id="256" r:id="rId8"/>
    <p:sldId id="292" r:id="rId9"/>
    <p:sldId id="318" r:id="rId10"/>
    <p:sldId id="304" r:id="rId11"/>
    <p:sldId id="310" r:id="rId12"/>
    <p:sldId id="311" r:id="rId13"/>
    <p:sldId id="317" r:id="rId14"/>
    <p:sldId id="319" r:id="rId15"/>
    <p:sldId id="312" r:id="rId16"/>
    <p:sldId id="266" r:id="rId17"/>
    <p:sldId id="265" r:id="rId18"/>
  </p:sldIdLst>
  <p:sldSz cx="10160000" cy="7620000"/>
  <p:notesSz cx="6881813" cy="9296400"/>
  <p:defaultTextStyle>
    <a:defPPr>
      <a:defRPr lang="en-US"/>
    </a:defPPr>
    <a:lvl1pPr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1pPr>
    <a:lvl2pPr marL="4572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2pPr>
    <a:lvl3pPr marL="9144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3pPr>
    <a:lvl4pPr marL="13716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4pPr>
    <a:lvl5pPr marL="18288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5pPr>
    <a:lvl6pPr marL="2286000" algn="l" defTabSz="914400" rtl="0" eaLnBrk="1" latinLnBrk="0" hangingPunct="1">
      <a:defRPr sz="3200" kern="1200">
        <a:solidFill>
          <a:srgbClr val="000000"/>
        </a:solidFill>
        <a:latin typeface="Gill Sans"/>
        <a:ea typeface="ヒラギノ角ゴ Pro W3"/>
        <a:cs typeface="ヒラギノ角ゴ Pro W3"/>
        <a:sym typeface="Gill Sans"/>
      </a:defRPr>
    </a:lvl6pPr>
    <a:lvl7pPr marL="2743200" algn="l" defTabSz="914400" rtl="0" eaLnBrk="1" latinLnBrk="0" hangingPunct="1">
      <a:defRPr sz="3200" kern="1200">
        <a:solidFill>
          <a:srgbClr val="000000"/>
        </a:solidFill>
        <a:latin typeface="Gill Sans"/>
        <a:ea typeface="ヒラギノ角ゴ Pro W3"/>
        <a:cs typeface="ヒラギノ角ゴ Pro W3"/>
        <a:sym typeface="Gill Sans"/>
      </a:defRPr>
    </a:lvl7pPr>
    <a:lvl8pPr marL="3200400" algn="l" defTabSz="914400" rtl="0" eaLnBrk="1" latinLnBrk="0" hangingPunct="1">
      <a:defRPr sz="3200" kern="1200">
        <a:solidFill>
          <a:srgbClr val="000000"/>
        </a:solidFill>
        <a:latin typeface="Gill Sans"/>
        <a:ea typeface="ヒラギノ角ゴ Pro W3"/>
        <a:cs typeface="ヒラギノ角ゴ Pro W3"/>
        <a:sym typeface="Gill Sans"/>
      </a:defRPr>
    </a:lvl8pPr>
    <a:lvl9pPr marL="3657600" algn="l" defTabSz="914400" rtl="0" eaLnBrk="1" latinLnBrk="0" hangingPunct="1">
      <a:defRPr sz="3200" kern="1200">
        <a:solidFill>
          <a:srgbClr val="000000"/>
        </a:solidFill>
        <a:latin typeface="Gill Sans"/>
        <a:ea typeface="ヒラギノ角ゴ Pro W3"/>
        <a:cs typeface="ヒラギノ角ゴ Pro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99FF"/>
    <a:srgbClr val="0066CC"/>
    <a:srgbClr val="CC0099"/>
    <a:srgbClr val="3366FF"/>
    <a:srgbClr val="3366CC"/>
    <a:srgbClr val="000000"/>
    <a:srgbClr val="3333CC"/>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54" autoAdjust="0"/>
    <p:restoredTop sz="91003" autoAdjust="0"/>
  </p:normalViewPr>
  <p:slideViewPr>
    <p:cSldViewPr>
      <p:cViewPr varScale="1">
        <p:scale>
          <a:sx n="79" d="100"/>
          <a:sy n="79" d="100"/>
        </p:scale>
        <p:origin x="-588" y="-102"/>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09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59" name="Rectangle 3"/>
          <p:cNvSpPr>
            <a:spLocks noGrp="1" noChangeArrowheads="1"/>
          </p:cNvSpPr>
          <p:nvPr>
            <p:ph type="dt" sz="quarter"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0" name="Rectangle 4"/>
          <p:cNvSpPr>
            <a:spLocks noGrp="1" noChangeArrowheads="1"/>
          </p:cNvSpPr>
          <p:nvPr>
            <p:ph type="ftr" sz="quarter" idx="2"/>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1" name="Rectangle 5"/>
          <p:cNvSpPr>
            <a:spLocks noGrp="1" noChangeArrowheads="1"/>
          </p:cNvSpPr>
          <p:nvPr>
            <p:ph type="sldNum" sz="quarter" idx="3"/>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fld id="{BC158BE5-A459-426E-B253-F7A0970BEC3D}" type="slidenum">
              <a:rPr lang="en-US"/>
              <a:pPr>
                <a:defRPr/>
              </a:pPr>
              <a:t>‹#›</a:t>
            </a:fld>
            <a:endParaRPr lang="en-US"/>
          </a:p>
        </p:txBody>
      </p:sp>
    </p:spTree>
    <p:extLst>
      <p:ext uri="{BB962C8B-B14F-4D97-AF65-F5344CB8AC3E}">
        <p14:creationId xmlns:p14="http://schemas.microsoft.com/office/powerpoint/2010/main" val="148358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3" name="Rectangle 3"/>
          <p:cNvSpPr>
            <a:spLocks noGrp="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p:cNvSpPr>
          <p:nvPr>
            <p:ph type="body" sz="quarter" idx="3"/>
          </p:nvPr>
        </p:nvSpPr>
        <p:spPr bwMode="auto">
          <a:xfrm>
            <a:off x="917887" y="4416427"/>
            <a:ext cx="5046040" cy="418306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p:cNvSpPr>
          <p:nvPr>
            <p:ph type="ftr" sz="quarter" idx="4"/>
          </p:nvPr>
        </p:nvSpPr>
        <p:spPr bwMode="auto">
          <a:xfrm>
            <a:off x="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7" name="Rectangle 7"/>
          <p:cNvSpPr>
            <a:spLocks noGrp="1"/>
          </p:cNvSpPr>
          <p:nvPr>
            <p:ph type="sldNum" sz="quarter" idx="5"/>
          </p:nvPr>
        </p:nvSpPr>
        <p:spPr bwMode="auto">
          <a:xfrm>
            <a:off x="389907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fld id="{C81A654F-E0F0-4A89-ADBE-62A6F5711295}" type="slidenum">
              <a:rPr lang="en-US"/>
              <a:pPr>
                <a:defRPr/>
              </a:pPr>
              <a:t>‹#›</a:t>
            </a:fld>
            <a:endParaRPr lang="en-US"/>
          </a:p>
        </p:txBody>
      </p:sp>
    </p:spTree>
    <p:extLst>
      <p:ext uri="{BB962C8B-B14F-4D97-AF65-F5344CB8AC3E}">
        <p14:creationId xmlns:p14="http://schemas.microsoft.com/office/powerpoint/2010/main" val="14691177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8D2CC87-E724-4923-9D31-5EE61740295D}" type="slidenum">
              <a:rPr lang="en-US" sz="1200"/>
              <a:pPr eaLnBrk="1" hangingPunct="1"/>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p:cNvSpPr>
          <p:nvPr>
            <p:ph type="body" idx="1"/>
          </p:nvPr>
        </p:nvSpPr>
        <p:spPr>
          <a:noFill/>
        </p:spPr>
        <p:txBody>
          <a:bodyPr/>
          <a:lstStyle/>
          <a:p>
            <a:pPr eaLnBrk="1" hangingPunct="1"/>
            <a:r>
              <a:rPr lang="en-US" dirty="0" smtClean="0">
                <a:latin typeface="Gill San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smtClean="0"/>
              <a:pPr eaLnBrk="1" hangingPunct="1"/>
              <a:t>10</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75" indent="-231775" eaLnBrk="1" hangingPunct="1">
              <a:buFontTx/>
              <a:buChar char="•"/>
            </a:pPr>
            <a:r>
              <a:rPr lang="en-US" sz="1000" smtClean="0">
                <a:latin typeface="Gill Sans"/>
              </a:rPr>
              <a:t>So, what is the Proposed Determination?  The Proposed Determination is official recommendation of the State Engineer to the District Court with regard to the composition of the various water rights within the boundaries of the respective General Stream Adjudication.  Obviously, developing an official recommendation on every water right or claim within the scope of a General Adjudication requires the State Engineer to undergo an extensive process as shown on the slide.</a:t>
            </a:r>
          </a:p>
          <a:p>
            <a:pPr marL="231775" indent="-231775" eaLnBrk="1" hangingPunct="1">
              <a:buFontTx/>
              <a:buChar char="•"/>
            </a:pPr>
            <a:endParaRPr lang="en-US" sz="1000" smtClean="0">
              <a:latin typeface="Gill Sans"/>
            </a:endParaRPr>
          </a:p>
          <a:p>
            <a:pPr marL="231775" indent="-231775" eaLnBrk="1" hangingPunct="1">
              <a:buFontTx/>
              <a:buChar char="•"/>
            </a:pPr>
            <a:r>
              <a:rPr lang="en-US" sz="1000" smtClean="0">
                <a:latin typeface="Gill Sans"/>
              </a:rPr>
              <a:t>One of the first steps is to hold a meeting wherein we invite the public to attend and discuss some of the procedural and technical issues which might be unique to their basin.  It serves as an opportunity for the public to become educated on the Proposed Determination process in order to prevent perceptions that the State Engineer is coming to take their water away from them.  It also permits the Adjudication staff an opportunity to meet water users face-to-face before being confronted in the field by angry farmers wondering why State Officials are snooping around their alfalfa fields.  Which brings me to my next slide…</a:t>
            </a:r>
          </a:p>
          <a:p>
            <a:pPr marL="231775" indent="-231775" eaLnBrk="1" hangingPunct="1">
              <a:buFontTx/>
              <a:buChar char="•"/>
            </a:pPr>
            <a:endParaRPr lang="en-US" sz="1000" smtClean="0">
              <a:latin typeface="Gill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9719288-F5F7-40EB-9113-E23973837B47}" type="slidenum">
              <a:rPr lang="en-US" sz="1200" smtClean="0"/>
              <a:pPr eaLnBrk="1" hangingPunct="1"/>
              <a:t>11</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p:cNvSpPr>
          <p:nvPr>
            <p:ph type="body" idx="1"/>
          </p:nvPr>
        </p:nvSpPr>
        <p:spPr>
          <a:noFill/>
        </p:spPr>
        <p:txBody>
          <a:bodyPr/>
          <a:lstStyle/>
          <a:p>
            <a:pPr marL="174625" indent="-174625" eaLnBrk="1" hangingPunct="1">
              <a:buFontTx/>
              <a:buChar char="•"/>
            </a:pPr>
            <a:r>
              <a:rPr lang="en-US" smtClean="0">
                <a:latin typeface="Gill Sans"/>
              </a:rPr>
              <a:t>As mentioned earlier, occasionally a water user will disagree with the content of the Proposed Determination—whether it’s regarding their own water right or someone else’s water right.  When this occurs, they have the option of filing an objection within 90 days of the publish date of the PD.  An official objection must be verified by oath and filed with the respective District Court.  Informal or defective objections failing to meet the statutory requirements may be handled through other means, but they aren’t binding on the Proposed Determination.  The court may be petitioned to allow a late objection.</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Once an  objection is filed, there are a couple of options in how it may be handled.  The State Engineer usually attempts to settle the objection without going through costly and time-consuming litigation.  Often this involves meeting with the parties and attempting to stipulate a settlement in exchange for withdrawal of the objection.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If an agreement can’t be made, the objection may lead to litigation.  Occasionally the objection is between two separate parties and the State Engineer will simply file a response to the objection and let the two parties battle it out in court.  When the objection is litigated before a court, the Proposed Determination is reviewed in terms of questions of fact and law.  Eventually the court will render a decision and issue a court order either recognizing the Proposed Determination or amending some aspect of it.  The parties and the State Engineer have a 30-day window to file an appeal if they choose 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25" indent="-174625">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25" indent="-174625">
              <a:buFontTx/>
              <a:buChar char="•"/>
            </a:pPr>
            <a:endParaRPr lang="en-US" dirty="0" smtClean="0">
              <a:latin typeface="Gill Sans"/>
            </a:endParaRPr>
          </a:p>
          <a:p>
            <a:pPr marL="174625" indent="-174625">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25" indent="-174625">
              <a:buFontTx/>
              <a:buChar char="•"/>
            </a:pPr>
            <a:endParaRPr lang="en-US" dirty="0" smtClean="0">
              <a:latin typeface="Gill Sans"/>
            </a:endParaRPr>
          </a:p>
          <a:p>
            <a:pPr marL="174625" indent="-174625">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25" indent="-174625">
              <a:buFontTx/>
              <a:buChar char="•"/>
            </a:pPr>
            <a:endParaRPr lang="en-US" dirty="0" smtClean="0">
              <a:latin typeface="Gill Sans"/>
            </a:endParaRPr>
          </a:p>
          <a:p>
            <a:pPr marL="174625" indent="-174625">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25" indent="-174625">
              <a:buFontTx/>
              <a:buChar char="•"/>
            </a:pPr>
            <a:endParaRPr lang="en-US" dirty="0" smtClean="0">
              <a:latin typeface="Gill Sans"/>
            </a:endParaRPr>
          </a:p>
          <a:p>
            <a:pPr marL="174625" indent="-174625"/>
            <a:endParaRPr lang="en-US" dirty="0" smtClean="0">
              <a:latin typeface="Gill Sans"/>
            </a:endParaRPr>
          </a:p>
          <a:p>
            <a:pPr marL="174625" indent="-174625"/>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9A2DE5B-E3FF-4056-9CC1-1B36978AA720}" type="slidenum">
              <a:rPr lang="en-US"/>
              <a:pPr/>
              <a:t>13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smtClean="0"/>
              <a:pPr eaLnBrk="1" hangingPunct="1"/>
              <a:t>14</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0" indent="0" eaLnBrk="1" hangingPunct="1">
              <a:buFontTx/>
              <a:buNone/>
            </a:pPr>
            <a:endParaRPr lang="en-US" dirty="0" smtClean="0">
              <a:latin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smtClean="0"/>
              <a:pPr eaLnBrk="1" hangingPunct="1"/>
              <a:t>15</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5" indent="-174625" eaLnBrk="1" hangingPunct="1">
              <a:buFontTx/>
              <a:buChar char="•"/>
            </a:pPr>
            <a:r>
              <a:rPr lang="en-US"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Ultimately, individuals who are using their water right in conformance with the records on file with the Division of Water Rights have nothing to fear.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Those who are using water without a right of record are required to submit a claim during the process or risk being barred by the court from asserting a right. </a:t>
            </a:r>
          </a:p>
          <a:p>
            <a:pPr marL="174625" indent="-174625" eaLnBrk="1" hangingPunct="1">
              <a:buFontTx/>
              <a:buChar char="•"/>
            </a:pPr>
            <a:endParaRPr lang="en-US" smtClean="0">
              <a:latin typeface="Gill Sans"/>
            </a:endParaRPr>
          </a:p>
          <a:p>
            <a:pPr marL="174625" indent="-174625" eaLnBrk="1" hangingPunct="1">
              <a:buFontTx/>
              <a:buChar char="•"/>
            </a:pPr>
            <a:r>
              <a:rPr lang="en-US"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We will often give a water user the benefit of the doubt in order to prevent unnecessary constraints on water users.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16</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20AA2E9-DC0E-4158-8BE4-488F3568E88A}" type="slidenum">
              <a:rPr lang="en-US"/>
              <a:pPr/>
              <a:t>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p:cNvSpPr>
          <p:nvPr>
            <p:ph type="body" idx="1"/>
          </p:nvPr>
        </p:nvSpPr>
        <p:spPr/>
        <p:txBody>
          <a:bodyPr/>
          <a:lstStyle/>
          <a:p>
            <a:pPr marL="693344" lvl="1" indent="-231115">
              <a:buFontTx/>
              <a:buChar cha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DE27156F-A1FC-4560-978F-128FB7BE93C7}" type="slidenum">
              <a:rPr lang="en-US" sz="1200"/>
              <a:pPr eaLnBrk="1" hangingPunct="1"/>
              <a:t>3</a:t>
            </a:fld>
            <a:endParaRPr lang="en-US" sz="1200" dirty="0"/>
          </a:p>
        </p:txBody>
      </p:sp>
      <p:sp>
        <p:nvSpPr>
          <p:cNvPr id="38915" name="Rectangle 2"/>
          <p:cNvSpPr>
            <a:spLocks noGrp="1" noRot="1" noChangeAspect="1" noChangeArrowheads="1" noTextEdit="1"/>
          </p:cNvSpPr>
          <p:nvPr>
            <p:ph type="sldImg"/>
          </p:nvPr>
        </p:nvSpPr>
        <p:spPr>
          <a:ln/>
        </p:spPr>
      </p:sp>
      <p:sp>
        <p:nvSpPr>
          <p:cNvPr id="37892" name="Rectangle 3"/>
          <p:cNvSpPr>
            <a:spLocks noGrp="1"/>
          </p:cNvSpPr>
          <p:nvPr>
            <p:ph type="body" idx="1"/>
          </p:nvPr>
        </p:nvSpPr>
        <p:spPr/>
        <p:txBody>
          <a:bodyPr/>
          <a:lstStyle/>
          <a:p>
            <a:pPr marL="180120" indent="-171434" defTabSz="931688" eaLnBrk="1" hangingPunct="1">
              <a:buFont typeface="Arial" pitchFamily="34" charset="0"/>
              <a:buChar char="•"/>
              <a:defRPr/>
            </a:pPr>
            <a:r>
              <a:rPr lang="en-US" sz="800" dirty="0">
                <a:latin typeface="Gill Sans"/>
              </a:rPr>
              <a:t>It’s probably easy to look at the adjudication process today and assume that it was a foregone conclusion from the beginning.  However, when one compares the present-day policies and procedures against a historical backdrop, the evolution and reasoning behind the procedures becomes more understandable.  So, in an effort to explain the concept of adjudication, I feel that it’s extremely instructive to crack the history books a little and review how we got to where we are. Obviously, I’ll need to paint with a pretty broad brush in order to review over 100 years of history in the next 45 minutes, so I’m just going to hit the critical points.</a:t>
            </a:r>
          </a:p>
          <a:p>
            <a:pPr lvl="1" eaLnBrk="1" hangingPunct="1">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July 23</a:t>
            </a:r>
            <a:r>
              <a:rPr lang="en-US" sz="800" b="1" baseline="30000" dirty="0">
                <a:latin typeface="Gill Sans"/>
              </a:rPr>
              <a:t>rd</a:t>
            </a:r>
            <a:r>
              <a:rPr lang="en-US" sz="800" b="1" dirty="0">
                <a:latin typeface="Gill Sans"/>
              </a:rPr>
              <a:t>, 1847, </a:t>
            </a:r>
            <a:r>
              <a:rPr lang="en-US" sz="800" dirty="0">
                <a:latin typeface="Gill Sans"/>
              </a:rPr>
              <a:t>an advance party of the Mormon Pioneers entered the Salt Lake Valley and commenced attempting to break up the soil to cultivate crops.  As one might expect, the soil proved difficult to turn and they found it necessary to divert the waters of City Creek in order to soften the ground up enough to plow it.</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September 30</a:t>
            </a:r>
            <a:r>
              <a:rPr lang="en-US" sz="800" b="1" baseline="30000" dirty="0">
                <a:latin typeface="Gill Sans"/>
              </a:rPr>
              <a:t>th</a:t>
            </a:r>
            <a:r>
              <a:rPr lang="en-US" sz="800" b="1" dirty="0">
                <a:latin typeface="Gill Sans"/>
              </a:rPr>
              <a:t>, 1848</a:t>
            </a:r>
            <a:r>
              <a:rPr lang="en-US" sz="800" dirty="0">
                <a:latin typeface="Gill Sans"/>
              </a:rPr>
              <a:t>, Brigham Young essentially decreed that all the waters would be public and not be owned as personal property.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From </a:t>
            </a:r>
            <a:r>
              <a:rPr lang="en-US" sz="800" b="1" dirty="0">
                <a:latin typeface="Gill Sans"/>
              </a:rPr>
              <a:t>1847 to 1850 </a:t>
            </a:r>
            <a:r>
              <a:rPr lang="en-US" sz="800" dirty="0">
                <a:latin typeface="Gill Sans"/>
              </a:rPr>
              <a:t>the area settled by Brigham Young and his followers transitioned from being a part of </a:t>
            </a:r>
            <a:r>
              <a:rPr lang="en-US" sz="800" b="1" dirty="0">
                <a:latin typeface="Gill Sans"/>
              </a:rPr>
              <a:t>Mexico</a:t>
            </a:r>
            <a:r>
              <a:rPr lang="en-US" sz="800" dirty="0">
                <a:latin typeface="Gill Sans"/>
              </a:rPr>
              <a:t>, to the </a:t>
            </a:r>
            <a:r>
              <a:rPr lang="en-US" sz="800" b="1" dirty="0">
                <a:latin typeface="Gill Sans"/>
              </a:rPr>
              <a:t>State of Deseret </a:t>
            </a:r>
            <a:r>
              <a:rPr lang="en-US" sz="800" dirty="0">
                <a:latin typeface="Gill Sans"/>
              </a:rPr>
              <a:t>to the </a:t>
            </a:r>
            <a:r>
              <a:rPr lang="en-US" sz="800" b="1" dirty="0">
                <a:latin typeface="Gill Sans"/>
              </a:rPr>
              <a:t>Territory of Utah</a:t>
            </a:r>
            <a:r>
              <a:rPr lang="en-US" sz="800" dirty="0">
                <a:latin typeface="Gill Sans"/>
              </a:rPr>
              <a:t>.  At the conclusion of the U.S.-Mexican War, the Mormon pioneers found themselves part of the United States.  Without an official Federal charter, Brigham Young established the </a:t>
            </a:r>
            <a:r>
              <a:rPr lang="en-US" sz="800" b="1" dirty="0">
                <a:latin typeface="Gill Sans"/>
              </a:rPr>
              <a:t>State of Deseret</a:t>
            </a:r>
            <a:r>
              <a:rPr lang="en-US" sz="800" dirty="0">
                <a:latin typeface="Gill Sans"/>
              </a:rPr>
              <a:t> in 1849 while they applied for statehood.  In 1850, Congress officially recognized a much-small version of Deseret as the </a:t>
            </a:r>
            <a:r>
              <a:rPr lang="en-US" sz="800" b="1" dirty="0">
                <a:latin typeface="Gill Sans"/>
              </a:rPr>
              <a:t>Territory of Utah</a:t>
            </a:r>
            <a:r>
              <a:rPr lang="en-US" sz="800" dirty="0">
                <a:latin typeface="Gill Sans"/>
              </a:rPr>
              <a:t>.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Although new territorial laws would follow, the fundamental principles governing the allocation and distribution of water established by the Church continued to govern, namely:</a:t>
            </a:r>
          </a:p>
          <a:p>
            <a:pPr marL="1106379" lvl="2" indent="-174692" eaLnBrk="1" hangingPunct="1">
              <a:buFont typeface="Arial" pitchFamily="34" charset="0"/>
              <a:buChar char="•"/>
              <a:defRPr/>
            </a:pPr>
            <a:endParaRPr lang="en-US" sz="800" dirty="0">
              <a:latin typeface="Gill Sans"/>
            </a:endParaRPr>
          </a:p>
          <a:p>
            <a:pPr marL="649221" lvl="1" indent="-174692" eaLnBrk="1" hangingPunct="1">
              <a:buFont typeface="Arial" pitchFamily="34" charset="0"/>
              <a:buChar char="•"/>
              <a:defRPr/>
            </a:pPr>
            <a:r>
              <a:rPr lang="en-US" sz="800" dirty="0">
                <a:latin typeface="Gill Sans"/>
              </a:rPr>
              <a:t>Waters were diverted and distributed based on the immediate needs of the settlers and used in </a:t>
            </a:r>
            <a:r>
              <a:rPr lang="en-US" sz="800" b="1" dirty="0">
                <a:latin typeface="Gill Sans"/>
              </a:rPr>
              <a:t>communal fashion</a:t>
            </a:r>
            <a:r>
              <a:rPr lang="en-US" sz="800" dirty="0">
                <a:latin typeface="Gill Sans"/>
              </a:rPr>
              <a:t>.</a:t>
            </a:r>
          </a:p>
          <a:p>
            <a:pPr marL="649221" lvl="1" indent="-174692" eaLnBrk="1" hangingPunct="1">
              <a:buFont typeface="Arial" pitchFamily="34" charset="0"/>
              <a:buChar char="•"/>
              <a:defRPr/>
            </a:pPr>
            <a:r>
              <a:rPr lang="en-US" sz="800" dirty="0">
                <a:latin typeface="Gill Sans"/>
              </a:rPr>
              <a:t>The </a:t>
            </a:r>
            <a:r>
              <a:rPr lang="en-US" sz="800" b="1" dirty="0">
                <a:latin typeface="Gill Sans"/>
              </a:rPr>
              <a:t>doctrine of prior appropriation evolved </a:t>
            </a:r>
            <a:r>
              <a:rPr lang="en-US" sz="800" dirty="0">
                <a:latin typeface="Gill Sans"/>
              </a:rPr>
              <a:t>similarly as it had in mining settlements of California, but was agriculturally oriented.</a:t>
            </a:r>
          </a:p>
          <a:p>
            <a:pPr marL="649221" lvl="1" indent="-174692" eaLnBrk="1" hangingPunct="1">
              <a:buFont typeface="Arial" pitchFamily="34" charset="0"/>
              <a:buChar char="•"/>
              <a:defRPr/>
            </a:pPr>
            <a:r>
              <a:rPr lang="en-US" sz="800" dirty="0">
                <a:latin typeface="Gill Sans"/>
              </a:rPr>
              <a:t>Any </a:t>
            </a:r>
            <a:r>
              <a:rPr lang="en-US" sz="800" b="1" dirty="0">
                <a:latin typeface="Gill Sans"/>
              </a:rPr>
              <a:t>conflicts</a:t>
            </a:r>
            <a:r>
              <a:rPr lang="en-US" sz="800" dirty="0">
                <a:latin typeface="Gill Sans"/>
              </a:rPr>
              <a:t> which arose were </a:t>
            </a:r>
            <a:r>
              <a:rPr lang="en-US" sz="800" b="1" dirty="0">
                <a:latin typeface="Gill Sans"/>
              </a:rPr>
              <a:t>settled through ecclesiastical means.  </a:t>
            </a:r>
            <a:r>
              <a:rPr lang="en-US" sz="800" dirty="0">
                <a:latin typeface="Gill Sans"/>
              </a:rPr>
              <a:t>Bishop's courts for local wards provided a judicial process, with ecclesiastical high councils serving as appellate courts.</a:t>
            </a:r>
            <a:endParaRPr lang="en-US" sz="1000" dirty="0">
              <a:latin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AEBBE4A3-DB1A-4F5A-B2D0-D536E25F4B32}" type="slidenum">
              <a:rPr lang="en-US" sz="1200"/>
              <a:pPr eaLnBrk="1" hangingPunct="1"/>
              <a:t>4</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In </a:t>
            </a:r>
            <a:r>
              <a:rPr lang="en-US" sz="800" b="1" dirty="0">
                <a:latin typeface="Gill Sans"/>
              </a:rPr>
              <a:t>1852</a:t>
            </a:r>
            <a:r>
              <a:rPr lang="en-US" sz="800" dirty="0">
                <a:latin typeface="Gill Sans"/>
              </a:rPr>
              <a:t>, the first attempts to codify the administration of water was made by the Territorial Legislative Assembly.  Along with various other natural resources, the act authorized the County Court as having control of all waters.  As observed by </a:t>
            </a:r>
            <a:r>
              <a:rPr lang="en-US" sz="800" b="1" dirty="0">
                <a:latin typeface="Gill Sans"/>
              </a:rPr>
              <a:t>Elwood Mead </a:t>
            </a:r>
            <a:r>
              <a:rPr lang="en-US" sz="800" dirty="0">
                <a:latin typeface="Gill Sans"/>
              </a:rPr>
              <a:t>from the USDA, this placed an un-funded mandate on the respective County Courts which they failed to universally embrace.  We can also infer from the environment of the era that the act went </a:t>
            </a:r>
            <a:r>
              <a:rPr lang="en-US" sz="800" b="1" dirty="0">
                <a:latin typeface="Gill Sans"/>
              </a:rPr>
              <a:t>contrary to the tenets of religious devotees</a:t>
            </a:r>
            <a:r>
              <a:rPr lang="en-US" sz="800" dirty="0">
                <a:latin typeface="Gill Sans"/>
              </a:rPr>
              <a:t> who held a firm belief that Church leadership had more authority for administering the waters of Zion than the local court. </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In 1877, congress passed the </a:t>
            </a:r>
            <a:r>
              <a:rPr lang="en-US" sz="800" b="1" dirty="0">
                <a:latin typeface="Gill Sans"/>
              </a:rPr>
              <a:t>Desert Land Act</a:t>
            </a:r>
            <a:r>
              <a:rPr lang="en-US" sz="800" dirty="0">
                <a:latin typeface="Gill Sans"/>
              </a:rPr>
              <a:t>.  The Desert Land Act is significant, because it helped spur the homesteading in areas of Utah and it effectively separated the title of the water from the public land and allowed it to be appropriated by the respective territory or state.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Due to the failure of the 1852 act, the legislature attempted to appoint </a:t>
            </a:r>
            <a:r>
              <a:rPr lang="en-US" sz="800" b="1" dirty="0">
                <a:latin typeface="Gill Sans"/>
              </a:rPr>
              <a:t>County Selectmen </a:t>
            </a:r>
            <a:r>
              <a:rPr lang="en-US" sz="800" dirty="0">
                <a:latin typeface="Gill Sans"/>
              </a:rPr>
              <a:t>in </a:t>
            </a:r>
            <a:r>
              <a:rPr lang="en-US" sz="800" b="1" dirty="0">
                <a:latin typeface="Gill Sans"/>
              </a:rPr>
              <a:t>1880</a:t>
            </a:r>
            <a:r>
              <a:rPr lang="en-US" sz="800" dirty="0">
                <a:latin typeface="Gill Sans"/>
              </a:rPr>
              <a:t> who were responsible for recognizing, determining, and recording existing rights by filing a certificate with the County Recorder.  This act was also </a:t>
            </a:r>
            <a:r>
              <a:rPr lang="en-US" sz="800" b="1" dirty="0">
                <a:latin typeface="Gill Sans"/>
              </a:rPr>
              <a:t>considered void in that it granted judicial power to an office not named in the original charter of Territorial courts</a:t>
            </a:r>
            <a:r>
              <a:rPr lang="en-US" sz="800" dirty="0">
                <a:latin typeface="Gill Sans"/>
              </a:rPr>
              <a:t>.  Consequently, the efforts to manage or record the existing water uses were, once again, thwarted.  It should also be noted that this act was only attempted following the death of Brigham Young, since the act also incorporated a general provision that shifted from concept of water ownership from </a:t>
            </a:r>
            <a:r>
              <a:rPr lang="en-US" sz="800" b="1" dirty="0">
                <a:latin typeface="Gill Sans"/>
              </a:rPr>
              <a:t>communally owned </a:t>
            </a:r>
            <a:r>
              <a:rPr lang="en-US" sz="800" dirty="0">
                <a:latin typeface="Gill Sans"/>
              </a:rPr>
              <a:t>to</a:t>
            </a:r>
            <a:r>
              <a:rPr lang="en-US" sz="800" b="1" dirty="0">
                <a:latin typeface="Gill Sans"/>
              </a:rPr>
              <a:t> personal property</a:t>
            </a:r>
            <a:r>
              <a:rPr lang="en-US" sz="800" dirty="0">
                <a:latin typeface="Gill Sans"/>
              </a:rPr>
              <a:t>.</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As a result, </a:t>
            </a:r>
            <a:r>
              <a:rPr lang="en-US" sz="800" b="1" dirty="0">
                <a:latin typeface="Gill Sans"/>
              </a:rPr>
              <a:t>confusion over existing rights continued </a:t>
            </a:r>
            <a:r>
              <a:rPr lang="en-US" sz="800" dirty="0">
                <a:latin typeface="Gill Sans"/>
              </a:rPr>
              <a:t>to propagate itself in spite of the efforts of the Territorial Legislature.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The </a:t>
            </a:r>
            <a:r>
              <a:rPr lang="en-US" sz="800" b="1" dirty="0">
                <a:latin typeface="Gill Sans"/>
              </a:rPr>
              <a:t>Church continued to act as the governing body </a:t>
            </a:r>
            <a:r>
              <a:rPr lang="en-US" sz="800" dirty="0">
                <a:latin typeface="Gill Sans"/>
              </a:rPr>
              <a:t>with regard to water rights.  A prime example is the </a:t>
            </a:r>
            <a:r>
              <a:rPr lang="en-US" sz="800" b="1" dirty="0">
                <a:latin typeface="Gill Sans"/>
              </a:rPr>
              <a:t>1879 High Council decision </a:t>
            </a:r>
            <a:r>
              <a:rPr lang="en-US" sz="800" dirty="0">
                <a:latin typeface="Gill Sans"/>
              </a:rPr>
              <a:t>which meted out the waters of the </a:t>
            </a:r>
            <a:r>
              <a:rPr lang="en-US" sz="800" b="1" dirty="0">
                <a:latin typeface="Gill Sans"/>
              </a:rPr>
              <a:t>Spanish Fork River </a:t>
            </a:r>
            <a:r>
              <a:rPr lang="en-US" sz="800" dirty="0">
                <a:latin typeface="Gill Sans"/>
              </a:rPr>
              <a:t>among various canal companies.  This decision is still used as a basis for distribution and adjudication to this day.</a:t>
            </a: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2BD3BABE-AA35-4A97-8396-D4C1CD22823C}" type="slidenum">
              <a:rPr lang="en-US" sz="1200"/>
              <a:pPr eaLnBrk="1" hangingPunct="1"/>
              <a:t>5</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When Utah became a state in </a:t>
            </a:r>
            <a:r>
              <a:rPr lang="en-US" sz="800" b="1" dirty="0">
                <a:latin typeface="Gill Sans"/>
              </a:rPr>
              <a:t>1896</a:t>
            </a:r>
            <a:r>
              <a:rPr lang="en-US" sz="800" dirty="0">
                <a:latin typeface="Gill Sans"/>
              </a:rPr>
              <a:t>, there was a </a:t>
            </a:r>
            <a:r>
              <a:rPr lang="en-US" sz="800" b="1" dirty="0">
                <a:latin typeface="Gill Sans"/>
              </a:rPr>
              <a:t>push to incorporate a comprehensive water code</a:t>
            </a:r>
            <a:r>
              <a:rPr lang="en-US" sz="800" dirty="0">
                <a:latin typeface="Gill Sans"/>
              </a:rPr>
              <a:t> into the State Constitution; however, friends of this movement considered it necessary to adopt a declaration that </a:t>
            </a:r>
            <a:r>
              <a:rPr lang="en-US" sz="800" b="1" dirty="0">
                <a:latin typeface="Gill Sans"/>
              </a:rPr>
              <a:t>water was the property of the State—creating fear </a:t>
            </a:r>
            <a:r>
              <a:rPr lang="en-US" sz="800" dirty="0">
                <a:latin typeface="Gill Sans"/>
              </a:rPr>
              <a:t>among some that the proposed change meant a </a:t>
            </a:r>
            <a:r>
              <a:rPr lang="en-US" sz="800" b="1" dirty="0">
                <a:latin typeface="Gill Sans"/>
              </a:rPr>
              <a:t>confiscation of their property</a:t>
            </a:r>
            <a:r>
              <a:rPr lang="en-US" sz="800" dirty="0">
                <a:latin typeface="Gill Sans"/>
              </a:rPr>
              <a:t>.  As such, they preferred to leave matters as they were, maintaining that the State had no rights in the water.  As a consequence, the adopted </a:t>
            </a:r>
            <a:r>
              <a:rPr lang="en-US" sz="800" b="1" dirty="0">
                <a:latin typeface="Gill Sans"/>
              </a:rPr>
              <a:t>constitution only had one sentence regarding water rights</a:t>
            </a:r>
            <a:r>
              <a:rPr lang="en-US" sz="800" dirty="0">
                <a:latin typeface="Gill Sans"/>
              </a:rPr>
              <a:t>.  Essentially, it was back to business-as-usual.</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Recognizing the need to define and record all existing water rights, in </a:t>
            </a:r>
            <a:r>
              <a:rPr lang="en-US" sz="800" b="1" dirty="0">
                <a:latin typeface="Gill Sans"/>
              </a:rPr>
              <a:t>1897 </a:t>
            </a:r>
            <a:r>
              <a:rPr lang="en-US" sz="800" dirty="0">
                <a:latin typeface="Gill Sans"/>
              </a:rPr>
              <a:t>the state legislature created the </a:t>
            </a:r>
            <a:r>
              <a:rPr lang="en-US" sz="800" b="1" dirty="0">
                <a:latin typeface="Gill Sans"/>
              </a:rPr>
              <a:t>office of the State Engineer </a:t>
            </a:r>
            <a:r>
              <a:rPr lang="en-US" sz="800" dirty="0">
                <a:latin typeface="Gill Sans"/>
              </a:rPr>
              <a:t>and tasked him with conducting a </a:t>
            </a:r>
            <a:r>
              <a:rPr lang="en-US" sz="800" b="1" dirty="0">
                <a:latin typeface="Gill Sans"/>
              </a:rPr>
              <a:t>hydrographic survey </a:t>
            </a:r>
            <a:r>
              <a:rPr lang="en-US" sz="800" dirty="0">
                <a:latin typeface="Gill Sans"/>
              </a:rPr>
              <a:t>of the waters in Utah; however, no funds were actually allocated to accomplish the work.  They also made another attempt at providing a means for recording existing claims and </a:t>
            </a:r>
            <a:r>
              <a:rPr lang="en-US" sz="800" b="1" dirty="0">
                <a:latin typeface="Gill Sans"/>
              </a:rPr>
              <a:t>appropriating new rights </a:t>
            </a:r>
            <a:r>
              <a:rPr lang="en-US" sz="800" dirty="0">
                <a:latin typeface="Gill Sans"/>
              </a:rPr>
              <a:t>by posting notice at the place of diversion and at the nearest post-office stating the volume claimed, the intended use, the place of use, the area of irrigation, the means of diversion, the date of appropriation, and the name of the appropriator.  The appropriator was also to file for record at the county.  This law was similar to those in other states at the time and likewise was a failure in Utah as in the other states.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1902</a:t>
            </a:r>
            <a:r>
              <a:rPr lang="en-US" sz="800" dirty="0">
                <a:latin typeface="Gill Sans"/>
              </a:rPr>
              <a:t>, the </a:t>
            </a:r>
            <a:r>
              <a:rPr lang="en-US" sz="800" b="1" dirty="0">
                <a:latin typeface="Gill Sans"/>
              </a:rPr>
              <a:t>United States Reclamation Service </a:t>
            </a:r>
            <a:r>
              <a:rPr lang="en-US" sz="800" dirty="0">
                <a:latin typeface="Gill Sans"/>
              </a:rPr>
              <a:t>was created to “reclaim” the arid lands of the West.  Recognizing the issues that many states had experienced with over-appropriation of stream and river sources, the </a:t>
            </a:r>
            <a:r>
              <a:rPr lang="en-US" sz="800" b="1" dirty="0">
                <a:latin typeface="Gill Sans"/>
              </a:rPr>
              <a:t>Reclamation Service encouraged the states </a:t>
            </a:r>
            <a:r>
              <a:rPr lang="en-US" sz="800" dirty="0">
                <a:latin typeface="Gill Sans"/>
              </a:rPr>
              <a:t>to pass laws that quantified existing appropriations and managed future ones.  Anxious to be the recipient of Reclamation project funding, many states (including Utah) began implementing </a:t>
            </a:r>
            <a:r>
              <a:rPr lang="en-US" sz="800" b="1" dirty="0">
                <a:latin typeface="Gill Sans"/>
              </a:rPr>
              <a:t>comprehensive water law </a:t>
            </a:r>
            <a:r>
              <a:rPr lang="en-US" sz="800" dirty="0">
                <a:latin typeface="Gill Sans"/>
              </a:rPr>
              <a:t>aimed at quantifying existing rights and appropriating future ones.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1903</a:t>
            </a:r>
            <a:r>
              <a:rPr lang="en-US" sz="800" dirty="0">
                <a:latin typeface="Gill Sans"/>
              </a:rPr>
              <a:t>, the State of Utah passed its first </a:t>
            </a:r>
            <a:r>
              <a:rPr lang="en-US" sz="800" b="1" dirty="0">
                <a:latin typeface="Gill Sans"/>
              </a:rPr>
              <a:t>comprehensive water law </a:t>
            </a:r>
            <a:r>
              <a:rPr lang="en-US" sz="800" dirty="0">
                <a:latin typeface="Gill Sans"/>
              </a:rPr>
              <a:t>which codified the responsibility to formally adjudicate existing water uses within Utah.  The law required the District Court to take all of the claims from various water users and the hydrographic survey map generated by the State Engineer and determine a decree regarding the rights; unfortunately, the </a:t>
            </a:r>
            <a:r>
              <a:rPr lang="en-US" sz="800" b="1" dirty="0">
                <a:latin typeface="Gill Sans"/>
              </a:rPr>
              <a:t>Utah Legislature failed to set up or fund </a:t>
            </a:r>
            <a:r>
              <a:rPr lang="en-US" sz="800" dirty="0">
                <a:latin typeface="Gill Sans"/>
              </a:rPr>
              <a:t>the needed personnel at the District Courts to take care of the responsibilities associated with the additional work of adjudicating the water rights.  Consequently, the </a:t>
            </a:r>
            <a:r>
              <a:rPr lang="en-US" sz="800" b="1" dirty="0">
                <a:latin typeface="Gill Sans"/>
              </a:rPr>
              <a:t>adjudication of water rights was, once again, stalled</a:t>
            </a:r>
            <a:r>
              <a:rPr lang="en-US" sz="800" dirty="0">
                <a:latin typeface="Gill Sans"/>
              </a:rPr>
              <a:t>.</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By the time </a:t>
            </a:r>
            <a:r>
              <a:rPr lang="en-US" sz="800" b="1" dirty="0">
                <a:latin typeface="Gill Sans"/>
              </a:rPr>
              <a:t>1919</a:t>
            </a:r>
            <a:r>
              <a:rPr lang="en-US" sz="800" dirty="0">
                <a:latin typeface="Gill Sans"/>
              </a:rPr>
              <a:t> rolled around, the legislature had recognized their error and formally delegated the responsibility of developing a </a:t>
            </a:r>
            <a:r>
              <a:rPr lang="en-US" sz="800" b="1" dirty="0">
                <a:latin typeface="Gill Sans"/>
              </a:rPr>
              <a:t>proposed determination of water rights </a:t>
            </a:r>
            <a:r>
              <a:rPr lang="en-US" sz="800" dirty="0">
                <a:latin typeface="Gill Sans"/>
              </a:rPr>
              <a:t>to the State Engineer as party to the respective </a:t>
            </a:r>
            <a:r>
              <a:rPr lang="en-US" sz="800" b="1" dirty="0">
                <a:latin typeface="Gill Sans"/>
              </a:rPr>
              <a:t>general stream adjudication</a:t>
            </a:r>
            <a:r>
              <a:rPr lang="en-US" sz="800" dirty="0">
                <a:latin typeface="Gill Sans"/>
              </a:rPr>
              <a:t>.  </a:t>
            </a:r>
          </a:p>
          <a:p>
            <a:pPr marL="698436" lvl="1" indent="-231754" eaLnBrk="1" hangingPunct="1">
              <a:buFontTx/>
              <a:buChar char="•"/>
            </a:pPr>
            <a:endParaRPr lang="en-US" sz="700" dirty="0">
              <a:latin typeface="Gill Sans"/>
            </a:endParaRPr>
          </a:p>
          <a:p>
            <a:pPr marL="466682" lvl="1" eaLnBrk="1" hangingPunct="1"/>
            <a:endParaRPr lang="en-US" sz="700" dirty="0">
              <a:latin typeface="Gill Sans"/>
            </a:endParaRPr>
          </a:p>
          <a:p>
            <a:pPr marL="698436" lvl="1" indent="-231754" eaLnBrk="1" hangingPunct="1">
              <a:buFontTx/>
              <a:buChar char="•"/>
            </a:pPr>
            <a:endParaRPr lang="en-US" sz="700" dirty="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C8DE17C-0D00-4047-9324-AE101C849DF6}" type="slidenum">
              <a:rPr lang="en-US" sz="1200"/>
              <a:pPr eaLnBrk="1" hangingPunct="1"/>
              <a:t>6</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Around the turn of the century, water rights existed in a myriad of forms:</a:t>
            </a:r>
          </a:p>
          <a:p>
            <a:pPr marL="706373" lvl="1" indent="-231754" eaLnBrk="1" hangingPunct="1">
              <a:buFontTx/>
              <a:buChar char="•"/>
            </a:pPr>
            <a:r>
              <a:rPr lang="en-US" sz="800" dirty="0">
                <a:latin typeface="Gill Sans"/>
              </a:rPr>
              <a:t>There were those rights which were issued via ecclesiastical fiat.</a:t>
            </a:r>
          </a:p>
          <a:p>
            <a:pPr marL="706373" lvl="1" indent="-231754" eaLnBrk="1" hangingPunct="1">
              <a:buFontTx/>
              <a:buChar char="•"/>
            </a:pPr>
            <a:r>
              <a:rPr lang="en-US" sz="800" dirty="0">
                <a:latin typeface="Gill Sans"/>
              </a:rPr>
              <a:t>There were a handful of claims which were recorded at the county in conformance with early territorial and state legislation.</a:t>
            </a:r>
          </a:p>
          <a:p>
            <a:pPr marL="706373" lvl="1" indent="-231754" eaLnBrk="1" hangingPunct="1">
              <a:buFontTx/>
              <a:buChar char="•"/>
            </a:pPr>
            <a:r>
              <a:rPr lang="en-US" sz="800" dirty="0">
                <a:latin typeface="Gill Sans"/>
              </a:rPr>
              <a:t>There were rights which had been formally decreed by a court—usually as a result of conflicts surrounding various users on the same stream.</a:t>
            </a:r>
          </a:p>
          <a:p>
            <a:pPr marL="706373" lvl="1" indent="-231754" eaLnBrk="1" hangingPunct="1">
              <a:buFontTx/>
              <a:buChar char="•"/>
            </a:pPr>
            <a:r>
              <a:rPr lang="en-US" sz="800" dirty="0">
                <a:latin typeface="Gill Sans"/>
              </a:rPr>
              <a:t>There were contractual agreements between entities, usually canal companies, dictating the apportionment of the respective stream.</a:t>
            </a:r>
          </a:p>
          <a:p>
            <a:pPr marL="706373" lvl="1" indent="-231754" eaLnBrk="1" hangingPunct="1">
              <a:buFontTx/>
              <a:buChar char="•"/>
            </a:pPr>
            <a:r>
              <a:rPr lang="en-US" sz="800" dirty="0">
                <a:latin typeface="Gill Sans"/>
              </a:rPr>
              <a:t>There were claims which never manifested themselves in any record, probably because there was no apparent conflict in appropriating the source.</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As a result of the confused state of water rights, there was an abundance of negative consequences. </a:t>
            </a:r>
          </a:p>
          <a:p>
            <a:pPr marL="706373" lvl="1" indent="-231754" eaLnBrk="1" hangingPunct="1">
              <a:buFontTx/>
              <a:buChar char="•"/>
            </a:pPr>
            <a:r>
              <a:rPr lang="en-US" sz="800" dirty="0">
                <a:latin typeface="Gill Sans"/>
              </a:rPr>
              <a:t>There was no definitive record of existing water rights on any respective stream.</a:t>
            </a:r>
          </a:p>
          <a:p>
            <a:pPr marL="706373" lvl="1" indent="-231754" eaLnBrk="1" hangingPunct="1">
              <a:buFontTx/>
              <a:buChar char="•"/>
            </a:pPr>
            <a:r>
              <a:rPr lang="en-US" sz="800" dirty="0">
                <a:latin typeface="Gill Sans"/>
              </a:rPr>
              <a:t>Since there were no records and no appropriation process, over-appropriation of water sources was common.</a:t>
            </a:r>
          </a:p>
          <a:p>
            <a:pPr marL="706373" lvl="1" indent="-231754" eaLnBrk="1" hangingPunct="1">
              <a:buFontTx/>
              <a:buChar char="•"/>
            </a:pPr>
            <a:r>
              <a:rPr lang="en-US" sz="800" dirty="0">
                <a:latin typeface="Gill Sans"/>
              </a:rPr>
              <a:t>Over-appropriation eventually resulted in controversy among water users which had to be settled through some form of expensive and time-consuming litigation (be it ecclesiastical moderation or judicial).</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his biennial report, State Engineer A.F. </a:t>
            </a:r>
            <a:r>
              <a:rPr lang="en-US" sz="800" dirty="0" err="1">
                <a:latin typeface="Gill Sans"/>
              </a:rPr>
              <a:t>Doremous</a:t>
            </a:r>
            <a:r>
              <a:rPr lang="en-US" sz="800" dirty="0">
                <a:latin typeface="Gill Sans"/>
              </a:rPr>
              <a:t> described the need for adjudication of water rights throughout the State of Utah. </a:t>
            </a:r>
          </a:p>
          <a:p>
            <a:pPr marL="1163530" lvl="2" indent="-231754" eaLnBrk="1" hangingPunct="1">
              <a:buFontTx/>
              <a:buChar char="•"/>
            </a:pPr>
            <a:endParaRPr lang="en-US" dirty="0" smtClean="0">
              <a:latin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609" indent="-174609" eaLnBrk="1" hangingPunct="1">
              <a:buFontTx/>
              <a:buChar char="•"/>
            </a:pPr>
            <a:endParaRPr lang="en-US" sz="800" dirty="0">
              <a:latin typeface="Gill Sans"/>
            </a:endParaRPr>
          </a:p>
          <a:p>
            <a:pPr marL="639703" lvl="1" indent="-174609" eaLnBrk="1" hangingPunct="1">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The General Stream Adjudication process is outlined in Title 73, Chapter 4 of the Utah State Code.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609" indent="-174609">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609" indent="-174609">
              <a:buFontTx/>
              <a:buChar char="•"/>
            </a:pPr>
            <a:endParaRPr lang="en-US" sz="800" dirty="0">
              <a:latin typeface="Gill Sans"/>
            </a:endParaRPr>
          </a:p>
          <a:p>
            <a:pPr marL="174609" indent="-174609">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609" indent="-174609">
              <a:buFontTx/>
              <a:buChar char="•"/>
            </a:pPr>
            <a:endParaRPr lang="en-US" sz="800" dirty="0">
              <a:latin typeface="Gill Sans"/>
            </a:endParaRPr>
          </a:p>
          <a:p>
            <a:pPr marL="174609" indent="-174609">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609" indent="-174609">
              <a:buFontTx/>
              <a:buChar char="•"/>
            </a:pPr>
            <a:endParaRPr lang="en-US" sz="800" dirty="0">
              <a:latin typeface="Gill Sans"/>
            </a:endParaRPr>
          </a:p>
          <a:p>
            <a:pPr marL="174609" indent="-174609">
              <a:buFontTx/>
              <a:buChar char="•"/>
            </a:pPr>
            <a:r>
              <a:rPr lang="en-US" sz="800" dirty="0">
                <a:latin typeface="Gill Sans"/>
              </a:rPr>
              <a:t>Another benefit of a general adjudication is the consolidation and settlement of multiple controversies and bringing clarity to the overall water rights picture by joining all water users within a given system, as opposed to piecemeal litigation.</a:t>
            </a:r>
          </a:p>
          <a:p>
            <a:pPr marL="174609" indent="-174609">
              <a:buFontTx/>
              <a:buChar char="•"/>
            </a:pPr>
            <a:endParaRPr lang="en-US" sz="800" dirty="0">
              <a:latin typeface="Gill Sans"/>
            </a:endParaRPr>
          </a:p>
          <a:p>
            <a:pPr marL="174609" indent="-174609">
              <a:buFontTx/>
              <a:buChar char="•"/>
            </a:pPr>
            <a:r>
              <a:rPr lang="en-US" sz="800" dirty="0">
                <a:latin typeface="Gill Sans"/>
              </a:rPr>
              <a:t>The last two items are, I believe, a result of “mission creep” and that’s why I have question marks associated with them.  I don’t believe that the original intent of general adjudications had much to do with forfeiture, and much less with obtaining decrees on certificated water rights.  Interestingly enough, in the State Engineer’s Eleventh Biennial Report (page 12, line 21) he made the following statement regarding certificates:</a:t>
            </a:r>
          </a:p>
          <a:p>
            <a:pPr marL="457157" lvl="1"/>
            <a:endParaRPr lang="en-US" sz="800" dirty="0">
              <a:latin typeface="Gill Sans"/>
            </a:endParaRPr>
          </a:p>
          <a:p>
            <a:pPr marL="457157" lvl="1"/>
            <a:r>
              <a:rPr lang="en-US" sz="800" i="1" dirty="0">
                <a:latin typeface="Gill Sans"/>
              </a:rPr>
              <a:t>“Such a certificate or title when once issued is good as against the State, and the State cannot thereafter question the appropriator’s right unless the certificate was secured by fraud or misrepresentation.  It is this reason that proofs of appropriation are so carefully checked.”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This is my best attempt at an “info-graphic” of which summarizes the adjudication process.  As indicated by the color coding, it can be separated into 3 phases, so to speak.  The initial phase involves petitioning the State Engineer and providing notice to claimants of a pending adjudication.  This phase has been completed for each separate adjudication in the State at one time or another; however, we typically repeat it at the onset of each subdivision proceeding.  The second phase includes the bulk of the work, wherein the Adjudication Program conducts the hydrographic survey and works with water users to compile a proposed determination.  The last phase begins following the publication of the proposed determination and includes final summons and objection resolution—hopefully culminating in a final or interlocutory decree.</a:t>
            </a:r>
          </a:p>
          <a:p>
            <a:pPr marL="174609" indent="-174609" eaLnBrk="1" hangingPunct="1">
              <a:buFontTx/>
              <a:buChar char="•"/>
            </a:pPr>
            <a:endParaRPr lang="en-US" dirty="0" smtClean="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5519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832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4326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631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1933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665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37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7337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31166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990600" y="3924300"/>
            <a:ext cx="8178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990600" y="1282700"/>
            <a:ext cx="8178800" cy="257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transition/>
  <p:txStyles>
    <p:titleStyle>
      <a:lvl1pPr algn="ctr" rtl="0" eaLnBrk="0" fontAlgn="base" hangingPunct="0">
        <a:spcBef>
          <a:spcPct val="0"/>
        </a:spcBef>
        <a:spcAft>
          <a:spcPct val="0"/>
        </a:spcAft>
        <a:defRPr sz="64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5pPr>
      <a:lvl6pPr marL="457200" algn="ctr" rtl="0" fontAlgn="base">
        <a:spcBef>
          <a:spcPct val="0"/>
        </a:spcBef>
        <a:spcAft>
          <a:spcPct val="0"/>
        </a:spcAft>
        <a:defRPr sz="6400">
          <a:solidFill>
            <a:schemeClr val="tx1"/>
          </a:solidFill>
          <a:latin typeface="Gill Sans" charset="0"/>
          <a:ea typeface="ヒラギノ角ゴ Pro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 W3" charset="-128"/>
          <a:sym typeface="Gill Sans"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ヒラギノ角ゴ Pro W3"/>
          <a:sym typeface="Gill Sans"/>
        </a:defRPr>
      </a:lvl1pPr>
      <a:lvl2pPr marL="742950" indent="-285750" algn="ctr" rtl="0" eaLnBrk="0" fontAlgn="base" hangingPunct="0">
        <a:spcBef>
          <a:spcPct val="0"/>
        </a:spcBef>
        <a:spcAft>
          <a:spcPct val="0"/>
        </a:spcAft>
        <a:defRPr sz="2800">
          <a:solidFill>
            <a:schemeClr val="tx1"/>
          </a:solidFill>
          <a:latin typeface="+mn-lt"/>
          <a:ea typeface="+mn-ea"/>
          <a:cs typeface="ヒラギノ角ゴ Pro W3"/>
          <a:sym typeface="Gill Sans"/>
        </a:defRPr>
      </a:lvl2pPr>
      <a:lvl3pPr marL="11430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3pPr>
      <a:lvl4pPr marL="16002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4pPr>
      <a:lvl5pPr marL="20574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carissabrandt@utah.gov" TargetMode="External"/><Relationship Id="rId3" Type="http://schemas.openxmlformats.org/officeDocument/2006/relationships/hyperlink" Target="mailto:lindseycarrigan@utah.gov" TargetMode="External"/><Relationship Id="rId7" Type="http://schemas.openxmlformats.org/officeDocument/2006/relationships/hyperlink" Target="http://www.waterrights.utah.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joshzimmerman@utah.gov" TargetMode="External"/><Relationship Id="rId5" Type="http://schemas.openxmlformats.org/officeDocument/2006/relationships/hyperlink" Target="mailto:mikehandy@utah.gov" TargetMode="External"/><Relationship Id="rId4" Type="http://schemas.openxmlformats.org/officeDocument/2006/relationships/hyperlink" Target="mailto:randytarantino@utah.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3.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p:cNvSpPr>
          <p:nvPr/>
        </p:nvSpPr>
        <p:spPr bwMode="auto">
          <a:xfrm>
            <a:off x="1955800" y="5334000"/>
            <a:ext cx="7620000" cy="1497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ct val="50000"/>
              </a:spcBef>
            </a:pPr>
            <a:r>
              <a:rPr lang="en-US" sz="2000" b="1" dirty="0">
                <a:latin typeface="Verdana" pitchFamily="34" charset="0"/>
              </a:rPr>
              <a:t>Utah Division of Water Rights</a:t>
            </a:r>
          </a:p>
          <a:p>
            <a:pPr eaLnBrk="1" hangingPunct="1">
              <a:spcBef>
                <a:spcPct val="50000"/>
              </a:spcBef>
            </a:pPr>
            <a:r>
              <a:rPr lang="en-US" sz="1600" b="1" dirty="0">
                <a:latin typeface="Verdana" pitchFamily="34" charset="0"/>
              </a:rPr>
              <a:t>Blake W. Bingham, P.E.</a:t>
            </a:r>
          </a:p>
          <a:p>
            <a:pPr eaLnBrk="1" hangingPunct="1">
              <a:spcBef>
                <a:spcPct val="50000"/>
              </a:spcBef>
            </a:pPr>
            <a:r>
              <a:rPr lang="en-US" sz="1600" b="1" dirty="0">
                <a:latin typeface="Verdana" pitchFamily="34" charset="0"/>
              </a:rPr>
              <a:t>Adjudication Program Manager</a:t>
            </a:r>
          </a:p>
          <a:p>
            <a:pPr eaLnBrk="1" hangingPunct="1">
              <a:spcBef>
                <a:spcPct val="50000"/>
              </a:spcBef>
            </a:pPr>
            <a:r>
              <a:rPr lang="en-US" sz="1600" b="1" i="1" dirty="0">
                <a:solidFill>
                  <a:srgbClr val="3366CC"/>
                </a:solidFill>
                <a:latin typeface="Verdana" pitchFamily="34" charset="0"/>
              </a:rPr>
              <a:t>www.waterrights.utah.gov</a:t>
            </a:r>
          </a:p>
        </p:txBody>
      </p:sp>
      <p:sp>
        <p:nvSpPr>
          <p:cNvPr id="11267" name="Text Box 12"/>
          <p:cNvSpPr txBox="1">
            <a:spLocks/>
          </p:cNvSpPr>
          <p:nvPr/>
        </p:nvSpPr>
        <p:spPr bwMode="auto">
          <a:xfrm>
            <a:off x="4394200" y="1066800"/>
            <a:ext cx="5410200" cy="370870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algn="ctr" eaLnBrk="1" hangingPunct="1">
              <a:spcBef>
                <a:spcPts val="600"/>
              </a:spcBef>
            </a:pPr>
            <a:r>
              <a:rPr lang="en-US" b="1" dirty="0" smtClean="0">
                <a:latin typeface="Verdana" pitchFamily="34" charset="0"/>
              </a:rPr>
              <a:t>Red Butte Creek Subdivision</a:t>
            </a:r>
            <a:endParaRPr lang="en-US" b="1" dirty="0">
              <a:latin typeface="Verdana" pitchFamily="34" charset="0"/>
            </a:endParaRPr>
          </a:p>
          <a:p>
            <a:pPr algn="ctr" eaLnBrk="1" hangingPunct="1">
              <a:spcBef>
                <a:spcPct val="50000"/>
              </a:spcBef>
            </a:pPr>
            <a:r>
              <a:rPr lang="en-US" sz="2000" b="1" i="1" dirty="0" smtClean="0">
                <a:latin typeface="Verdana" pitchFamily="34" charset="0"/>
              </a:rPr>
              <a:t>Area 57, Book 3</a:t>
            </a:r>
            <a:endParaRPr lang="en-US" sz="2000" b="1" i="1" dirty="0">
              <a:latin typeface="Verdana" pitchFamily="34" charset="0"/>
            </a:endParaRPr>
          </a:p>
          <a:p>
            <a:pPr algn="ctr" eaLnBrk="1" hangingPunct="1">
              <a:spcBef>
                <a:spcPct val="50000"/>
              </a:spcBef>
            </a:pPr>
            <a:r>
              <a:rPr lang="en-US" sz="2000" b="1" i="1" dirty="0" smtClean="0">
                <a:latin typeface="Verdana" pitchFamily="34" charset="0"/>
              </a:rPr>
              <a:t>Proposed Determination</a:t>
            </a:r>
            <a:endParaRPr lang="en-US" sz="2000" b="1" i="1" dirty="0">
              <a:latin typeface="Verdana" pitchFamily="34" charset="0"/>
            </a:endParaRPr>
          </a:p>
          <a:p>
            <a:pPr algn="ctr" eaLnBrk="1" hangingPunct="1">
              <a:spcBef>
                <a:spcPct val="50000"/>
              </a:spcBef>
            </a:pPr>
            <a:r>
              <a:rPr lang="en-US" sz="2000" b="1" i="1" dirty="0" smtClean="0">
                <a:latin typeface="Verdana" pitchFamily="34" charset="0"/>
              </a:rPr>
              <a:t>Public Meeting</a:t>
            </a:r>
          </a:p>
          <a:p>
            <a:pPr algn="ctr" eaLnBrk="1" hangingPunct="1">
              <a:spcBef>
                <a:spcPct val="50000"/>
              </a:spcBef>
            </a:pP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February 4</a:t>
            </a:r>
            <a:r>
              <a:rPr lang="en-US" sz="1800" b="1" i="1" baseline="30000" dirty="0" smtClean="0">
                <a:latin typeface="Verdana" pitchFamily="34" charset="0"/>
              </a:rPr>
              <a:t>th</a:t>
            </a:r>
            <a:r>
              <a:rPr lang="en-US" sz="1800" b="1" i="1" dirty="0" smtClean="0">
                <a:latin typeface="Verdana" pitchFamily="34" charset="0"/>
              </a:rPr>
              <a:t>, 2015</a:t>
            </a:r>
            <a:endParaRPr lang="en-US" sz="1800" b="1" i="1" dirty="0">
              <a:latin typeface="Verdana" pitchFamily="34" charset="0"/>
            </a:endParaRPr>
          </a:p>
          <a:p>
            <a:pPr eaLnBrk="1" hangingPunct="1">
              <a:spcBef>
                <a:spcPct val="50000"/>
              </a:spcBef>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p:cNvSpPr>
          <p:nvPr/>
        </p:nvSpPr>
        <p:spPr bwMode="auto">
          <a:xfrm>
            <a:off x="1041400" y="4572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The Proposed Determination Process</a:t>
            </a:r>
          </a:p>
        </p:txBody>
      </p:sp>
      <p:sp>
        <p:nvSpPr>
          <p:cNvPr id="22531" name="Rectangle 4"/>
          <p:cNvSpPr>
            <a:spLocks/>
          </p:cNvSpPr>
          <p:nvPr/>
        </p:nvSpPr>
        <p:spPr bwMode="auto">
          <a:xfrm>
            <a:off x="2794000" y="1295400"/>
            <a:ext cx="6019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pPr>
            <a:r>
              <a:rPr lang="en-US" sz="1200" b="1">
                <a:solidFill>
                  <a:schemeClr val="tx1"/>
                </a:solidFill>
                <a:latin typeface="Verdana" pitchFamily="34" charset="0"/>
                <a:sym typeface="Verdana" pitchFamily="34" charset="0"/>
              </a:rPr>
              <a:t>The Proposed Determination</a:t>
            </a:r>
          </a:p>
          <a:p>
            <a:pPr marL="233363" indent="-233363">
              <a:lnSpc>
                <a:spcPct val="120000"/>
              </a:lnSpc>
              <a:buFontTx/>
              <a:buChar char="•"/>
            </a:pPr>
            <a:r>
              <a:rPr lang="en-US" sz="1200">
                <a:solidFill>
                  <a:schemeClr val="tx1"/>
                </a:solidFill>
                <a:latin typeface="Verdana" pitchFamily="34" charset="0"/>
                <a:sym typeface="Verdana" pitchFamily="34" charset="0"/>
              </a:rPr>
              <a:t>Official recommendation of the State Engineer to the District Court</a:t>
            </a:r>
          </a:p>
          <a:p>
            <a:pPr marL="233363" indent="-233363">
              <a:lnSpc>
                <a:spcPct val="120000"/>
              </a:lnSpc>
            </a:pPr>
            <a:endParaRPr lang="en-US" sz="1200">
              <a:solidFill>
                <a:schemeClr val="tx1"/>
              </a:solidFill>
              <a:latin typeface="Verdana" pitchFamily="34" charset="0"/>
              <a:sym typeface="Verdana" pitchFamily="34" charset="0"/>
            </a:endParaRPr>
          </a:p>
          <a:p>
            <a:pPr marL="233363" indent="-233363">
              <a:lnSpc>
                <a:spcPct val="120000"/>
              </a:lnSpc>
            </a:pPr>
            <a:r>
              <a:rPr lang="en-US" sz="1200" b="1">
                <a:solidFill>
                  <a:schemeClr val="tx1"/>
                </a:solidFill>
                <a:latin typeface="Verdana" pitchFamily="34" charset="0"/>
                <a:sym typeface="Verdana" pitchFamily="34" charset="0"/>
              </a:rPr>
              <a:t>The Process</a:t>
            </a:r>
          </a:p>
          <a:p>
            <a:pPr marL="233363" indent="-233363">
              <a:lnSpc>
                <a:spcPct val="120000"/>
              </a:lnSpc>
              <a:buFontTx/>
              <a:buChar char="•"/>
            </a:pPr>
            <a:r>
              <a:rPr lang="en-US" sz="1200" i="1" u="sng">
                <a:solidFill>
                  <a:schemeClr val="tx1"/>
                </a:solidFill>
                <a:latin typeface="Verdana" pitchFamily="34" charset="0"/>
                <a:sym typeface="Verdana" pitchFamily="34" charset="0"/>
              </a:rPr>
              <a:t>Public Meeting:</a:t>
            </a:r>
            <a:r>
              <a:rPr lang="en-US" sz="1200" i="1">
                <a:solidFill>
                  <a:schemeClr val="tx1"/>
                </a:solidFill>
                <a:latin typeface="Verdana" pitchFamily="34" charset="0"/>
                <a:sym typeface="Verdana" pitchFamily="34" charset="0"/>
              </a:rPr>
              <a:t> </a:t>
            </a:r>
            <a:r>
              <a:rPr lang="en-US" sz="1200">
                <a:solidFill>
                  <a:schemeClr val="tx1"/>
                </a:solidFill>
                <a:latin typeface="Verdana" pitchFamily="34" charset="0"/>
                <a:sym typeface="Verdana" pitchFamily="34" charset="0"/>
              </a:rPr>
              <a:t>Hold a public meeting to inform water users.</a:t>
            </a:r>
          </a:p>
          <a:p>
            <a:pPr marL="233363" indent="-233363">
              <a:lnSpc>
                <a:spcPct val="120000"/>
              </a:lnSpc>
              <a:buFontTx/>
              <a:buChar char="•"/>
            </a:pPr>
            <a:endParaRPr lang="en-US" sz="1200" i="1" u="sng">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Research:</a:t>
            </a:r>
            <a:r>
              <a:rPr lang="en-US" sz="1200">
                <a:solidFill>
                  <a:schemeClr val="tx1"/>
                </a:solidFill>
                <a:latin typeface="Verdana" pitchFamily="34" charset="0"/>
                <a:sym typeface="Verdana" pitchFamily="34" charset="0"/>
              </a:rPr>
              <a:t> Identify, research, and field-review water rights within the proposed determination area.</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Hydrographic Survey:</a:t>
            </a:r>
            <a:r>
              <a:rPr lang="en-US" sz="1200">
                <a:solidFill>
                  <a:schemeClr val="tx1"/>
                </a:solidFill>
                <a:latin typeface="Verdana" pitchFamily="34" charset="0"/>
                <a:sym typeface="Verdana" pitchFamily="34" charset="0"/>
              </a:rPr>
              <a:t> Conduct a hydrographic survey to identify existing points of diversion, places and extent of use.</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Claim Preparation:</a:t>
            </a:r>
            <a:r>
              <a:rPr lang="en-US" sz="1200">
                <a:solidFill>
                  <a:schemeClr val="tx1"/>
                </a:solidFill>
                <a:latin typeface="Verdana" pitchFamily="34" charset="0"/>
                <a:sym typeface="Verdana" pitchFamily="34" charset="0"/>
              </a:rPr>
              <a:t> Help water users prepare and submit Water User Claims.</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Publish Proposed Determination:</a:t>
            </a:r>
            <a:r>
              <a:rPr lang="en-US" sz="1200">
                <a:solidFill>
                  <a:schemeClr val="tx1"/>
                </a:solidFill>
                <a:latin typeface="Verdana" pitchFamily="34" charset="0"/>
                <a:sym typeface="Verdana" pitchFamily="34" charset="0"/>
              </a:rPr>
              <a:t> Compile Water User Claims, publish, and distribute Proposed Determination.</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File with Court:</a:t>
            </a:r>
            <a:r>
              <a:rPr lang="en-US" sz="1200">
                <a:solidFill>
                  <a:schemeClr val="tx1"/>
                </a:solidFill>
                <a:latin typeface="Verdana" pitchFamily="34" charset="0"/>
                <a:sym typeface="Verdana" pitchFamily="34" charset="0"/>
              </a:rPr>
              <a:t> The Proposed Determination is filed with the District Court.</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Resolve Objections:</a:t>
            </a:r>
            <a:r>
              <a:rPr lang="en-US" sz="1200">
                <a:solidFill>
                  <a:schemeClr val="tx1"/>
                </a:solidFill>
                <a:latin typeface="Verdana" pitchFamily="34" charset="0"/>
                <a:sym typeface="Verdana" pitchFamily="34" charset="0"/>
              </a:rPr>
              <a:t> Resolve objections filed by water users to the proposed determination if possible.</a:t>
            </a:r>
          </a:p>
          <a:p>
            <a:pPr marL="233363" indent="-233363">
              <a:lnSpc>
                <a:spcPct val="120000"/>
              </a:lnSpc>
              <a:buFontTx/>
              <a:buChar char="•"/>
            </a:pPr>
            <a:endParaRPr lang="en-US" sz="1200">
              <a:solidFill>
                <a:schemeClr val="tx1"/>
              </a:solidFill>
              <a:latin typeface="Verdana" pitchFamily="34" charset="0"/>
              <a:sym typeface="Verdana" pitchFamily="34" charset="0"/>
            </a:endParaRPr>
          </a:p>
          <a:p>
            <a:pPr marL="233363" indent="-233363">
              <a:lnSpc>
                <a:spcPct val="120000"/>
              </a:lnSpc>
              <a:buFontTx/>
              <a:buChar char="•"/>
            </a:pPr>
            <a:r>
              <a:rPr lang="en-US" sz="1200" i="1" u="sng">
                <a:solidFill>
                  <a:schemeClr val="tx1"/>
                </a:solidFill>
                <a:latin typeface="Verdana" pitchFamily="34" charset="0"/>
                <a:sym typeface="Verdana" pitchFamily="34" charset="0"/>
              </a:rPr>
              <a:t>Court Decree:</a:t>
            </a:r>
            <a:r>
              <a:rPr lang="en-US" sz="1200">
                <a:solidFill>
                  <a:schemeClr val="tx1"/>
                </a:solidFill>
                <a:latin typeface="Verdana" pitchFamily="34" charset="0"/>
                <a:sym typeface="Verdana" pitchFamily="34" charset="0"/>
              </a:rPr>
              <a:t> The District Court hears any remaining disputes and issues a decree on the water rights within the proposed determination area.</a:t>
            </a:r>
          </a:p>
          <a:p>
            <a:pPr marL="233363" indent="-233363">
              <a:lnSpc>
                <a:spcPct val="120000"/>
              </a:lnSpc>
              <a:buFontTx/>
              <a:buChar char="•"/>
            </a:pPr>
            <a:endParaRPr lang="en-US" sz="1200">
              <a:solidFill>
                <a:schemeClr val="tx1"/>
              </a:solidFill>
              <a:latin typeface="Verdana" pitchFamily="34" charset="0"/>
              <a:sym typeface="Verdana" pitchFamily="34" charset="0"/>
            </a:endParaRPr>
          </a:p>
        </p:txBody>
      </p:sp>
      <p:pic>
        <p:nvPicPr>
          <p:cNvPr id="22532" name="Picture 8" descr="Seasonal Stream 0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219200"/>
            <a:ext cx="2133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1679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Objections</a:t>
            </a:r>
          </a:p>
        </p:txBody>
      </p:sp>
      <p:pic>
        <p:nvPicPr>
          <p:cNvPr id="6" name="Picture 2"/>
          <p:cNvPicPr>
            <a:picLocks noChangeAspect="1"/>
          </p:cNvPicPr>
          <p:nvPr/>
        </p:nvPicPr>
        <p:blipFill>
          <a:blip r:embed="rId3"/>
          <a:srcRect/>
          <a:stretch>
            <a:fillRect/>
          </a:stretch>
        </p:blipFill>
        <p:spPr bwMode="auto">
          <a:xfrm>
            <a:off x="790575" y="1600200"/>
            <a:ext cx="4259263" cy="252253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 name="Rectangular Callout 1"/>
          <p:cNvSpPr/>
          <p:nvPr/>
        </p:nvSpPr>
        <p:spPr bwMode="auto">
          <a:xfrm>
            <a:off x="2184400" y="1295400"/>
            <a:ext cx="1447800" cy="304800"/>
          </a:xfrm>
          <a:prstGeom prst="wedgeRectCallout">
            <a:avLst>
              <a:gd name="adj1" fmla="val -46886"/>
              <a:gd name="adj2" fmla="val 1375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I  OBJECT!</a:t>
            </a:r>
          </a:p>
        </p:txBody>
      </p:sp>
      <p:sp>
        <p:nvSpPr>
          <p:cNvPr id="8" name="Rectangular Callout 7"/>
          <p:cNvSpPr/>
          <p:nvPr/>
        </p:nvSpPr>
        <p:spPr bwMode="auto">
          <a:xfrm>
            <a:off x="4175125" y="25146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ME  TOO!</a:t>
            </a:r>
          </a:p>
        </p:txBody>
      </p:sp>
      <p:sp>
        <p:nvSpPr>
          <p:cNvPr id="9" name="Rectangular Callout 8"/>
          <p:cNvSpPr/>
          <p:nvPr/>
        </p:nvSpPr>
        <p:spPr bwMode="auto">
          <a:xfrm>
            <a:off x="2727325" y="3505200"/>
            <a:ext cx="1447800" cy="304800"/>
          </a:xfrm>
          <a:prstGeom prst="wedgeRectCallout">
            <a:avLst>
              <a:gd name="adj1" fmla="val -56360"/>
              <a:gd name="adj2" fmla="val -95000"/>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600" b="1" i="1" dirty="0">
                <a:solidFill>
                  <a:srgbClr val="000000"/>
                </a:solidFill>
                <a:sym typeface="Gill Sans" charset="0"/>
              </a:rPr>
              <a:t>SQUIRREL!</a:t>
            </a:r>
          </a:p>
        </p:txBody>
      </p:sp>
      <p:grpSp>
        <p:nvGrpSpPr>
          <p:cNvPr id="28679" name="Group 26"/>
          <p:cNvGrpSpPr>
            <a:grpSpLocks/>
          </p:cNvGrpSpPr>
          <p:nvPr/>
        </p:nvGrpSpPr>
        <p:grpSpPr bwMode="auto">
          <a:xfrm>
            <a:off x="5622925" y="4652963"/>
            <a:ext cx="1976438" cy="1816100"/>
            <a:chOff x="3789362" y="4465320"/>
            <a:chExt cx="2581275" cy="2133600"/>
          </a:xfrm>
        </p:grpSpPr>
        <p:pic>
          <p:nvPicPr>
            <p:cNvPr id="50180" name="Picture 4" descr="http://www.millardcounty.org/Scales_of_Justice.jpg"/>
            <p:cNvPicPr>
              <a:picLocks noChangeAspect="1" noChangeArrowheads="1"/>
            </p:cNvPicPr>
            <p:nvPr/>
          </p:nvPicPr>
          <p:blipFill>
            <a:blip r:embed="rId4"/>
            <a:srcRect/>
            <a:stretch>
              <a:fillRect/>
            </a:stretch>
          </p:blipFill>
          <p:spPr bwMode="auto">
            <a:xfrm>
              <a:off x="3789362" y="4465320"/>
              <a:ext cx="2581275" cy="213360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5070669" y="5609224"/>
              <a:ext cx="1284416" cy="462498"/>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Questions of Fact &amp; Law </a:t>
              </a:r>
            </a:p>
          </p:txBody>
        </p:sp>
      </p:grpSp>
      <p:sp>
        <p:nvSpPr>
          <p:cNvPr id="28680" name="TextBox 3"/>
          <p:cNvSpPr txBox="1">
            <a:spLocks noChangeArrowheads="1"/>
          </p:cNvSpPr>
          <p:nvPr/>
        </p:nvSpPr>
        <p:spPr bwMode="auto">
          <a:xfrm>
            <a:off x="5765800" y="1447800"/>
            <a:ext cx="381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dirty="0">
                <a:latin typeface="Verdana" pitchFamily="34" charset="0"/>
              </a:rPr>
              <a:t>Objections must be filed with the court within 90-days.</a:t>
            </a: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smtClean="0">
                <a:latin typeface="Verdana" pitchFamily="34" charset="0"/>
              </a:rPr>
              <a:t>Filed </a:t>
            </a:r>
            <a:r>
              <a:rPr lang="en-US" sz="1400" dirty="0">
                <a:latin typeface="Verdana" pitchFamily="34" charset="0"/>
              </a:rPr>
              <a:t>with the clerk of the respective District Court.</a:t>
            </a:r>
          </a:p>
          <a:p>
            <a:pPr eaLnBrk="1" hangingPunct="1">
              <a:buFont typeface="Arial" pitchFamily="34" charset="0"/>
              <a:buChar char="•"/>
            </a:pPr>
            <a:endParaRPr lang="en-US" sz="1400" dirty="0">
              <a:latin typeface="Verdana" pitchFamily="34" charset="0"/>
            </a:endParaRPr>
          </a:p>
          <a:p>
            <a:pPr eaLnBrk="1" hangingPunct="1">
              <a:buFont typeface="Arial" pitchFamily="34" charset="0"/>
              <a:buChar char="•"/>
            </a:pPr>
            <a:r>
              <a:rPr lang="en-US" sz="1400" dirty="0">
                <a:latin typeface="Verdana" pitchFamily="34" charset="0"/>
              </a:rPr>
              <a:t>Court may be petitioned to allow a late objection.</a:t>
            </a:r>
          </a:p>
          <a:p>
            <a:pPr eaLnBrk="1" hangingPunct="1">
              <a:buFont typeface="Arial" pitchFamily="34" charset="0"/>
              <a:buChar char="•"/>
            </a:pPr>
            <a:endParaRPr lang="en-US" sz="1400" dirty="0">
              <a:latin typeface="Verdana" pitchFamily="34" charset="0"/>
            </a:endParaRPr>
          </a:p>
        </p:txBody>
      </p:sp>
      <p:sp>
        <p:nvSpPr>
          <p:cNvPr id="5" name="Rectangle 4"/>
          <p:cNvSpPr/>
          <p:nvPr/>
        </p:nvSpPr>
        <p:spPr bwMode="auto">
          <a:xfrm>
            <a:off x="431800" y="5241925"/>
            <a:ext cx="1066800"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Objection Filed</a:t>
            </a:r>
          </a:p>
        </p:txBody>
      </p:sp>
      <p:sp>
        <p:nvSpPr>
          <p:cNvPr id="14" name="Rectangle 13"/>
          <p:cNvSpPr/>
          <p:nvPr/>
        </p:nvSpPr>
        <p:spPr bwMode="auto">
          <a:xfrm>
            <a:off x="1866900" y="4591050"/>
            <a:ext cx="1231900"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Voluntary Withdrawal</a:t>
            </a:r>
          </a:p>
        </p:txBody>
      </p:sp>
      <p:sp>
        <p:nvSpPr>
          <p:cNvPr id="15" name="Rectangle 14"/>
          <p:cNvSpPr/>
          <p:nvPr/>
        </p:nvSpPr>
        <p:spPr bwMode="auto">
          <a:xfrm>
            <a:off x="1879600" y="5241925"/>
            <a:ext cx="122237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Settlement</a:t>
            </a:r>
          </a:p>
        </p:txBody>
      </p:sp>
      <p:sp>
        <p:nvSpPr>
          <p:cNvPr id="16" name="Rectangle 15"/>
          <p:cNvSpPr/>
          <p:nvPr/>
        </p:nvSpPr>
        <p:spPr bwMode="auto">
          <a:xfrm>
            <a:off x="1866900" y="5981700"/>
            <a:ext cx="1220788" cy="547688"/>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dirty="0">
                <a:solidFill>
                  <a:srgbClr val="000000"/>
                </a:solidFill>
                <a:latin typeface="Verdana" pitchFamily="34" charset="0"/>
                <a:sym typeface="Gill Sans" charset="0"/>
              </a:rPr>
              <a:t>Litigation</a:t>
            </a:r>
          </a:p>
        </p:txBody>
      </p:sp>
      <p:cxnSp>
        <p:nvCxnSpPr>
          <p:cNvPr id="28685" name="Elbow Connector 9"/>
          <p:cNvCxnSpPr>
            <a:cxnSpLocks noChangeShapeType="1"/>
            <a:stCxn id="5" idx="3"/>
            <a:endCxn id="14" idx="1"/>
          </p:cNvCxnSpPr>
          <p:nvPr/>
        </p:nvCxnSpPr>
        <p:spPr bwMode="auto">
          <a:xfrm flipV="1">
            <a:off x="1498600" y="4865688"/>
            <a:ext cx="368300" cy="65087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Elbow Connector 16"/>
          <p:cNvCxnSpPr>
            <a:cxnSpLocks noChangeShapeType="1"/>
            <a:stCxn id="5" idx="3"/>
            <a:endCxn id="15" idx="1"/>
          </p:cNvCxnSpPr>
          <p:nvPr/>
        </p:nvCxnSpPr>
        <p:spPr bwMode="auto">
          <a:xfrm>
            <a:off x="1498600" y="5516563"/>
            <a:ext cx="381000" cy="1270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Elbow Connector 21"/>
          <p:cNvCxnSpPr>
            <a:cxnSpLocks noChangeShapeType="1"/>
            <a:stCxn id="5" idx="3"/>
            <a:endCxn id="16" idx="1"/>
          </p:cNvCxnSpPr>
          <p:nvPr/>
        </p:nvCxnSpPr>
        <p:spPr bwMode="auto">
          <a:xfrm>
            <a:off x="1498600" y="5516563"/>
            <a:ext cx="368300" cy="73977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p:cNvSpPr/>
          <p:nvPr/>
        </p:nvSpPr>
        <p:spPr bwMode="auto">
          <a:xfrm>
            <a:off x="3609975" y="4868863"/>
            <a:ext cx="1165225" cy="547687"/>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Objection Withdrawn</a:t>
            </a:r>
          </a:p>
        </p:txBody>
      </p:sp>
      <p:cxnSp>
        <p:nvCxnSpPr>
          <p:cNvPr id="28689" name="Elbow Connector 28"/>
          <p:cNvCxnSpPr>
            <a:cxnSpLocks noChangeShapeType="1"/>
            <a:stCxn id="15" idx="3"/>
            <a:endCxn id="32" idx="1"/>
          </p:cNvCxnSpPr>
          <p:nvPr/>
        </p:nvCxnSpPr>
        <p:spPr bwMode="auto">
          <a:xfrm flipV="1">
            <a:off x="3101975" y="5141913"/>
            <a:ext cx="508000" cy="3746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0" name="Elbow Connector 50175"/>
          <p:cNvCxnSpPr>
            <a:cxnSpLocks noChangeShapeType="1"/>
            <a:stCxn id="14" idx="3"/>
            <a:endCxn id="32" idx="1"/>
          </p:cNvCxnSpPr>
          <p:nvPr/>
        </p:nvCxnSpPr>
        <p:spPr bwMode="auto">
          <a:xfrm>
            <a:off x="3098800" y="4865688"/>
            <a:ext cx="511175" cy="27622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91" name="Elbow Connector 50180"/>
          <p:cNvCxnSpPr>
            <a:cxnSpLocks noChangeShapeType="1"/>
            <a:stCxn id="16" idx="3"/>
            <a:endCxn id="28692" idx="1"/>
          </p:cNvCxnSpPr>
          <p:nvPr/>
        </p:nvCxnSpPr>
        <p:spPr bwMode="auto">
          <a:xfrm>
            <a:off x="3087688" y="6256338"/>
            <a:ext cx="522287" cy="136525"/>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69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5635625"/>
            <a:ext cx="1516063" cy="15160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93" name="Elbow Connector 54"/>
          <p:cNvCxnSpPr>
            <a:cxnSpLocks noChangeShapeType="1"/>
            <a:stCxn id="28692" idx="3"/>
            <a:endCxn id="50180" idx="1"/>
          </p:cNvCxnSpPr>
          <p:nvPr/>
        </p:nvCxnSpPr>
        <p:spPr bwMode="auto">
          <a:xfrm flipV="1">
            <a:off x="5126038" y="5561013"/>
            <a:ext cx="496887" cy="831850"/>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bwMode="auto">
          <a:xfrm>
            <a:off x="8204200" y="5138738"/>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Court Order</a:t>
            </a:r>
          </a:p>
        </p:txBody>
      </p:sp>
      <p:cxnSp>
        <p:nvCxnSpPr>
          <p:cNvPr id="28695" name="Elbow Connector 58"/>
          <p:cNvCxnSpPr>
            <a:cxnSpLocks noChangeShapeType="1"/>
            <a:stCxn id="50180" idx="3"/>
            <a:endCxn id="58" idx="1"/>
          </p:cNvCxnSpPr>
          <p:nvPr/>
        </p:nvCxnSpPr>
        <p:spPr bwMode="auto">
          <a:xfrm flipV="1">
            <a:off x="7599363" y="5413375"/>
            <a:ext cx="604837" cy="147638"/>
          </a:xfrm>
          <a:prstGeom prst="bentConnector3">
            <a:avLst>
              <a:gd name="adj1" fmla="val 50000"/>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5616576" y="5626128"/>
            <a:ext cx="983456" cy="393672"/>
          </a:xfrm>
          <a:prstGeom prst="rect">
            <a:avLst/>
          </a:prstGeom>
          <a:solidFill>
            <a:schemeClr val="lt1">
              <a:alpha val="50000"/>
            </a:schemeClr>
          </a:solidFill>
          <a:ln>
            <a:headEnd type="none" w="med" len="med"/>
            <a:tailEnd type="none" w="med" len="med"/>
          </a:ln>
          <a:effectLst>
            <a:softEdge rad="63500"/>
          </a:effectLst>
          <a:ex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900" b="1" dirty="0">
                <a:solidFill>
                  <a:srgbClr val="000000"/>
                </a:solidFill>
                <a:sym typeface="Gill Sans" charset="0"/>
              </a:rPr>
              <a:t>Proposed Determination</a:t>
            </a:r>
          </a:p>
        </p:txBody>
      </p:sp>
      <p:sp>
        <p:nvSpPr>
          <p:cNvPr id="63" name="Rectangle 62"/>
          <p:cNvSpPr/>
          <p:nvPr/>
        </p:nvSpPr>
        <p:spPr bwMode="auto">
          <a:xfrm>
            <a:off x="8208963" y="4248150"/>
            <a:ext cx="1165225" cy="549275"/>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gn="ctr">
              <a:defRPr/>
            </a:pPr>
            <a:r>
              <a:rPr lang="en-US" sz="1200" b="1" i="1" dirty="0">
                <a:solidFill>
                  <a:srgbClr val="000000"/>
                </a:solidFill>
                <a:latin typeface="Verdana" pitchFamily="34" charset="0"/>
                <a:sym typeface="Gill Sans" charset="0"/>
              </a:rPr>
              <a:t>Appeal?</a:t>
            </a:r>
          </a:p>
        </p:txBody>
      </p:sp>
      <p:cxnSp>
        <p:nvCxnSpPr>
          <p:cNvPr id="28700" name="Straight Arrow Connector 50202"/>
          <p:cNvCxnSpPr>
            <a:cxnSpLocks noChangeShapeType="1"/>
          </p:cNvCxnSpPr>
          <p:nvPr/>
        </p:nvCxnSpPr>
        <p:spPr bwMode="auto">
          <a:xfrm flipV="1">
            <a:off x="8356600" y="4797425"/>
            <a:ext cx="0" cy="34448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1" name="Straight Arrow Connector 68"/>
          <p:cNvCxnSpPr>
            <a:cxnSpLocks noChangeShapeType="1"/>
          </p:cNvCxnSpPr>
          <p:nvPr/>
        </p:nvCxnSpPr>
        <p:spPr bwMode="auto">
          <a:xfrm>
            <a:off x="9194800" y="4797425"/>
            <a:ext cx="0" cy="32543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969396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31800" y="3810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Decrees</a:t>
            </a:r>
          </a:p>
        </p:txBody>
      </p:sp>
      <p:sp>
        <p:nvSpPr>
          <p:cNvPr id="29699" name="TextBox 4"/>
          <p:cNvSpPr txBox="1">
            <a:spLocks noChangeArrowheads="1"/>
          </p:cNvSpPr>
          <p:nvPr/>
        </p:nvSpPr>
        <p:spPr bwMode="auto">
          <a:xfrm>
            <a:off x="5080000" y="1239838"/>
            <a:ext cx="4648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40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Interlocutory</a:t>
            </a:r>
            <a:r>
              <a:rPr lang="en-US" sz="1400">
                <a:latin typeface="Verdana" pitchFamily="34" charset="0"/>
              </a:rPr>
              <a:t> or </a:t>
            </a:r>
            <a:r>
              <a:rPr lang="en-US" sz="1400" b="1" i="1">
                <a:latin typeface="Verdana" pitchFamily="34" charset="0"/>
              </a:rPr>
              <a:t>Partial</a:t>
            </a:r>
            <a:r>
              <a:rPr lang="en-US" sz="1400">
                <a:latin typeface="Verdana" pitchFamily="34" charset="0"/>
              </a:rPr>
              <a:t> Decrees are often issued for sub-divisions of the river drainage.</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b="1" i="1">
                <a:latin typeface="Verdana" pitchFamily="34" charset="0"/>
              </a:rPr>
              <a:t>Federal Water Rights</a:t>
            </a:r>
            <a:r>
              <a:rPr lang="en-US" sz="1400">
                <a:latin typeface="Verdana" pitchFamily="34" charset="0"/>
              </a:rPr>
              <a:t>:</a:t>
            </a:r>
          </a:p>
          <a:p>
            <a:pPr lvl="1" eaLnBrk="1" hangingPunct="1">
              <a:buFont typeface="Arial" pitchFamily="34" charset="0"/>
              <a:buChar char="•"/>
            </a:pPr>
            <a:r>
              <a:rPr lang="en-US" sz="1400" i="1" u="sng">
                <a:latin typeface="Verdana" pitchFamily="34" charset="0"/>
              </a:rPr>
              <a:t>Winters v. United States, 1908: </a:t>
            </a:r>
            <a:r>
              <a:rPr lang="en-US" sz="1400">
                <a:latin typeface="Verdana" pitchFamily="34" charset="0"/>
              </a:rPr>
              <a:t>Federal Reserved Rights on Federal lands (e.g. Indian Reservations, National Parks, Forests, etc.)</a:t>
            </a:r>
          </a:p>
          <a:p>
            <a:pPr lvl="1" eaLnBrk="1" hangingPunct="1">
              <a:buFont typeface="Arial" pitchFamily="34" charset="0"/>
              <a:buChar char="•"/>
            </a:pPr>
            <a:endParaRPr lang="en-US" sz="1400" i="1">
              <a:latin typeface="Verdana" pitchFamily="34" charset="0"/>
            </a:endParaRPr>
          </a:p>
          <a:p>
            <a:pPr lvl="1" eaLnBrk="1" hangingPunct="1">
              <a:buFont typeface="Arial" pitchFamily="34" charset="0"/>
              <a:buChar char="•"/>
            </a:pPr>
            <a:r>
              <a:rPr lang="en-US" sz="1400" i="1" u="sng">
                <a:latin typeface="Verdana" pitchFamily="34" charset="0"/>
              </a:rPr>
              <a:t>McCarran Amendment, 1953: </a:t>
            </a:r>
            <a:r>
              <a:rPr lang="en-US" sz="1400">
                <a:latin typeface="Verdana" pitchFamily="34" charset="0"/>
              </a:rPr>
              <a:t>Forces Federal Government to be subject to State court.</a:t>
            </a:r>
          </a:p>
          <a:p>
            <a:pPr eaLnBrk="1" hangingPunct="1">
              <a:buFont typeface="Arial" pitchFamily="34" charset="0"/>
              <a:buChar char="•"/>
            </a:pPr>
            <a:endParaRPr lang="en-US" sz="1400">
              <a:latin typeface="Verdana" pitchFamily="34" charset="0"/>
            </a:endParaRPr>
          </a:p>
          <a:p>
            <a:pPr eaLnBrk="1" hangingPunct="1">
              <a:buFont typeface="Arial" pitchFamily="34" charset="0"/>
              <a:buChar char="•"/>
            </a:pPr>
            <a:r>
              <a:rPr lang="en-US" sz="1400">
                <a:latin typeface="Verdana" pitchFamily="34" charset="0"/>
              </a:rPr>
              <a:t>Decrees often include language </a:t>
            </a:r>
            <a:r>
              <a:rPr lang="en-US" sz="1400" b="1" i="1">
                <a:latin typeface="Verdana" pitchFamily="34" charset="0"/>
              </a:rPr>
              <a:t>closing</a:t>
            </a:r>
            <a:r>
              <a:rPr lang="en-US" sz="1400">
                <a:latin typeface="Verdana" pitchFamily="34" charset="0"/>
              </a:rPr>
              <a:t> the respective basin from additional </a:t>
            </a:r>
            <a:r>
              <a:rPr lang="en-US" sz="1400" b="1" i="1">
                <a:latin typeface="Verdana" pitchFamily="34" charset="0"/>
              </a:rPr>
              <a:t>diligence claims</a:t>
            </a:r>
            <a:r>
              <a:rPr lang="en-US" sz="1400">
                <a:latin typeface="Verdana" pitchFamily="34" charset="0"/>
              </a:rPr>
              <a:t>.</a:t>
            </a:r>
          </a:p>
          <a:p>
            <a:pPr eaLnBrk="1" hangingPunct="1">
              <a:buFont typeface="Arial" pitchFamily="34" charset="0"/>
              <a:buChar char="•"/>
            </a:pPr>
            <a:endParaRPr lang="en-US" sz="1400">
              <a:latin typeface="Verdana" pitchFamily="34" charset="0"/>
            </a:endParaRPr>
          </a:p>
        </p:txBody>
      </p:sp>
      <p:pic>
        <p:nvPicPr>
          <p:cNvPr id="1028" name="Picture 4" descr="http://startupmeme.com/wp-content/uploads/2008/12/court-decision.png"/>
          <p:cNvPicPr>
            <a:picLocks noChangeAspect="1" noChangeArrowheads="1"/>
          </p:cNvPicPr>
          <p:nvPr/>
        </p:nvPicPr>
        <p:blipFill>
          <a:blip r:embed="rId3"/>
          <a:srcRect/>
          <a:stretch>
            <a:fillRect/>
          </a:stretch>
        </p:blipFill>
        <p:spPr bwMode="auto">
          <a:xfrm>
            <a:off x="736600" y="1260475"/>
            <a:ext cx="4132263" cy="414972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t2.gstatic.com/images?q=tbn:ANd9GcRlfVpZu6dznMOY6vjf6TdzCaaNeX8vJ5Y_WyBvH87Ov3-m4YfS"/>
          <p:cNvPicPr>
            <a:picLocks noChangeAspect="1" noChangeArrowheads="1"/>
          </p:cNvPicPr>
          <p:nvPr/>
        </p:nvPicPr>
        <p:blipFill>
          <a:blip r:embed="rId4"/>
          <a:srcRect/>
          <a:stretch>
            <a:fillRect/>
          </a:stretch>
        </p:blipFill>
        <p:spPr bwMode="auto">
          <a:xfrm>
            <a:off x="431800" y="4346575"/>
            <a:ext cx="2886075" cy="27225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2336800" y="4495800"/>
            <a:ext cx="1447800" cy="528638"/>
          </a:xfrm>
          <a:prstGeom prst="wedgeRectCallout">
            <a:avLst>
              <a:gd name="adj1" fmla="val -90703"/>
              <a:gd name="adj2" fmla="val 9283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36196711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p:cNvSpPr>
          <p:nvPr/>
        </p:nvSpPr>
        <p:spPr bwMode="auto">
          <a:xfrm>
            <a:off x="431800" y="4572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Red Butte Creek </a:t>
            </a:r>
          </a:p>
          <a:p>
            <a:pPr algn="ctr"/>
            <a:r>
              <a:rPr lang="en-US" sz="2800" b="1" i="1" dirty="0" smtClean="0">
                <a:solidFill>
                  <a:schemeClr val="tx1"/>
                </a:solidFill>
                <a:latin typeface="Verdana" pitchFamily="34" charset="0"/>
                <a:sym typeface="Verdana" pitchFamily="34" charset="0"/>
              </a:rPr>
              <a:t>Proposed </a:t>
            </a:r>
            <a:r>
              <a:rPr lang="en-US" sz="2800" b="1" i="1" dirty="0">
                <a:solidFill>
                  <a:schemeClr val="tx1"/>
                </a:solidFill>
                <a:latin typeface="Verdana" pitchFamily="34" charset="0"/>
                <a:sym typeface="Verdana" pitchFamily="34" charset="0"/>
              </a:rPr>
              <a:t>Determination Boundary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1" y="1202267"/>
            <a:ext cx="4604558" cy="5958840"/>
          </a:xfrm>
          <a:prstGeom prst="rect">
            <a:avLst/>
          </a:prstGeom>
        </p:spPr>
      </p:pic>
      <p:sp>
        <p:nvSpPr>
          <p:cNvPr id="80916" name="Rectangle 20"/>
          <p:cNvSpPr>
            <a:spLocks/>
          </p:cNvSpPr>
          <p:nvPr/>
        </p:nvSpPr>
        <p:spPr bwMode="auto">
          <a:xfrm>
            <a:off x="4826000" y="5562600"/>
            <a:ext cx="404876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r>
              <a:rPr lang="en-US" sz="1100" b="1" i="1" u="sng" dirty="0" smtClean="0">
                <a:solidFill>
                  <a:schemeClr val="tx1"/>
                </a:solidFill>
                <a:latin typeface="Verdana" pitchFamily="34" charset="0"/>
                <a:sym typeface="Verdana" pitchFamily="34" charset="0"/>
              </a:rPr>
              <a:t>Statistics</a:t>
            </a:r>
          </a:p>
          <a:p>
            <a:pPr marL="225425" indent="-225425" algn="l">
              <a:buFont typeface="Arial" pitchFamily="34" charset="0"/>
              <a:buChar char="•"/>
            </a:pPr>
            <a:r>
              <a:rPr lang="en-US" sz="1100" i="1" dirty="0" smtClean="0">
                <a:solidFill>
                  <a:schemeClr val="tx1"/>
                </a:solidFill>
                <a:latin typeface="Verdana" pitchFamily="34" charset="0"/>
                <a:sym typeface="Verdana" pitchFamily="34" charset="0"/>
              </a:rPr>
              <a:t>Total Area of Proposed Determination: 6,662 acres</a:t>
            </a:r>
          </a:p>
          <a:p>
            <a:pPr marL="225425" indent="-225425" algn="l">
              <a:buFont typeface="Arial" pitchFamily="34" charset="0"/>
              <a:buChar char="•"/>
            </a:pPr>
            <a:r>
              <a:rPr lang="en-US" sz="1100" i="1" dirty="0" smtClean="0">
                <a:solidFill>
                  <a:schemeClr val="tx1"/>
                </a:solidFill>
                <a:latin typeface="Verdana" pitchFamily="34" charset="0"/>
                <a:sym typeface="Verdana" pitchFamily="34" charset="0"/>
              </a:rPr>
              <a:t>Total Number of Water Rights: 9</a:t>
            </a:r>
          </a:p>
          <a:p>
            <a:pPr marL="225425" indent="-225425" algn="l">
              <a:buFont typeface="Arial" pitchFamily="34" charset="0"/>
              <a:buChar char="•"/>
            </a:pPr>
            <a:r>
              <a:rPr lang="en-US" sz="1100" i="1" dirty="0" smtClean="0">
                <a:solidFill>
                  <a:schemeClr val="tx1"/>
                </a:solidFill>
                <a:latin typeface="Verdana" pitchFamily="34" charset="0"/>
                <a:sym typeface="Verdana" pitchFamily="34" charset="0"/>
              </a:rPr>
              <a:t>Underground Water Rights: </a:t>
            </a:r>
            <a:r>
              <a:rPr lang="en-US" sz="1100" i="1" dirty="0">
                <a:solidFill>
                  <a:schemeClr val="tx1"/>
                </a:solidFill>
                <a:latin typeface="Verdana" pitchFamily="34" charset="0"/>
                <a:sym typeface="Verdana" pitchFamily="34" charset="0"/>
              </a:rPr>
              <a:t>1</a:t>
            </a:r>
            <a:endParaRPr lang="en-US" sz="1100" i="1" dirty="0" smtClean="0">
              <a:solidFill>
                <a:schemeClr val="tx1"/>
              </a:solidFill>
              <a:latin typeface="Verdana" pitchFamily="34" charset="0"/>
              <a:sym typeface="Verdana" pitchFamily="34" charset="0"/>
            </a:endParaRPr>
          </a:p>
          <a:p>
            <a:pPr marL="225425" indent="-225425" algn="l">
              <a:buFont typeface="Arial" pitchFamily="34" charset="0"/>
              <a:buChar char="•"/>
            </a:pPr>
            <a:r>
              <a:rPr lang="en-US" sz="1100" i="1" dirty="0" smtClean="0">
                <a:solidFill>
                  <a:schemeClr val="tx1"/>
                </a:solidFill>
                <a:latin typeface="Verdana" pitchFamily="34" charset="0"/>
                <a:sym typeface="Verdana" pitchFamily="34" charset="0"/>
              </a:rPr>
              <a:t>Surface Water Rights: </a:t>
            </a:r>
            <a:r>
              <a:rPr lang="en-US" sz="1100" i="1" dirty="0">
                <a:solidFill>
                  <a:schemeClr val="tx1"/>
                </a:solidFill>
                <a:latin typeface="Verdana" pitchFamily="34" charset="0"/>
                <a:sym typeface="Verdana" pitchFamily="34" charset="0"/>
              </a:rPr>
              <a:t>8</a:t>
            </a:r>
            <a:endParaRPr lang="en-US" sz="1100" i="1" dirty="0" smtClean="0">
              <a:solidFill>
                <a:schemeClr val="tx1"/>
              </a:solidFill>
              <a:latin typeface="Verdana" pitchFamily="34" charset="0"/>
              <a:sym typeface="Verdana" pitchFamily="34" charset="0"/>
            </a:endParaRPr>
          </a:p>
          <a:p>
            <a:pPr marL="225425" indent="-225425" algn="l">
              <a:buFont typeface="Arial" pitchFamily="34" charset="0"/>
              <a:buChar char="•"/>
            </a:pPr>
            <a:r>
              <a:rPr lang="en-US" sz="1100" i="1" dirty="0" smtClean="0">
                <a:solidFill>
                  <a:schemeClr val="tx1"/>
                </a:solidFill>
                <a:latin typeface="Verdana" pitchFamily="34" charset="0"/>
                <a:sym typeface="Verdana" pitchFamily="34" charset="0"/>
              </a:rPr>
              <a:t>Total Volume of Water: 2,101 acre-feet</a:t>
            </a:r>
            <a:endParaRPr lang="en-US" sz="1100" i="1" dirty="0">
              <a:solidFill>
                <a:schemeClr val="tx1"/>
              </a:solidFill>
              <a:latin typeface="Verdana" pitchFamily="34" charset="0"/>
              <a:sym typeface="Verdana" pitchFamily="34" charset="0"/>
            </a:endParaRPr>
          </a:p>
        </p:txBody>
      </p:sp>
      <p:sp>
        <p:nvSpPr>
          <p:cNvPr id="80910" name="Line 14"/>
          <p:cNvSpPr>
            <a:spLocks noChangeShapeType="1"/>
          </p:cNvSpPr>
          <p:nvPr/>
        </p:nvSpPr>
        <p:spPr bwMode="auto">
          <a:xfrm>
            <a:off x="2260601" y="2925763"/>
            <a:ext cx="2590798" cy="256063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5"/>
          <p:cNvSpPr>
            <a:spLocks noChangeShapeType="1"/>
          </p:cNvSpPr>
          <p:nvPr/>
        </p:nvSpPr>
        <p:spPr bwMode="auto">
          <a:xfrm flipV="1">
            <a:off x="2260601" y="1379344"/>
            <a:ext cx="2565400" cy="136385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Rectangle 10"/>
          <p:cNvSpPr>
            <a:spLocks/>
          </p:cNvSpPr>
          <p:nvPr/>
        </p:nvSpPr>
        <p:spPr bwMode="auto">
          <a:xfrm>
            <a:off x="2260600" y="2743200"/>
            <a:ext cx="274638" cy="182562"/>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0885" t="4311" r="2366" b="3230"/>
          <a:stretch/>
        </p:blipFill>
        <p:spPr bwMode="auto">
          <a:xfrm>
            <a:off x="4851399" y="1379344"/>
            <a:ext cx="4986773" cy="4107056"/>
          </a:xfrm>
          <a:prstGeom prst="rect">
            <a:avLst/>
          </a:prstGeom>
          <a:noFill/>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22470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Issues and Anticipated Timeline</a:t>
            </a:r>
            <a:endParaRPr lang="en-US" sz="2000" b="1" i="1" dirty="0">
              <a:solidFill>
                <a:schemeClr val="tx1"/>
              </a:solidFill>
              <a:latin typeface="Verdana" pitchFamily="34" charset="0"/>
              <a:sym typeface="Verdana" pitchFamily="34" charset="0"/>
            </a:endParaRPr>
          </a:p>
        </p:txBody>
      </p:sp>
      <p:sp>
        <p:nvSpPr>
          <p:cNvPr id="30723"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nSpc>
                <a:spcPct val="120000"/>
              </a:lnSpc>
            </a:pPr>
            <a:r>
              <a:rPr lang="en-US" sz="2000" b="1" u="sng" dirty="0" smtClean="0">
                <a:solidFill>
                  <a:schemeClr val="tx1"/>
                </a:solidFill>
                <a:latin typeface="Verdana" pitchFamily="34" charset="0"/>
                <a:sym typeface="Verdana" pitchFamily="34" charset="0"/>
              </a:rPr>
              <a:t>Issues:</a:t>
            </a:r>
          </a:p>
          <a:p>
            <a:pPr marL="342900" indent="-342900">
              <a:lnSpc>
                <a:spcPct val="120000"/>
              </a:lnSpc>
              <a:buFont typeface="Arial" panose="020B0604020202020204" pitchFamily="34" charset="0"/>
              <a:buChar char="•"/>
            </a:pPr>
            <a:r>
              <a:rPr lang="en-US" sz="2000" dirty="0" smtClean="0">
                <a:solidFill>
                  <a:schemeClr val="tx1"/>
                </a:solidFill>
                <a:latin typeface="Verdana" pitchFamily="34" charset="0"/>
                <a:sym typeface="Verdana" pitchFamily="34" charset="0"/>
              </a:rPr>
              <a:t>Duplicate claims/filings</a:t>
            </a:r>
            <a:endParaRPr lang="en-US" sz="2000" dirty="0" smtClean="0">
              <a:solidFill>
                <a:schemeClr val="tx1"/>
              </a:solidFill>
              <a:latin typeface="Verdana" pitchFamily="34" charset="0"/>
              <a:sym typeface="Verdana" pitchFamily="34" charset="0"/>
            </a:endParaRPr>
          </a:p>
          <a:p>
            <a:pPr marL="342900" indent="-342900">
              <a:lnSpc>
                <a:spcPct val="120000"/>
              </a:lnSpc>
              <a:buFont typeface="Arial" panose="020B0604020202020204" pitchFamily="34" charset="0"/>
              <a:buChar char="•"/>
            </a:pPr>
            <a:endParaRPr lang="en-US" sz="2000" b="1" u="sng" dirty="0" smtClean="0">
              <a:solidFill>
                <a:schemeClr val="tx1"/>
              </a:solidFill>
              <a:latin typeface="Verdana" pitchFamily="34" charset="0"/>
              <a:sym typeface="Verdana" pitchFamily="34" charset="0"/>
            </a:endParaRPr>
          </a:p>
          <a:p>
            <a:pPr>
              <a:lnSpc>
                <a:spcPct val="120000"/>
              </a:lnSpc>
            </a:pPr>
            <a:r>
              <a:rPr lang="en-US" sz="2000" b="1" u="sng" dirty="0" smtClean="0">
                <a:solidFill>
                  <a:schemeClr val="tx1"/>
                </a:solidFill>
                <a:latin typeface="Verdana" pitchFamily="34" charset="0"/>
                <a:sym typeface="Verdana" pitchFamily="34" charset="0"/>
              </a:rPr>
              <a:t>Anticipated Timeline:</a:t>
            </a:r>
          </a:p>
          <a:p>
            <a:pPr marL="342900" indent="-342900">
              <a:lnSpc>
                <a:spcPct val="120000"/>
              </a:lnSpc>
              <a:buFont typeface="Arial" panose="020B0604020202020204" pitchFamily="34" charset="0"/>
              <a:buChar char="•"/>
            </a:pPr>
            <a:r>
              <a:rPr lang="en-US" sz="2000" u="sng" dirty="0" smtClean="0">
                <a:solidFill>
                  <a:schemeClr val="tx1"/>
                </a:solidFill>
                <a:latin typeface="Verdana" pitchFamily="34" charset="0"/>
                <a:sym typeface="Verdana" pitchFamily="34" charset="0"/>
              </a:rPr>
              <a:t>Short-Term:</a:t>
            </a:r>
            <a:r>
              <a:rPr lang="en-US" sz="2000" dirty="0" smtClean="0">
                <a:solidFill>
                  <a:schemeClr val="tx1"/>
                </a:solidFill>
                <a:latin typeface="Verdana" pitchFamily="34" charset="0"/>
                <a:sym typeface="Verdana" pitchFamily="34" charset="0"/>
              </a:rPr>
              <a:t> Field Investigations will commence this spring; claims will be evaluated on an ongoing basis.</a:t>
            </a:r>
          </a:p>
          <a:p>
            <a:pPr marL="342900" indent="-342900">
              <a:lnSpc>
                <a:spcPct val="120000"/>
              </a:lnSpc>
              <a:buFont typeface="Arial" panose="020B0604020202020204" pitchFamily="34" charset="0"/>
              <a:buChar char="•"/>
            </a:pPr>
            <a:endParaRPr lang="en-US" sz="2000" dirty="0" smtClean="0">
              <a:solidFill>
                <a:schemeClr val="tx1"/>
              </a:solidFill>
              <a:latin typeface="Verdana" pitchFamily="34" charset="0"/>
              <a:sym typeface="Verdana" pitchFamily="34" charset="0"/>
            </a:endParaRPr>
          </a:p>
          <a:p>
            <a:pPr marL="342900" indent="-342900">
              <a:lnSpc>
                <a:spcPct val="120000"/>
              </a:lnSpc>
              <a:buFont typeface="Arial" panose="020B0604020202020204" pitchFamily="34" charset="0"/>
              <a:buChar char="•"/>
            </a:pPr>
            <a:r>
              <a:rPr lang="en-US" sz="2000" u="sng" dirty="0" smtClean="0">
                <a:solidFill>
                  <a:schemeClr val="tx1"/>
                </a:solidFill>
                <a:latin typeface="Verdana" pitchFamily="34" charset="0"/>
                <a:sym typeface="Verdana" pitchFamily="34" charset="0"/>
              </a:rPr>
              <a:t>Long-Term:</a:t>
            </a:r>
            <a:r>
              <a:rPr lang="en-US" sz="2000" dirty="0" smtClean="0">
                <a:solidFill>
                  <a:schemeClr val="tx1"/>
                </a:solidFill>
                <a:latin typeface="Verdana" pitchFamily="34" charset="0"/>
                <a:sym typeface="Verdana" pitchFamily="34" charset="0"/>
              </a:rPr>
              <a:t> Under current staffing levels and work-load, publication of the Red Butte Creek PD is expected within 1 year.</a:t>
            </a:r>
          </a:p>
        </p:txBody>
      </p:sp>
    </p:spTree>
    <p:extLst>
      <p:ext uri="{BB962C8B-B14F-4D97-AF65-F5344CB8AC3E}">
        <p14:creationId xmlns:p14="http://schemas.microsoft.com/office/powerpoint/2010/main" val="13744893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Will I lose my water right?</a:t>
            </a:r>
            <a:endParaRPr lang="en-US" sz="2000" b="1" i="1">
              <a:solidFill>
                <a:schemeClr val="tx1"/>
              </a:solidFill>
              <a:latin typeface="Verdana" pitchFamily="34" charset="0"/>
              <a:sym typeface="Verdana" pitchFamily="34" charset="0"/>
            </a:endParaRPr>
          </a:p>
        </p:txBody>
      </p:sp>
      <p:sp>
        <p:nvSpPr>
          <p:cNvPr id="30723"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r>
              <a:rPr lang="en-US" sz="2000">
                <a:solidFill>
                  <a:schemeClr val="tx1"/>
                </a:solidFill>
                <a:latin typeface="Verdana" pitchFamily="34" charset="0"/>
                <a:sym typeface="Verdana" pitchFamily="34" charset="0"/>
              </a:rPr>
              <a:t>Water users who are currently using their water right in conformance with the records on file with the Division of Water Rights have nothing to worry about.</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r>
              <a:rPr lang="en-US" sz="2000">
                <a:solidFill>
                  <a:schemeClr val="tx1"/>
                </a:solidFill>
                <a:latin typeface="Verdana" pitchFamily="34" charset="0"/>
                <a:sym typeface="Verdana" pitchFamily="34" charset="0"/>
              </a:rPr>
              <a:t>Individuals using water </a:t>
            </a:r>
            <a:r>
              <a:rPr lang="en-US" sz="2000" b="1" i="1">
                <a:solidFill>
                  <a:schemeClr val="tx1"/>
                </a:solidFill>
                <a:latin typeface="Verdana" pitchFamily="34" charset="0"/>
                <a:sym typeface="Verdana" pitchFamily="34" charset="0"/>
              </a:rPr>
              <a:t>without a water right of record</a:t>
            </a:r>
            <a:r>
              <a:rPr lang="en-US" sz="2000" i="1">
                <a:solidFill>
                  <a:schemeClr val="tx1"/>
                </a:solidFill>
                <a:latin typeface="Verdana" pitchFamily="34" charset="0"/>
                <a:sym typeface="Verdana" pitchFamily="34" charset="0"/>
              </a:rPr>
              <a:t> </a:t>
            </a:r>
            <a:r>
              <a:rPr lang="en-US" sz="2000">
                <a:solidFill>
                  <a:schemeClr val="tx1"/>
                </a:solidFill>
                <a:latin typeface="Verdana" pitchFamily="34" charset="0"/>
                <a:sym typeface="Verdana" pitchFamily="34" charset="0"/>
              </a:rPr>
              <a:t>are required to submit a claim during the proposed determination process or </a:t>
            </a:r>
            <a:r>
              <a:rPr lang="en-US" sz="2000" b="1" i="1">
                <a:solidFill>
                  <a:schemeClr val="tx1"/>
                </a:solidFill>
                <a:latin typeface="Verdana" pitchFamily="34" charset="0"/>
                <a:sym typeface="Verdana" pitchFamily="34" charset="0"/>
              </a:rPr>
              <a:t>risk being barred</a:t>
            </a:r>
            <a:r>
              <a:rPr lang="en-US" sz="2000" i="1">
                <a:solidFill>
                  <a:schemeClr val="tx1"/>
                </a:solidFill>
                <a:latin typeface="Verdana" pitchFamily="34" charset="0"/>
                <a:sym typeface="Verdana" pitchFamily="34" charset="0"/>
              </a:rPr>
              <a:t> </a:t>
            </a:r>
            <a:r>
              <a:rPr lang="en-US" sz="2000">
                <a:solidFill>
                  <a:schemeClr val="tx1"/>
                </a:solidFill>
                <a:latin typeface="Verdana" pitchFamily="34" charset="0"/>
                <a:sym typeface="Verdana" pitchFamily="34" charset="0"/>
              </a:rPr>
              <a:t>from future claims and use.</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r>
              <a:rPr lang="en-US" sz="2000">
                <a:solidFill>
                  <a:schemeClr val="tx1"/>
                </a:solidFill>
                <a:latin typeface="Verdana" pitchFamily="34" charset="0"/>
                <a:sym typeface="Verdana" pitchFamily="34" charset="0"/>
              </a:rPr>
              <a:t>If the water use authorized under the water right has fallen</a:t>
            </a:r>
            <a:r>
              <a:rPr lang="en-US" sz="2000" b="1">
                <a:solidFill>
                  <a:schemeClr val="tx1"/>
                </a:solidFill>
                <a:latin typeface="Verdana" pitchFamily="34" charset="0"/>
                <a:sym typeface="Verdana" pitchFamily="34" charset="0"/>
              </a:rPr>
              <a:t> </a:t>
            </a:r>
            <a:r>
              <a:rPr lang="en-US" sz="2000" b="1" i="1">
                <a:solidFill>
                  <a:schemeClr val="tx1"/>
                </a:solidFill>
                <a:latin typeface="Verdana" pitchFamily="34" charset="0"/>
                <a:sym typeface="Verdana" pitchFamily="34" charset="0"/>
              </a:rPr>
              <a:t>out of use for 7-years or more</a:t>
            </a:r>
            <a:r>
              <a:rPr lang="en-US" sz="2000">
                <a:solidFill>
                  <a:schemeClr val="tx1"/>
                </a:solidFill>
                <a:latin typeface="Verdana" pitchFamily="34" charset="0"/>
                <a:sym typeface="Verdana" pitchFamily="34" charset="0"/>
              </a:rPr>
              <a:t>, the water right—or a portion of it—may be recommended to be </a:t>
            </a:r>
            <a:r>
              <a:rPr lang="en-US" sz="2000" b="1" i="1">
                <a:solidFill>
                  <a:schemeClr val="tx1"/>
                </a:solidFill>
                <a:latin typeface="Verdana" pitchFamily="34" charset="0"/>
                <a:sym typeface="Verdana" pitchFamily="34" charset="0"/>
              </a:rPr>
              <a:t>disallowed</a:t>
            </a:r>
            <a:r>
              <a:rPr lang="en-US" sz="2000">
                <a:solidFill>
                  <a:schemeClr val="tx1"/>
                </a:solidFill>
                <a:latin typeface="Verdana" pitchFamily="34" charset="0"/>
                <a:sym typeface="Verdana" pitchFamily="34" charset="0"/>
              </a:rPr>
              <a:t> in the proposed determination.</a:t>
            </a:r>
          </a:p>
          <a:p>
            <a:pPr marL="233363" indent="-233363">
              <a:lnSpc>
                <a:spcPct val="120000"/>
              </a:lnSpc>
              <a:buFontTx/>
              <a:buChar char="•"/>
            </a:pPr>
            <a:endParaRPr lang="en-US" sz="2000">
              <a:solidFill>
                <a:schemeClr val="tx1"/>
              </a:solidFill>
              <a:latin typeface="Verdana" pitchFamily="34" charset="0"/>
              <a:sym typeface="Verdana" pitchFamily="34" charset="0"/>
            </a:endParaRPr>
          </a:p>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extLst>
      <p:ext uri="{BB962C8B-B14F-4D97-AF65-F5344CB8AC3E}">
        <p14:creationId xmlns:p14="http://schemas.microsoft.com/office/powerpoint/2010/main" val="35455341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400" b="1" i="1">
                <a:solidFill>
                  <a:schemeClr val="tx1"/>
                </a:solidFill>
                <a:latin typeface="Verdana" pitchFamily="34" charset="0"/>
                <a:sym typeface="Verdana" pitchFamily="34" charset="0"/>
              </a:rPr>
              <a:t>Who can I contact to discuss the </a:t>
            </a:r>
          </a:p>
          <a:p>
            <a:pPr algn="ctr"/>
            <a:r>
              <a:rPr lang="en-US" sz="2400" b="1" i="1">
                <a:solidFill>
                  <a:schemeClr val="tx1"/>
                </a:solidFill>
                <a:latin typeface="Verdana" pitchFamily="34" charset="0"/>
                <a:sym typeface="Verdana" pitchFamily="34" charset="0"/>
              </a:rPr>
              <a:t>Adjudication Process?</a:t>
            </a:r>
            <a:endParaRPr lang="en-US" sz="1800" b="1" i="1">
              <a:solidFill>
                <a:schemeClr val="tx1"/>
              </a:solidFill>
              <a:latin typeface="Verdana" pitchFamily="34" charset="0"/>
              <a:sym typeface="Verdana" pitchFamily="34" charset="0"/>
            </a:endParaRPr>
          </a:p>
        </p:txBody>
      </p:sp>
      <p:sp>
        <p:nvSpPr>
          <p:cNvPr id="26628" name="Rectangle 4"/>
          <p:cNvSpPr>
            <a:spLocks/>
          </p:cNvSpPr>
          <p:nvPr/>
        </p:nvSpPr>
        <p:spPr bwMode="auto">
          <a:xfrm>
            <a:off x="508000" y="3048000"/>
            <a:ext cx="929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Chris York, E.I.T.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Engineer</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a:t>
            </a:r>
            <a:r>
              <a:rPr lang="en-US" sz="1600" dirty="0" smtClean="0">
                <a:solidFill>
                  <a:schemeClr val="tx1"/>
                </a:solidFill>
                <a:latin typeface="Verdana" pitchFamily="34" charset="0"/>
                <a:ea typeface="ヒラギノ角ゴ Pro W3" charset="-128"/>
                <a:cs typeface="+mn-cs"/>
                <a:sym typeface="Verdana" pitchFamily="34" charset="0"/>
              </a:rPr>
              <a:t>385-226-7805</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3"/>
              </a:rPr>
              <a:t>lindseycarrigan@utah.gov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Randy Tarantino</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Technician</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801-664-8452</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hlinkClick r:id="rId4"/>
              </a:rPr>
              <a:t>randytarantino@utah.gov</a:t>
            </a: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a:solidFill>
                  <a:schemeClr val="tx1"/>
                </a:solidFill>
                <a:latin typeface="Verdana" pitchFamily="34" charset="0"/>
                <a:ea typeface="ヒラギノ角ゴ Pro W3" charset="-128"/>
                <a:sym typeface="Verdana" pitchFamily="34" charset="0"/>
              </a:rPr>
              <a:t>Mike Handy, P.G.</a:t>
            </a:r>
          </a:p>
          <a:p>
            <a:pPr marL="233363" indent="-233363" algn="ctr">
              <a:lnSpc>
                <a:spcPct val="120000"/>
              </a:lnSpc>
              <a:defRPr/>
            </a:pPr>
            <a:r>
              <a:rPr lang="en-US" sz="1400" i="1" dirty="0">
                <a:solidFill>
                  <a:schemeClr val="tx1"/>
                </a:solidFill>
                <a:latin typeface="Verdana" pitchFamily="34" charset="0"/>
                <a:ea typeface="ヒラギノ角ゴ Pro W3" charset="-128"/>
                <a:sym typeface="Verdana" pitchFamily="34" charset="0"/>
              </a:rPr>
              <a:t>Adjudication </a:t>
            </a:r>
            <a:r>
              <a:rPr lang="en-US" sz="1400" i="1" dirty="0" smtClean="0">
                <a:solidFill>
                  <a:schemeClr val="tx1"/>
                </a:solidFill>
                <a:latin typeface="Verdana" pitchFamily="34" charset="0"/>
                <a:ea typeface="ヒラギノ角ゴ Pro W3" charset="-128"/>
                <a:sym typeface="Verdana" pitchFamily="34" charset="0"/>
              </a:rPr>
              <a:t>Team Leader</a:t>
            </a:r>
            <a:endParaRPr lang="en-US" sz="1400" b="1"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Phone: 801-538-7463</a:t>
            </a: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E-mail: </a:t>
            </a:r>
            <a:r>
              <a:rPr lang="en-US" sz="1600" dirty="0">
                <a:solidFill>
                  <a:schemeClr val="tx1"/>
                </a:solidFill>
                <a:latin typeface="Verdana" pitchFamily="34" charset="0"/>
                <a:ea typeface="ヒラギノ角ゴ Pro W3" charset="-128"/>
                <a:sym typeface="Verdana" pitchFamily="34" charset="0"/>
                <a:hlinkClick r:id="rId5"/>
              </a:rPr>
              <a:t>mikehandy@utah.gov</a:t>
            </a:r>
            <a:endParaRPr lang="en-US" sz="1600"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endParaRPr lang="en-US" sz="1600" b="1"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Josh </a:t>
            </a:r>
            <a:r>
              <a:rPr lang="en-US" sz="1600" b="1" dirty="0">
                <a:solidFill>
                  <a:schemeClr val="tx1"/>
                </a:solidFill>
                <a:latin typeface="Verdana" pitchFamily="34" charset="0"/>
                <a:ea typeface="ヒラギノ角ゴ Pro W3" charset="-128"/>
                <a:cs typeface="+mn-cs"/>
                <a:sym typeface="Verdana" pitchFamily="34" charset="0"/>
              </a:rPr>
              <a:t>Zimmerman</a:t>
            </a:r>
          </a:p>
          <a:p>
            <a:pPr marL="233363" indent="-233363" algn="ctr">
              <a:lnSpc>
                <a:spcPct val="120000"/>
              </a:lnSpc>
              <a:defRPr/>
            </a:pPr>
            <a:r>
              <a:rPr lang="en-US" sz="1400" i="1" dirty="0">
                <a:latin typeface="Verdana" pitchFamily="34" charset="0"/>
                <a:ea typeface="ヒラギノ角ゴ Pro W3" charset="-128"/>
                <a:cs typeface="+mn-cs"/>
                <a:sym typeface="Verdana" pitchFamily="34" charset="0"/>
              </a:rPr>
              <a:t>Adjudication </a:t>
            </a:r>
            <a:r>
              <a:rPr lang="en-US" sz="1400" i="1" dirty="0" smtClean="0">
                <a:latin typeface="Verdana" pitchFamily="34" charset="0"/>
                <a:ea typeface="ヒラギノ角ゴ Pro W3" charset="-128"/>
                <a:cs typeface="+mn-cs"/>
                <a:sym typeface="Verdana" pitchFamily="34" charset="0"/>
              </a:rPr>
              <a:t>Team Leader</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801-946-7168</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6"/>
              </a:rPr>
              <a:t>joshzimmerman@utah.gov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571500" lvl="1"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p:txBody>
      </p:sp>
      <p:sp>
        <p:nvSpPr>
          <p:cNvPr id="32772" name="Rectangle 6"/>
          <p:cNvSpPr>
            <a:spLocks/>
          </p:cNvSpPr>
          <p:nvPr/>
        </p:nvSpPr>
        <p:spPr bwMode="auto">
          <a:xfrm>
            <a:off x="1574800" y="57912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400" b="1" i="1">
                <a:solidFill>
                  <a:srgbClr val="0066CC"/>
                </a:solidFill>
                <a:latin typeface="Verdana" pitchFamily="34" charset="0"/>
                <a:sym typeface="Verdana" pitchFamily="34" charset="0"/>
              </a:rPr>
              <a:t>Utah Division of Water Rights</a:t>
            </a:r>
          </a:p>
          <a:p>
            <a:pPr marL="233363" indent="-233363" algn="ctr">
              <a:lnSpc>
                <a:spcPct val="120000"/>
              </a:lnSpc>
            </a:pPr>
            <a:r>
              <a:rPr lang="en-US" sz="1400" b="1">
                <a:solidFill>
                  <a:schemeClr val="tx1"/>
                </a:solidFill>
                <a:latin typeface="Verdana" pitchFamily="34" charset="0"/>
                <a:sym typeface="Verdana" pitchFamily="34" charset="0"/>
              </a:rPr>
              <a:t>1594 West North Temple</a:t>
            </a:r>
          </a:p>
          <a:p>
            <a:pPr marL="233363" indent="-233363" algn="ctr">
              <a:lnSpc>
                <a:spcPct val="120000"/>
              </a:lnSpc>
            </a:pPr>
            <a:r>
              <a:rPr lang="en-US" sz="1400" b="1">
                <a:solidFill>
                  <a:schemeClr val="tx1"/>
                </a:solidFill>
                <a:latin typeface="Verdana" pitchFamily="34" charset="0"/>
                <a:sym typeface="Verdana" pitchFamily="34" charset="0"/>
              </a:rPr>
              <a:t>Suite 220, PO Box 146300</a:t>
            </a:r>
          </a:p>
          <a:p>
            <a:pPr marL="233363" indent="-233363" algn="ctr">
              <a:lnSpc>
                <a:spcPct val="120000"/>
              </a:lnSpc>
            </a:pPr>
            <a:r>
              <a:rPr lang="en-US" sz="1400" b="1">
                <a:solidFill>
                  <a:schemeClr val="tx1"/>
                </a:solidFill>
                <a:latin typeface="Verdana" pitchFamily="34" charset="0"/>
                <a:sym typeface="Verdana" pitchFamily="34" charset="0"/>
              </a:rPr>
              <a:t>Salt Lake City, UT 84114-6300</a:t>
            </a:r>
          </a:p>
          <a:p>
            <a:pPr marL="233363" indent="-233363" algn="ctr">
              <a:lnSpc>
                <a:spcPct val="120000"/>
              </a:lnSpc>
            </a:pPr>
            <a:r>
              <a:rPr lang="en-US" sz="1600" b="1" i="1">
                <a:solidFill>
                  <a:schemeClr val="tx1"/>
                </a:solidFill>
                <a:sym typeface="Verdana" pitchFamily="34" charset="0"/>
                <a:hlinkClick r:id="rId7"/>
              </a:rPr>
              <a:t>www.waterrights.utah.gov</a:t>
            </a:r>
            <a:endParaRPr lang="en-US" sz="1600" i="1">
              <a:solidFill>
                <a:schemeClr val="tx1"/>
              </a:solidFill>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
        <p:nvSpPr>
          <p:cNvPr id="32773" name="Rectangle 6"/>
          <p:cNvSpPr>
            <a:spLocks/>
          </p:cNvSpPr>
          <p:nvPr/>
        </p:nvSpPr>
        <p:spPr bwMode="auto">
          <a:xfrm>
            <a:off x="1528763" y="16764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600" b="1">
                <a:latin typeface="Verdana" pitchFamily="34" charset="0"/>
                <a:sym typeface="Verdana" pitchFamily="34" charset="0"/>
              </a:rPr>
              <a:t>Blake Bingham, P.E.</a:t>
            </a:r>
          </a:p>
          <a:p>
            <a:pPr marL="233363" indent="-233363" algn="ctr">
              <a:lnSpc>
                <a:spcPct val="120000"/>
              </a:lnSpc>
            </a:pPr>
            <a:r>
              <a:rPr lang="en-US" sz="1400" i="1">
                <a:latin typeface="Verdana" pitchFamily="34" charset="0"/>
                <a:sym typeface="Verdana" pitchFamily="34" charset="0"/>
              </a:rPr>
              <a:t>Adjudication Program Manager</a:t>
            </a:r>
          </a:p>
          <a:p>
            <a:pPr marL="233363" indent="-233363" algn="ctr">
              <a:lnSpc>
                <a:spcPct val="120000"/>
              </a:lnSpc>
            </a:pPr>
            <a:r>
              <a:rPr lang="en-US" sz="1600">
                <a:latin typeface="Verdana" pitchFamily="34" charset="0"/>
                <a:sym typeface="Verdana" pitchFamily="34" charset="0"/>
              </a:rPr>
              <a:t>Phone: 801-538-7345</a:t>
            </a:r>
          </a:p>
          <a:p>
            <a:pPr marL="233363" indent="-233363" algn="ctr">
              <a:lnSpc>
                <a:spcPct val="120000"/>
              </a:lnSpc>
            </a:pPr>
            <a:r>
              <a:rPr lang="en-US" sz="1600">
                <a:latin typeface="Verdana" pitchFamily="34" charset="0"/>
                <a:sym typeface="Verdana" pitchFamily="34" charset="0"/>
              </a:rPr>
              <a:t>E-mail: </a:t>
            </a:r>
            <a:r>
              <a:rPr lang="en-US" sz="1600">
                <a:latin typeface="Verdana" pitchFamily="34" charset="0"/>
                <a:sym typeface="Verdana" pitchFamily="34" charset="0"/>
                <a:hlinkClick r:id="rId8"/>
              </a:rPr>
              <a:t>blakebingham@utah.gov</a:t>
            </a:r>
            <a:endParaRPr lang="en-US" sz="1600">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1041400" y="29718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54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p:cNvSpPr>
          <p:nvPr/>
        </p:nvSpPr>
        <p:spPr bwMode="auto">
          <a:xfrm>
            <a:off x="546100" y="1600201"/>
            <a:ext cx="906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57200" indent="-457200" algn="l">
              <a:lnSpc>
                <a:spcPct val="120000"/>
              </a:lnSpc>
              <a:buFontTx/>
              <a:buChar char="•"/>
            </a:pPr>
            <a:r>
              <a:rPr lang="en-US" sz="2800" dirty="0" smtClean="0">
                <a:solidFill>
                  <a:schemeClr val="tx1"/>
                </a:solidFill>
                <a:latin typeface="Verdana" pitchFamily="34" charset="0"/>
                <a:sym typeface="Verdana" pitchFamily="34" charset="0"/>
              </a:rPr>
              <a:t>Adjudication Overview</a:t>
            </a:r>
          </a:p>
          <a:p>
            <a:pPr marL="457200" indent="-457200" algn="l">
              <a:lnSpc>
                <a:spcPct val="120000"/>
              </a:lnSpc>
              <a:buFontTx/>
              <a:buChar char="•"/>
            </a:pPr>
            <a:r>
              <a:rPr lang="en-US" sz="2800" dirty="0" smtClean="0">
                <a:solidFill>
                  <a:schemeClr val="tx1"/>
                </a:solidFill>
                <a:latin typeface="Verdana" pitchFamily="34" charset="0"/>
                <a:sym typeface="Verdana" pitchFamily="34" charset="0"/>
              </a:rPr>
              <a:t>Proposed Determination Process</a:t>
            </a:r>
          </a:p>
          <a:p>
            <a:pPr marL="457200" indent="-457200" algn="l">
              <a:lnSpc>
                <a:spcPct val="120000"/>
              </a:lnSpc>
              <a:buFontTx/>
              <a:buChar char="•"/>
            </a:pPr>
            <a:r>
              <a:rPr lang="en-US" sz="2800" dirty="0" smtClean="0">
                <a:solidFill>
                  <a:schemeClr val="tx1"/>
                </a:solidFill>
                <a:latin typeface="Verdana" pitchFamily="34" charset="0"/>
                <a:sym typeface="Verdana" pitchFamily="34" charset="0"/>
              </a:rPr>
              <a:t>Significant Issues and Anticipated </a:t>
            </a:r>
            <a:r>
              <a:rPr lang="en-US" sz="2800" dirty="0">
                <a:solidFill>
                  <a:schemeClr val="tx1"/>
                </a:solidFill>
                <a:latin typeface="Verdana" pitchFamily="34" charset="0"/>
                <a:sym typeface="Verdana" pitchFamily="34" charset="0"/>
              </a:rPr>
              <a:t>Timeline</a:t>
            </a:r>
          </a:p>
          <a:p>
            <a:pPr marL="457200" indent="-457200" algn="l">
              <a:lnSpc>
                <a:spcPct val="120000"/>
              </a:lnSpc>
              <a:buFontTx/>
              <a:buChar char="•"/>
            </a:pPr>
            <a:r>
              <a:rPr lang="en-US" sz="2800" dirty="0">
                <a:solidFill>
                  <a:schemeClr val="tx1"/>
                </a:solidFill>
                <a:latin typeface="Verdana" pitchFamily="34" charset="0"/>
                <a:sym typeface="Verdana" pitchFamily="34" charset="0"/>
              </a:rPr>
              <a:t>Questions</a:t>
            </a:r>
          </a:p>
          <a:p>
            <a:pPr marL="457200" indent="-457200" algn="l">
              <a:lnSpc>
                <a:spcPct val="120000"/>
              </a:lnSpc>
              <a:buFontTx/>
              <a:buChar char="•"/>
            </a:pPr>
            <a:endParaRPr lang="en-US" sz="2800" dirty="0">
              <a:solidFill>
                <a:schemeClr val="tx1"/>
              </a:solidFill>
              <a:latin typeface="Verdana" pitchFamily="34" charset="0"/>
              <a:sym typeface="Verdana" pitchFamily="34" charset="0"/>
            </a:endParaRPr>
          </a:p>
          <a:p>
            <a:pPr marL="457200" indent="-457200" algn="l">
              <a:lnSpc>
                <a:spcPct val="120000"/>
              </a:lnSpc>
              <a:buFontTx/>
              <a:buChar char="•"/>
            </a:pPr>
            <a:endParaRPr lang="en-US" sz="2800" dirty="0">
              <a:solidFill>
                <a:schemeClr val="tx1"/>
              </a:solidFill>
              <a:latin typeface="Verdana" pitchFamily="34" charset="0"/>
              <a:sym typeface="Verdana" pitchFamily="34" charset="0"/>
            </a:endParaRPr>
          </a:p>
        </p:txBody>
      </p:sp>
      <p:sp>
        <p:nvSpPr>
          <p:cNvPr id="54277"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4000" b="1" i="1" dirty="0">
                <a:solidFill>
                  <a:schemeClr val="tx1"/>
                </a:solidFill>
                <a:latin typeface="Verdana" pitchFamily="34" charset="0"/>
                <a:sym typeface="Verdana" pitchFamily="34" charset="0"/>
              </a:rPr>
              <a:t>Agenda</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914900"/>
            <a:ext cx="3720417" cy="20955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71" y="4914900"/>
            <a:ext cx="3991429" cy="20955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90713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p:cNvSpPr>
          <p:nvPr/>
        </p:nvSpPr>
        <p:spPr bwMode="auto">
          <a:xfrm>
            <a:off x="508000" y="1219200"/>
            <a:ext cx="906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pPr>
            <a:r>
              <a:rPr lang="en-US" sz="1300" b="1" u="sng" dirty="0">
                <a:solidFill>
                  <a:schemeClr val="tx1"/>
                </a:solidFill>
                <a:latin typeface="Verdana" pitchFamily="34" charset="0"/>
                <a:sym typeface="Verdana" pitchFamily="34" charset="0"/>
              </a:rPr>
              <a:t>July 23, 1847</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Advance party of the </a:t>
            </a:r>
            <a:r>
              <a:rPr lang="en-US" sz="1300" b="1" i="1" dirty="0">
                <a:solidFill>
                  <a:schemeClr val="tx1"/>
                </a:solidFill>
                <a:latin typeface="Verdana" pitchFamily="34" charset="0"/>
                <a:sym typeface="Verdana" pitchFamily="34" charset="0"/>
              </a:rPr>
              <a:t>Mormon pioneers </a:t>
            </a:r>
            <a:r>
              <a:rPr lang="en-US" sz="1300" dirty="0">
                <a:solidFill>
                  <a:schemeClr val="tx1"/>
                </a:solidFill>
                <a:latin typeface="Verdana" pitchFamily="34" charset="0"/>
                <a:sym typeface="Verdana" pitchFamily="34" charset="0"/>
              </a:rPr>
              <a:t>entered the Salt Lake Valley and began breaking-up the ground to prepare the land for crops.  </a:t>
            </a:r>
            <a:r>
              <a:rPr lang="en-US" sz="1300" b="1" i="1" dirty="0">
                <a:solidFill>
                  <a:schemeClr val="tx1"/>
                </a:solidFill>
                <a:latin typeface="Verdana" pitchFamily="34" charset="0"/>
                <a:sym typeface="Verdana" pitchFamily="34" charset="0"/>
              </a:rPr>
              <a:t>Water from City Creek Canyon</a:t>
            </a:r>
            <a:r>
              <a:rPr lang="en-US" sz="1300" dirty="0">
                <a:solidFill>
                  <a:schemeClr val="tx1"/>
                </a:solidFill>
                <a:latin typeface="Verdana" pitchFamily="34" charset="0"/>
                <a:sym typeface="Verdana" pitchFamily="34" charset="0"/>
              </a:rPr>
              <a:t> was diverted to moisten the soil for plowing and later used for irrigation.</a:t>
            </a: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smtClean="0">
                <a:solidFill>
                  <a:schemeClr val="tx1"/>
                </a:solidFill>
                <a:latin typeface="Verdana" pitchFamily="34" charset="0"/>
                <a:sym typeface="Verdana" pitchFamily="34" charset="0"/>
              </a:rPr>
              <a:t>September 30, 1848</a:t>
            </a:r>
            <a:r>
              <a:rPr lang="en-US" sz="1300" b="1" dirty="0" smtClean="0">
                <a:solidFill>
                  <a:schemeClr val="tx1"/>
                </a:solidFill>
                <a:latin typeface="Verdana" pitchFamily="34" charset="0"/>
                <a:sym typeface="Verdana" pitchFamily="34" charset="0"/>
              </a:rPr>
              <a:t>: </a:t>
            </a:r>
            <a:r>
              <a:rPr lang="en-US" sz="1300" b="1" i="1" dirty="0" smtClean="0">
                <a:solidFill>
                  <a:schemeClr val="tx1"/>
                </a:solidFill>
                <a:latin typeface="Verdana" pitchFamily="34" charset="0"/>
                <a:sym typeface="Verdana" pitchFamily="34" charset="0"/>
              </a:rPr>
              <a:t>Brigham </a:t>
            </a:r>
            <a:r>
              <a:rPr lang="en-US" sz="1300" b="1" i="1" dirty="0">
                <a:solidFill>
                  <a:schemeClr val="tx1"/>
                </a:solidFill>
                <a:latin typeface="Verdana" pitchFamily="34" charset="0"/>
                <a:sym typeface="Verdana" pitchFamily="34" charset="0"/>
              </a:rPr>
              <a:t>Young </a:t>
            </a:r>
            <a:r>
              <a:rPr lang="en-US" sz="1300" dirty="0">
                <a:solidFill>
                  <a:schemeClr val="tx1"/>
                </a:solidFill>
                <a:latin typeface="Verdana" pitchFamily="34" charset="0"/>
                <a:sym typeface="Verdana" pitchFamily="34" charset="0"/>
              </a:rPr>
              <a:t>declares, </a:t>
            </a:r>
            <a:r>
              <a:rPr lang="en-US" sz="1300" i="1" dirty="0" smtClean="0">
                <a:solidFill>
                  <a:schemeClr val="tx1"/>
                </a:solidFill>
                <a:latin typeface="Verdana" pitchFamily="34" charset="0"/>
                <a:sym typeface="Verdana" pitchFamily="34" charset="0"/>
              </a:rPr>
              <a:t>“There shall be </a:t>
            </a:r>
            <a:r>
              <a:rPr lang="en-US" sz="1300" b="1" i="1" dirty="0" smtClean="0">
                <a:solidFill>
                  <a:schemeClr val="tx1"/>
                </a:solidFill>
                <a:latin typeface="Verdana" pitchFamily="34" charset="0"/>
                <a:sym typeface="Verdana" pitchFamily="34" charset="0"/>
              </a:rPr>
              <a:t>no private ownership</a:t>
            </a:r>
            <a:r>
              <a:rPr lang="en-US" sz="1300" i="1" dirty="0" smtClean="0">
                <a:solidFill>
                  <a:schemeClr val="tx1"/>
                </a:solidFill>
                <a:latin typeface="Verdana" pitchFamily="34" charset="0"/>
                <a:sym typeface="Verdana" pitchFamily="34" charset="0"/>
              </a:rPr>
              <a:t> of the streams that come out of the canyons... </a:t>
            </a:r>
            <a:r>
              <a:rPr lang="en-US" sz="1300" b="1" i="1" dirty="0" smtClean="0">
                <a:solidFill>
                  <a:schemeClr val="tx1"/>
                </a:solidFill>
                <a:latin typeface="Verdana" pitchFamily="34" charset="0"/>
                <a:sym typeface="Verdana" pitchFamily="34" charset="0"/>
              </a:rPr>
              <a:t>These belong to the people</a:t>
            </a:r>
            <a:r>
              <a:rPr lang="en-US" sz="1300" i="1" dirty="0" smtClean="0">
                <a:solidFill>
                  <a:schemeClr val="tx1"/>
                </a:solidFill>
                <a:latin typeface="Verdana" pitchFamily="34" charset="0"/>
                <a:sym typeface="Verdana" pitchFamily="34" charset="0"/>
              </a:rPr>
              <a:t>: all the people.</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a:solidFill>
                  <a:schemeClr val="tx1"/>
                </a:solidFill>
                <a:latin typeface="Verdana" pitchFamily="34" charset="0"/>
                <a:sym typeface="Verdana" pitchFamily="34" charset="0"/>
              </a:rPr>
              <a:t>1847 – 1850</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The pioneer settlement went from being part of </a:t>
            </a:r>
            <a:r>
              <a:rPr lang="en-US" sz="1300" b="1" i="1" dirty="0">
                <a:solidFill>
                  <a:schemeClr val="tx1"/>
                </a:solidFill>
                <a:latin typeface="Verdana" pitchFamily="34" charset="0"/>
                <a:sym typeface="Verdana" pitchFamily="34" charset="0"/>
              </a:rPr>
              <a:t>Mexico</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State of Deseret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Territory of Utah; </a:t>
            </a:r>
            <a:r>
              <a:rPr lang="en-US" sz="1300" dirty="0">
                <a:solidFill>
                  <a:schemeClr val="tx1"/>
                </a:solidFill>
                <a:latin typeface="Verdana" pitchFamily="34" charset="0"/>
                <a:sym typeface="Verdana" pitchFamily="34" charset="0"/>
              </a:rPr>
              <a:t>however, government remained Church-centric.</a:t>
            </a:r>
          </a:p>
          <a:p>
            <a:pPr marL="285750" indent="-285750">
              <a:lnSpc>
                <a:spcPct val="120000"/>
              </a:lnSpc>
              <a:buFont typeface="Arial" pitchFamily="34" charset="0"/>
              <a:buChar char="•"/>
            </a:pPr>
            <a:endParaRPr lang="en-US" sz="1300" b="1"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Diversions of water from streams were generally on a </a:t>
            </a:r>
            <a:r>
              <a:rPr lang="en-US" sz="1300" b="1" i="1" dirty="0">
                <a:solidFill>
                  <a:schemeClr val="tx1"/>
                </a:solidFill>
                <a:latin typeface="Verdana" pitchFamily="34" charset="0"/>
                <a:sym typeface="Verdana" pitchFamily="34" charset="0"/>
              </a:rPr>
              <a:t>community basis</a:t>
            </a:r>
            <a:r>
              <a:rPr lang="en-US" sz="1300" dirty="0">
                <a:solidFill>
                  <a:schemeClr val="tx1"/>
                </a:solidFill>
                <a:latin typeface="Verdana" pitchFamily="34" charset="0"/>
                <a:sym typeface="Verdana" pitchFamily="34" charset="0"/>
              </a:rPr>
              <a:t> to meet the immediate needs of the settlers.  </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The </a:t>
            </a:r>
            <a:r>
              <a:rPr lang="en-US" sz="1300" b="1" i="1" dirty="0">
                <a:solidFill>
                  <a:schemeClr val="tx1"/>
                </a:solidFill>
                <a:latin typeface="Verdana" pitchFamily="34" charset="0"/>
                <a:sym typeface="Verdana" pitchFamily="34" charset="0"/>
              </a:rPr>
              <a:t>doctrine of priority </a:t>
            </a:r>
            <a:r>
              <a:rPr lang="en-US" sz="1300" dirty="0">
                <a:solidFill>
                  <a:schemeClr val="tx1"/>
                </a:solidFill>
                <a:latin typeface="Verdana" pitchFamily="34" charset="0"/>
                <a:sym typeface="Verdana" pitchFamily="34" charset="0"/>
              </a:rPr>
              <a:t>evolved from </a:t>
            </a:r>
            <a:r>
              <a:rPr lang="en-US" sz="1300" dirty="0" smtClean="0">
                <a:solidFill>
                  <a:schemeClr val="tx1"/>
                </a:solidFill>
                <a:latin typeface="Verdana" pitchFamily="34" charset="0"/>
                <a:sym typeface="Verdana" pitchFamily="34" charset="0"/>
              </a:rPr>
              <a:t>Church leaders’ recognition </a:t>
            </a:r>
            <a:r>
              <a:rPr lang="en-US" sz="1300" dirty="0">
                <a:solidFill>
                  <a:schemeClr val="tx1"/>
                </a:solidFill>
                <a:latin typeface="Verdana" pitchFamily="34" charset="0"/>
                <a:sym typeface="Verdana" pitchFamily="34" charset="0"/>
              </a:rPr>
              <a:t>of </a:t>
            </a:r>
            <a:r>
              <a:rPr lang="en-US" sz="1300" dirty="0" smtClean="0">
                <a:solidFill>
                  <a:schemeClr val="tx1"/>
                </a:solidFill>
                <a:latin typeface="Verdana" pitchFamily="34" charset="0"/>
                <a:sym typeface="Verdana" pitchFamily="34" charset="0"/>
              </a:rPr>
              <a:t>groups </a:t>
            </a:r>
            <a:r>
              <a:rPr lang="en-US" sz="1300" dirty="0">
                <a:solidFill>
                  <a:schemeClr val="tx1"/>
                </a:solidFill>
                <a:latin typeface="Verdana" pitchFamily="34" charset="0"/>
                <a:sym typeface="Verdana" pitchFamily="34" charset="0"/>
              </a:rPr>
              <a:t>who first put the water to beneficial use </a:t>
            </a:r>
            <a:r>
              <a:rPr lang="en-US" sz="1300" dirty="0" smtClean="0">
                <a:solidFill>
                  <a:schemeClr val="tx1"/>
                </a:solidFill>
                <a:latin typeface="Verdana" pitchFamily="34" charset="0"/>
                <a:sym typeface="Verdana" pitchFamily="34" charset="0"/>
              </a:rPr>
              <a:t>as well as later beneficiaries (primary </a:t>
            </a:r>
            <a:r>
              <a:rPr lang="en-US" sz="1300" dirty="0">
                <a:solidFill>
                  <a:schemeClr val="tx1"/>
                </a:solidFill>
                <a:latin typeface="Verdana" pitchFamily="34" charset="0"/>
                <a:sym typeface="Verdana" pitchFamily="34" charset="0"/>
              </a:rPr>
              <a:t>and secondary rights).</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b="1" i="1" dirty="0">
                <a:solidFill>
                  <a:schemeClr val="tx1"/>
                </a:solidFill>
                <a:latin typeface="Verdana" pitchFamily="34" charset="0"/>
                <a:sym typeface="Verdana" pitchFamily="34" charset="0"/>
              </a:rPr>
              <a:t>Conflicts were settled through ecclesiastical channels</a:t>
            </a:r>
            <a:r>
              <a:rPr lang="en-US" sz="1300" dirty="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Bishop’s Courts for local wards provided a judicial process with Stake High Councils serving as appellate courts.  </a:t>
            </a:r>
            <a:endParaRPr lang="en-US" sz="1300" dirty="0">
              <a:solidFill>
                <a:schemeClr val="tx1"/>
              </a:solidFill>
              <a:latin typeface="Verdana" pitchFamily="34" charset="0"/>
              <a:sym typeface="Verdana" pitchFamily="34" charset="0"/>
            </a:endParaRPr>
          </a:p>
        </p:txBody>
      </p:sp>
      <p:sp>
        <p:nvSpPr>
          <p:cNvPr id="14339"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The Pioneer Era</a:t>
            </a:r>
          </a:p>
        </p:txBody>
      </p:sp>
      <p:pic>
        <p:nvPicPr>
          <p:cNvPr id="17417" name="Picture 9" descr="http://www.orsonprattbrown.com/CJB/-CaptainJamesBrown/alexander-jesse-1st-irrigation.jpg"/>
          <p:cNvPicPr>
            <a:picLocks noChangeAspect="1" noChangeArrowheads="1"/>
          </p:cNvPicPr>
          <p:nvPr/>
        </p:nvPicPr>
        <p:blipFill rotWithShape="1">
          <a:blip r:embed="rId3"/>
          <a:srcRect/>
          <a:stretch/>
        </p:blipFill>
        <p:spPr bwMode="auto">
          <a:xfrm>
            <a:off x="1041400" y="5632450"/>
            <a:ext cx="3309938" cy="151130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103813" y="5638800"/>
            <a:ext cx="3263900" cy="15049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p:cNvSpPr>
          <p:nvPr/>
        </p:nvSpPr>
        <p:spPr bwMode="auto">
          <a:xfrm>
            <a:off x="423863" y="1092200"/>
            <a:ext cx="91519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1852</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The first Territorial Legislative Assembly passed an act authorizing the </a:t>
            </a:r>
            <a:r>
              <a:rPr lang="en-US" sz="1300" b="1" dirty="0">
                <a:solidFill>
                  <a:schemeClr val="tx1"/>
                </a:solidFill>
                <a:latin typeface="Verdana" pitchFamily="34" charset="0"/>
                <a:ea typeface="ヒラギノ角ゴ Pro W3" charset="-128"/>
                <a:cs typeface="+mn-cs"/>
                <a:sym typeface="Verdana" pitchFamily="34" charset="0"/>
              </a:rPr>
              <a:t>County Court </a:t>
            </a:r>
            <a:r>
              <a:rPr lang="en-US" sz="1300" dirty="0">
                <a:solidFill>
                  <a:schemeClr val="tx1"/>
                </a:solidFill>
                <a:latin typeface="Verdana" pitchFamily="34" charset="0"/>
                <a:ea typeface="ヒラギノ角ゴ Pro W3" charset="-128"/>
                <a:cs typeface="+mn-cs"/>
                <a:sym typeface="Verdana" pitchFamily="34" charset="0"/>
              </a:rPr>
              <a:t>control of </a:t>
            </a:r>
            <a:r>
              <a:rPr lang="en-US" sz="1300" i="1" dirty="0">
                <a:solidFill>
                  <a:schemeClr val="tx1"/>
                </a:solidFill>
                <a:latin typeface="Verdana" pitchFamily="34" charset="0"/>
                <a:ea typeface="ヒラギノ角ゴ Pro W3" charset="-128"/>
                <a:cs typeface="+mn-cs"/>
                <a:sym typeface="Verdana" pitchFamily="34" charset="0"/>
              </a:rPr>
              <a:t>“all timber, water privileges, or any water course or creek</a:t>
            </a:r>
            <a:r>
              <a:rPr lang="en-US" sz="1300" i="1" dirty="0" smtClean="0">
                <a:solidFill>
                  <a:schemeClr val="tx1"/>
                </a:solidFill>
                <a:latin typeface="Verdana" pitchFamily="34" charset="0"/>
                <a:ea typeface="ヒラギノ角ゴ Pro W3" charset="-128"/>
                <a:cs typeface="+mn-cs"/>
                <a:sym typeface="Verdana" pitchFamily="34" charset="0"/>
              </a:rPr>
              <a:t>.”</a:t>
            </a:r>
            <a:r>
              <a:rPr lang="en-US" sz="1300" dirty="0" smtClean="0">
                <a:solidFill>
                  <a:schemeClr val="tx1"/>
                </a:solidFill>
                <a:latin typeface="Verdana" pitchFamily="34" charset="0"/>
                <a:ea typeface="ヒラギノ角ゴ Pro W3" charset="-128"/>
                <a:cs typeface="+mn-cs"/>
                <a:sym typeface="Verdana" pitchFamily="34" charset="0"/>
              </a:rPr>
              <a:t>  </a:t>
            </a:r>
            <a:r>
              <a:rPr lang="en-US" sz="1300" b="1" i="1" dirty="0" smtClean="0">
                <a:solidFill>
                  <a:schemeClr val="tx1"/>
                </a:solidFill>
                <a:latin typeface="Verdana" pitchFamily="34" charset="0"/>
                <a:ea typeface="ヒラギノ角ゴ Pro W3" charset="-128"/>
                <a:cs typeface="+mn-cs"/>
                <a:sym typeface="Verdana" pitchFamily="34" charset="0"/>
              </a:rPr>
              <a:t>Salt Lake County </a:t>
            </a:r>
            <a:r>
              <a:rPr lang="en-US" sz="1300" dirty="0" smtClean="0">
                <a:solidFill>
                  <a:schemeClr val="tx1"/>
                </a:solidFill>
                <a:latin typeface="Verdana" pitchFamily="34" charset="0"/>
                <a:ea typeface="ヒラギノ角ゴ Pro W3" charset="-128"/>
                <a:cs typeface="+mn-cs"/>
                <a:sym typeface="Verdana" pitchFamily="34" charset="0"/>
              </a:rPr>
              <a:t>was the only one to assume these duties… other counties streams were diverted without public restriction.</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endParaRPr lang="en-US" sz="1300" b="1" u="sng" dirty="0" smtClean="0">
              <a:solidFill>
                <a:schemeClr val="tx1"/>
              </a:solidFill>
              <a:latin typeface="Verdana" pitchFamily="34" charset="0"/>
              <a:ea typeface="ヒラギノ角ゴ Pro W3" charset="-128"/>
              <a:sym typeface="Verdana" pitchFamily="34" charset="0"/>
            </a:endParaRPr>
          </a:p>
          <a:p>
            <a:pPr marL="517525" indent="-517525">
              <a:lnSpc>
                <a:spcPct val="120000"/>
              </a:lnSpc>
              <a:defRPr/>
            </a:pPr>
            <a:r>
              <a:rPr lang="en-US" sz="1300" b="1" u="sng" dirty="0" smtClean="0">
                <a:solidFill>
                  <a:schemeClr val="tx1"/>
                </a:solidFill>
                <a:latin typeface="Verdana" pitchFamily="34" charset="0"/>
                <a:ea typeface="ヒラギノ角ゴ Pro W3" charset="-128"/>
                <a:sym typeface="Verdana" pitchFamily="34" charset="0"/>
              </a:rPr>
              <a:t>1877</a:t>
            </a:r>
            <a:r>
              <a:rPr lang="en-US" sz="1300" b="1" dirty="0" smtClean="0">
                <a:solidFill>
                  <a:schemeClr val="tx1"/>
                </a:solidFill>
                <a:latin typeface="Verdana" pitchFamily="34" charset="0"/>
                <a:ea typeface="ヒラギノ角ゴ Pro W3" charset="-128"/>
                <a:sym typeface="Verdana" pitchFamily="34" charset="0"/>
              </a:rPr>
              <a:t>: </a:t>
            </a:r>
            <a:r>
              <a:rPr lang="en-US" sz="1300" dirty="0" smtClean="0">
                <a:solidFill>
                  <a:schemeClr val="tx1"/>
                </a:solidFill>
                <a:latin typeface="Verdana" pitchFamily="34" charset="0"/>
                <a:ea typeface="ヒラギノ角ゴ Pro W3" charset="-128"/>
                <a:sym typeface="Verdana" pitchFamily="34" charset="0"/>
              </a:rPr>
              <a:t>The </a:t>
            </a:r>
            <a:r>
              <a:rPr lang="en-US" sz="1300" b="1" i="1" dirty="0" smtClean="0">
                <a:solidFill>
                  <a:schemeClr val="tx1"/>
                </a:solidFill>
                <a:latin typeface="Verdana" pitchFamily="34" charset="0"/>
                <a:ea typeface="ヒラギノ角ゴ Pro W3" charset="-128"/>
                <a:sym typeface="Verdana" pitchFamily="34" charset="0"/>
              </a:rPr>
              <a:t>Desert Land Act </a:t>
            </a:r>
            <a:r>
              <a:rPr lang="en-US" sz="1300" dirty="0" smtClean="0">
                <a:solidFill>
                  <a:schemeClr val="tx1"/>
                </a:solidFill>
                <a:latin typeface="Verdana" pitchFamily="34" charset="0"/>
                <a:ea typeface="ヒラギノ角ゴ Pro W3" charset="-128"/>
                <a:sym typeface="Verdana" pitchFamily="34" charset="0"/>
              </a:rPr>
              <a:t>was passed to promote homesteading of arid and semiarid public land.  The Act also </a:t>
            </a:r>
            <a:r>
              <a:rPr lang="en-US" sz="1300" b="1" i="1" dirty="0" smtClean="0">
                <a:solidFill>
                  <a:schemeClr val="tx1"/>
                </a:solidFill>
                <a:latin typeface="Verdana" pitchFamily="34" charset="0"/>
                <a:ea typeface="ヒラギノ角ゴ Pro W3" charset="-128"/>
                <a:sym typeface="Verdana" pitchFamily="34" charset="0"/>
              </a:rPr>
              <a:t>severed the title</a:t>
            </a:r>
            <a:r>
              <a:rPr lang="en-US" sz="1300" dirty="0" smtClean="0">
                <a:solidFill>
                  <a:schemeClr val="tx1"/>
                </a:solidFill>
                <a:latin typeface="Verdana" pitchFamily="34" charset="0"/>
                <a:ea typeface="ヒラギノ角ゴ Pro W3" charset="-128"/>
                <a:sym typeface="Verdana" pitchFamily="34" charset="0"/>
              </a:rPr>
              <a:t> of the water from the public land and </a:t>
            </a:r>
            <a:r>
              <a:rPr lang="en-US" sz="1300" b="1" i="1" dirty="0" smtClean="0">
                <a:solidFill>
                  <a:schemeClr val="tx1"/>
                </a:solidFill>
                <a:latin typeface="Verdana" pitchFamily="34" charset="0"/>
                <a:ea typeface="ヒラギノ角ゴ Pro W3" charset="-128"/>
                <a:sym typeface="Verdana" pitchFamily="34" charset="0"/>
              </a:rPr>
              <a:t>delegated authority </a:t>
            </a:r>
            <a:r>
              <a:rPr lang="en-US" sz="1300" dirty="0" smtClean="0">
                <a:solidFill>
                  <a:schemeClr val="tx1"/>
                </a:solidFill>
                <a:latin typeface="Verdana" pitchFamily="34" charset="0"/>
                <a:ea typeface="ヒラギノ角ゴ Pro W3" charset="-128"/>
                <a:sym typeface="Verdana" pitchFamily="34" charset="0"/>
              </a:rPr>
              <a:t>to appropriate the water to the respective </a:t>
            </a:r>
            <a:r>
              <a:rPr lang="en-US" sz="1300" b="1" i="1" dirty="0" smtClean="0">
                <a:solidFill>
                  <a:schemeClr val="tx1"/>
                </a:solidFill>
                <a:latin typeface="Verdana" pitchFamily="34" charset="0"/>
                <a:ea typeface="ヒラギノ角ゴ Pro W3" charset="-128"/>
                <a:sym typeface="Verdana" pitchFamily="34" charset="0"/>
              </a:rPr>
              <a:t>state or territory</a:t>
            </a:r>
            <a:r>
              <a:rPr lang="en-US" sz="1300" dirty="0" smtClean="0">
                <a:solidFill>
                  <a:schemeClr val="tx1"/>
                </a:solidFill>
                <a:latin typeface="Verdana" pitchFamily="34" charset="0"/>
                <a:ea typeface="ヒラギノ角ゴ Pro W3" charset="-128"/>
                <a:sym typeface="Verdana" pitchFamily="34" charset="0"/>
              </a:rPr>
              <a:t>.</a:t>
            </a:r>
            <a:endParaRPr lang="en-US" sz="1300" b="1" dirty="0">
              <a:solidFill>
                <a:schemeClr val="tx1"/>
              </a:solidFill>
              <a:latin typeface="Verdana" pitchFamily="34" charset="0"/>
              <a:ea typeface="ヒラギノ角ゴ Pro W3" charset="-128"/>
              <a:sym typeface="Verdana" pitchFamily="34" charset="0"/>
            </a:endParaRPr>
          </a:p>
          <a:p>
            <a:pPr marL="517525" indent="-517525">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1880</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Due to </a:t>
            </a:r>
            <a:r>
              <a:rPr lang="en-US" sz="1300" b="1" i="1" dirty="0">
                <a:solidFill>
                  <a:schemeClr val="tx1"/>
                </a:solidFill>
                <a:latin typeface="Verdana" pitchFamily="34" charset="0"/>
                <a:ea typeface="ヒラギノ角ゴ Pro W3" charset="-128"/>
                <a:cs typeface="+mn-cs"/>
                <a:sym typeface="Verdana" pitchFamily="34" charset="0"/>
              </a:rPr>
              <a:t>failure to enforce </a:t>
            </a:r>
            <a:r>
              <a:rPr lang="en-US" sz="1300" dirty="0">
                <a:solidFill>
                  <a:schemeClr val="tx1"/>
                </a:solidFill>
                <a:latin typeface="Verdana" pitchFamily="34" charset="0"/>
                <a:ea typeface="ヒラギノ角ゴ Pro W3" charset="-128"/>
                <a:cs typeface="+mn-cs"/>
                <a:sym typeface="Verdana" pitchFamily="34" charset="0"/>
              </a:rPr>
              <a:t>the 1852 act, the legislature passed an act that replaced the County Court’s authority with the </a:t>
            </a:r>
            <a:r>
              <a:rPr lang="en-US" sz="1300" b="1" i="1" dirty="0">
                <a:solidFill>
                  <a:schemeClr val="tx1"/>
                </a:solidFill>
                <a:latin typeface="Verdana" pitchFamily="34" charset="0"/>
                <a:ea typeface="ヒラギノ角ゴ Pro W3" charset="-128"/>
                <a:cs typeface="+mn-cs"/>
                <a:sym typeface="Verdana" pitchFamily="34" charset="0"/>
              </a:rPr>
              <a:t>County Selectmen </a:t>
            </a:r>
            <a:r>
              <a:rPr lang="en-US" sz="1300" dirty="0">
                <a:solidFill>
                  <a:schemeClr val="tx1"/>
                </a:solidFill>
                <a:latin typeface="Verdana" pitchFamily="34" charset="0"/>
                <a:ea typeface="ヒラギノ角ゴ Pro W3" charset="-128"/>
                <a:cs typeface="+mn-cs"/>
                <a:sym typeface="Verdana" pitchFamily="34" charset="0"/>
              </a:rPr>
              <a:t>as the ex-officio water commissioners.  Allowed recognition, determination, and recording… but not appropriation.</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smtClean="0">
                <a:solidFill>
                  <a:schemeClr val="tx1"/>
                </a:solidFill>
                <a:latin typeface="Verdana" pitchFamily="34" charset="0"/>
                <a:ea typeface="ヒラギノ角ゴ Pro W3" charset="-128"/>
                <a:cs typeface="+mn-cs"/>
                <a:sym typeface="Verdana" pitchFamily="34" charset="0"/>
              </a:rPr>
              <a:t>Once again, this was only enforced in a few counties and the certificates were generally considered worthless.</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buFont typeface="Arial" pitchFamily="34" charset="0"/>
              <a:buChar char="•"/>
              <a:defRPr/>
            </a:pPr>
            <a:endParaRPr lang="en-US" sz="1400" b="1"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b="1" i="1" dirty="0">
                <a:solidFill>
                  <a:schemeClr val="tx1"/>
                </a:solidFill>
                <a:latin typeface="Verdana" pitchFamily="34" charset="0"/>
                <a:ea typeface="ヒラギノ角ゴ Pro W3" charset="-128"/>
                <a:cs typeface="+mn-cs"/>
                <a:sym typeface="Verdana" pitchFamily="34" charset="0"/>
              </a:rPr>
              <a:t>Confusion </a:t>
            </a:r>
            <a:r>
              <a:rPr lang="en-US" sz="1300" dirty="0">
                <a:solidFill>
                  <a:schemeClr val="tx1"/>
                </a:solidFill>
                <a:latin typeface="Verdana" pitchFamily="34" charset="0"/>
                <a:ea typeface="ヒラギノ角ゴ Pro W3" charset="-128"/>
                <a:cs typeface="+mn-cs"/>
                <a:sym typeface="Verdana" pitchFamily="34" charset="0"/>
              </a:rPr>
              <a:t>over existing water rights </a:t>
            </a:r>
            <a:r>
              <a:rPr lang="en-US" sz="1300" dirty="0" smtClean="0">
                <a:solidFill>
                  <a:schemeClr val="tx1"/>
                </a:solidFill>
                <a:latin typeface="Verdana" pitchFamily="34" charset="0"/>
                <a:ea typeface="ヒラギノ角ゴ Pro W3" charset="-128"/>
                <a:cs typeface="+mn-cs"/>
                <a:sym typeface="Verdana" pitchFamily="34" charset="0"/>
              </a:rPr>
              <a:t>continued </a:t>
            </a:r>
            <a:r>
              <a:rPr lang="en-US" sz="1300" dirty="0">
                <a:solidFill>
                  <a:schemeClr val="tx1"/>
                </a:solidFill>
                <a:latin typeface="Verdana" pitchFamily="34" charset="0"/>
                <a:ea typeface="ヒラギノ角ゴ Pro W3" charset="-128"/>
                <a:cs typeface="+mn-cs"/>
                <a:sym typeface="Verdana" pitchFamily="34" charset="0"/>
              </a:rPr>
              <a:t>in spite of the efforts of the Utah Territorial Legislature.</a:t>
            </a:r>
          </a:p>
          <a:p>
            <a:pPr marL="685800" indent="-22860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a:t>
            </a:r>
            <a:r>
              <a:rPr lang="en-US" sz="1300" b="1" i="1" dirty="0">
                <a:solidFill>
                  <a:schemeClr val="tx1"/>
                </a:solidFill>
                <a:latin typeface="Verdana" pitchFamily="34" charset="0"/>
                <a:ea typeface="ヒラギノ角ゴ Pro W3" charset="-128"/>
                <a:cs typeface="+mn-cs"/>
                <a:sym typeface="Verdana" pitchFamily="34" charset="0"/>
              </a:rPr>
              <a:t>Church continued to administer and decree water rights </a:t>
            </a:r>
            <a:r>
              <a:rPr lang="en-US" sz="1300" dirty="0">
                <a:solidFill>
                  <a:schemeClr val="tx1"/>
                </a:solidFill>
                <a:latin typeface="Verdana" pitchFamily="34" charset="0"/>
                <a:ea typeface="ヒラギノ角ゴ Pro W3" charset="-128"/>
                <a:cs typeface="+mn-cs"/>
                <a:sym typeface="Verdana" pitchFamily="34" charset="0"/>
              </a:rPr>
              <a:t>in some areas (e.g. 1879 High Council Decision to divide the waters of the Spanish Fork River among various canal companies).</a:t>
            </a:r>
          </a:p>
          <a:p>
            <a:pPr marL="285750" indent="-285750">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p:txBody>
      </p:sp>
      <p:sp>
        <p:nvSpPr>
          <p:cNvPr id="2"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Territorial Era</a:t>
            </a:r>
          </a:p>
        </p:txBody>
      </p:sp>
      <p:pic>
        <p:nvPicPr>
          <p:cNvPr id="3" name="Picture 2"/>
          <p:cNvPicPr>
            <a:picLocks noChangeAspect="1"/>
          </p:cNvPicPr>
          <p:nvPr/>
        </p:nvPicPr>
        <p:blipFill>
          <a:blip r:embed="rId3"/>
          <a:stretch>
            <a:fillRect/>
          </a:stretch>
        </p:blipFill>
        <p:spPr>
          <a:xfrm>
            <a:off x="1327150" y="5867400"/>
            <a:ext cx="1498600"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4"/>
          <a:srcRect/>
          <a:stretch/>
        </p:blipFill>
        <p:spPr>
          <a:xfrm>
            <a:off x="3327400" y="5867400"/>
            <a:ext cx="5027613"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092200"/>
            <a:ext cx="81493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79438" indent="-579438">
              <a:lnSpc>
                <a:spcPct val="120000"/>
              </a:lnSpc>
              <a:spcAft>
                <a:spcPts val="1200"/>
              </a:spcAft>
              <a:defRPr/>
            </a:pPr>
            <a:r>
              <a:rPr lang="en-US" sz="1200" b="1" u="sng" dirty="0">
                <a:latin typeface="Verdana" pitchFamily="34" charset="0"/>
                <a:ea typeface="ヒラギノ角ゴ Pro W3" charset="-128"/>
                <a:cs typeface="+mn-cs"/>
                <a:sym typeface="Verdana" pitchFamily="34" charset="0"/>
              </a:rPr>
              <a:t>1896</a:t>
            </a:r>
            <a:r>
              <a:rPr lang="en-US" sz="1200" b="1" dirty="0">
                <a:latin typeface="Verdana" pitchFamily="34" charset="0"/>
                <a:ea typeface="ヒラギノ角ゴ Pro W3" charset="-128"/>
                <a:cs typeface="+mn-cs"/>
                <a:sym typeface="Verdana" pitchFamily="34" charset="0"/>
              </a:rPr>
              <a:t>:</a:t>
            </a:r>
            <a:r>
              <a:rPr lang="en-US" sz="1200" dirty="0">
                <a:latin typeface="Verdana" pitchFamily="34" charset="0"/>
                <a:ea typeface="ヒラギノ角ゴ Pro W3" charset="-128"/>
                <a:cs typeface="+mn-cs"/>
                <a:sym typeface="Verdana" pitchFamily="34" charset="0"/>
              </a:rPr>
              <a:t> Utah gains Statehood. Due to </a:t>
            </a:r>
            <a:r>
              <a:rPr lang="en-US" sz="1200" b="1" i="1" dirty="0">
                <a:latin typeface="Verdana" pitchFamily="34" charset="0"/>
                <a:ea typeface="ヒラギノ角ゴ Pro W3" charset="-128"/>
                <a:cs typeface="+mn-cs"/>
                <a:sym typeface="Verdana" pitchFamily="34" charset="0"/>
              </a:rPr>
              <a:t>fears of possible confiscation </a:t>
            </a:r>
            <a:r>
              <a:rPr lang="en-US" sz="1200" dirty="0">
                <a:latin typeface="Verdana" pitchFamily="34" charset="0"/>
                <a:ea typeface="ヒラギノ角ゴ Pro W3" charset="-128"/>
                <a:cs typeface="+mn-cs"/>
                <a:sym typeface="Verdana" pitchFamily="34" charset="0"/>
              </a:rPr>
              <a:t>of existing water rights by the State under a comprehensive water code, the adopted constitution only had </a:t>
            </a:r>
            <a:r>
              <a:rPr lang="en-US" sz="1200" b="1" i="1" dirty="0">
                <a:latin typeface="Verdana" pitchFamily="34" charset="0"/>
                <a:ea typeface="ヒラギノ角ゴ Pro W3" charset="-128"/>
                <a:cs typeface="+mn-cs"/>
                <a:sym typeface="Verdana" pitchFamily="34" charset="0"/>
              </a:rPr>
              <a:t>one sentence</a:t>
            </a:r>
            <a:r>
              <a:rPr lang="en-US" sz="1200" dirty="0">
                <a:latin typeface="Verdana" pitchFamily="34" charset="0"/>
                <a:ea typeface="ヒラギノ角ゴ Pro W3" charset="-128"/>
                <a:cs typeface="+mn-cs"/>
                <a:sym typeface="Verdana" pitchFamily="34" charset="0"/>
              </a:rPr>
              <a:t> regarding water law</a:t>
            </a:r>
            <a:r>
              <a:rPr lang="en-US" sz="1200" dirty="0" smtClean="0">
                <a:latin typeface="Verdana" pitchFamily="34" charset="0"/>
                <a:ea typeface="ヒラギノ角ゴ Pro W3" charset="-128"/>
                <a:cs typeface="+mn-cs"/>
                <a:sym typeface="Verdana" pitchFamily="34" charset="0"/>
              </a:rPr>
              <a:t>:</a:t>
            </a:r>
            <a:endParaRPr lang="en-US" sz="1050" b="1" dirty="0">
              <a:latin typeface="Verdana" pitchFamily="34" charset="0"/>
              <a:ea typeface="ヒラギノ角ゴ Pro W3" charset="-128"/>
              <a:cs typeface="+mn-cs"/>
              <a:sym typeface="Verdana" pitchFamily="34" charset="0"/>
            </a:endParaRPr>
          </a:p>
          <a:p>
            <a:pPr marL="579438" lvl="1" indent="-579438">
              <a:lnSpc>
                <a:spcPct val="120000"/>
              </a:lnSpc>
              <a:defRPr/>
            </a:pPr>
            <a:r>
              <a:rPr lang="en-US" sz="1100" i="1" dirty="0">
                <a:latin typeface="Verdana" pitchFamily="34" charset="0"/>
                <a:ea typeface="ヒラギノ角ゴ Pro W3" charset="-128"/>
                <a:cs typeface="+mn-cs"/>
                <a:sym typeface="Gill Sans" charset="0"/>
              </a:rPr>
              <a:t>	</a:t>
            </a:r>
            <a:r>
              <a:rPr lang="en-US" sz="1100" i="1" dirty="0" smtClean="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a:t>
            </a:r>
            <a:r>
              <a:rPr lang="en-US" sz="1050" i="1" dirty="0">
                <a:latin typeface="Verdana" pitchFamily="34" charset="0"/>
                <a:ea typeface="ヒラギノ角ゴ Pro W3" charset="-128"/>
                <a:cs typeface="+mn-cs"/>
                <a:sym typeface="Gill Sans" charset="0"/>
              </a:rPr>
              <a:t>All existing rights to the use of any of the waters in this State for any useful or beneficial </a:t>
            </a:r>
            <a:r>
              <a:rPr lang="en-US" sz="1050" i="1" dirty="0" smtClean="0">
                <a:latin typeface="Verdana" pitchFamily="34" charset="0"/>
                <a:ea typeface="ヒラギノ角ゴ Pro W3" charset="-128"/>
                <a:cs typeface="+mn-cs"/>
                <a:sym typeface="Gill Sans" charset="0"/>
              </a:rPr>
              <a:t>purpose</a:t>
            </a:r>
            <a:r>
              <a:rPr lang="en-US" sz="1050" i="1" dirty="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	are </a:t>
            </a:r>
            <a:r>
              <a:rPr lang="en-US" sz="1050" i="1" dirty="0">
                <a:latin typeface="Verdana" pitchFamily="34" charset="0"/>
                <a:ea typeface="ヒラギノ角ゴ Pro W3" charset="-128"/>
                <a:cs typeface="+mn-cs"/>
                <a:sym typeface="Gill Sans" charset="0"/>
              </a:rPr>
              <a:t>hereby recognized and confirmed.” </a:t>
            </a:r>
          </a:p>
          <a:p>
            <a:pPr marL="579438" lvl="1" indent="-579438">
              <a:lnSpc>
                <a:spcPct val="120000"/>
              </a:lnSpc>
              <a:defRPr/>
            </a:pPr>
            <a:r>
              <a:rPr lang="en-US" sz="1050" b="1" i="1" dirty="0">
                <a:latin typeface="Verdana" pitchFamily="34" charset="0"/>
                <a:ea typeface="ヒラギノ角ゴ Pro W3" charset="-128"/>
                <a:cs typeface="+mn-cs"/>
                <a:sym typeface="Verdana" pitchFamily="34" charset="0"/>
              </a:rPr>
              <a:t>				- Constitution of the State of Utah, Article </a:t>
            </a:r>
            <a:r>
              <a:rPr lang="en-US" sz="1050" b="1" i="1" dirty="0" smtClean="0">
                <a:latin typeface="Verdana" pitchFamily="34" charset="0"/>
                <a:ea typeface="ヒラギノ角ゴ Pro W3" charset="-128"/>
                <a:cs typeface="+mn-cs"/>
                <a:sym typeface="Verdana" pitchFamily="34" charset="0"/>
              </a:rPr>
              <a:t>XVII</a:t>
            </a: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spcAft>
                <a:spcPts val="1200"/>
              </a:spcAft>
              <a:defRPr/>
            </a:pPr>
            <a:r>
              <a:rPr lang="en-US" sz="1200" b="1" u="sng" dirty="0" smtClean="0">
                <a:latin typeface="Verdana" pitchFamily="34" charset="0"/>
                <a:ea typeface="ヒラギノ角ゴ Pro W3" charset="-128"/>
                <a:sym typeface="Verdana" pitchFamily="34" charset="0"/>
              </a:rPr>
              <a:t>1897</a:t>
            </a:r>
            <a:r>
              <a:rPr lang="en-US" sz="1200" b="1" dirty="0" smtClean="0">
                <a:latin typeface="Verdana" pitchFamily="34" charset="0"/>
                <a:ea typeface="ヒラギノ角ゴ Pro W3" charset="-128"/>
                <a:sym typeface="Verdana" pitchFamily="34" charset="0"/>
              </a:rPr>
              <a:t>:</a:t>
            </a:r>
            <a:r>
              <a:rPr lang="en-US" sz="1200" dirty="0" smtClean="0">
                <a:latin typeface="Verdana" pitchFamily="34" charset="0"/>
                <a:ea typeface="ヒラギノ角ゴ Pro W3" charset="-128"/>
                <a:sym typeface="Verdana" pitchFamily="34" charset="0"/>
              </a:rPr>
              <a:t>  </a:t>
            </a:r>
            <a:r>
              <a:rPr lang="en-US" sz="1200" b="1" i="1" dirty="0" smtClean="0">
                <a:latin typeface="Verdana" pitchFamily="34" charset="0"/>
                <a:ea typeface="ヒラギノ角ゴ Pro W3" charset="-128"/>
                <a:sym typeface="Verdana" pitchFamily="34" charset="0"/>
              </a:rPr>
              <a:t>Office of the State Enginee</a:t>
            </a:r>
            <a:r>
              <a:rPr lang="en-US" sz="1200" dirty="0" smtClean="0">
                <a:latin typeface="Verdana" pitchFamily="34" charset="0"/>
                <a:ea typeface="ヒラギノ角ゴ Pro W3" charset="-128"/>
                <a:sym typeface="Verdana" pitchFamily="34" charset="0"/>
              </a:rPr>
              <a:t>r created and tasked with conducting </a:t>
            </a:r>
            <a:r>
              <a:rPr lang="en-US" sz="1200" b="1" i="1" dirty="0" smtClean="0">
                <a:latin typeface="Verdana" pitchFamily="34" charset="0"/>
                <a:ea typeface="ヒラギノ角ゴ Pro W3" charset="-128"/>
                <a:sym typeface="Verdana" pitchFamily="34" charset="0"/>
              </a:rPr>
              <a:t>hydrographic surveys </a:t>
            </a:r>
            <a:r>
              <a:rPr lang="en-US" sz="1200" dirty="0" smtClean="0">
                <a:latin typeface="Verdana" pitchFamily="34" charset="0"/>
                <a:ea typeface="ヒラギノ角ゴ Pro W3" charset="-128"/>
                <a:sym typeface="Verdana" pitchFamily="34" charset="0"/>
              </a:rPr>
              <a:t>and measuring stream sources.   </a:t>
            </a:r>
            <a:r>
              <a:rPr lang="en-US" sz="1200" b="1" i="1" dirty="0" smtClean="0">
                <a:latin typeface="Verdana" pitchFamily="34" charset="0"/>
                <a:ea typeface="ヒラギノ角ゴ Pro W3" charset="-128"/>
                <a:sym typeface="Verdana" pitchFamily="34" charset="0"/>
              </a:rPr>
              <a:t>Appropriations</a:t>
            </a:r>
            <a:r>
              <a:rPr lang="en-US" sz="1200" dirty="0" smtClean="0">
                <a:latin typeface="Verdana" pitchFamily="34" charset="0"/>
                <a:ea typeface="ヒラギノ角ゴ Pro W3" charset="-128"/>
                <a:sym typeface="Verdana" pitchFamily="34" charset="0"/>
              </a:rPr>
              <a:t> were made by posting notice at the source, the nearest post office, and the county recorder… largely ignored. </a:t>
            </a:r>
            <a:endParaRPr lang="en-US" sz="1050" b="1" i="1" dirty="0">
              <a:latin typeface="Verdana" pitchFamily="34" charset="0"/>
              <a:ea typeface="ヒラギノ角ゴ Pro W3" charset="-128"/>
              <a:sym typeface="Verdana" pitchFamily="34" charset="0"/>
            </a:endParaRP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1902</a:t>
            </a:r>
            <a:r>
              <a:rPr lang="en-US" sz="1200" b="1" dirty="0">
                <a:solidFill>
                  <a:schemeClr val="tx1"/>
                </a:solidFill>
                <a:latin typeface="Verdana" pitchFamily="34" charset="0"/>
                <a:sym typeface="Verdana" pitchFamily="34" charset="0"/>
              </a:rPr>
              <a:t>:  </a:t>
            </a:r>
            <a:r>
              <a:rPr lang="en-US" sz="1200" dirty="0">
                <a:solidFill>
                  <a:schemeClr val="tx1"/>
                </a:solidFill>
                <a:latin typeface="Verdana" pitchFamily="34" charset="0"/>
                <a:sym typeface="Verdana" pitchFamily="34" charset="0"/>
              </a:rPr>
              <a:t>United States Reclamation Service (i.e. The Bureau of Reclamation) established </a:t>
            </a:r>
            <a:r>
              <a:rPr lang="en-US" sz="1200" dirty="0" smtClean="0">
                <a:solidFill>
                  <a:schemeClr val="tx1"/>
                </a:solidFill>
                <a:latin typeface="Verdana" pitchFamily="34" charset="0"/>
                <a:sym typeface="Verdana" pitchFamily="34" charset="0"/>
              </a:rPr>
              <a:t>to “reclaim</a:t>
            </a:r>
            <a:r>
              <a:rPr lang="en-US" sz="1200" dirty="0">
                <a:solidFill>
                  <a:schemeClr val="tx1"/>
                </a:solidFill>
                <a:latin typeface="Verdana" pitchFamily="34" charset="0"/>
                <a:sym typeface="Verdana" pitchFamily="34" charset="0"/>
              </a:rPr>
              <a:t>” arid lands in the Western United States.</a:t>
            </a:r>
          </a:p>
          <a:p>
            <a:pPr marL="746125" lvl="2" indent="-288925">
              <a:lnSpc>
                <a:spcPct val="120000"/>
              </a:lnSpc>
              <a:buFont typeface="Arial" pitchFamily="34" charset="0"/>
              <a:buChar char="•"/>
              <a:defRPr/>
            </a:pPr>
            <a:r>
              <a:rPr lang="en-US" sz="1200" dirty="0" smtClean="0">
                <a:solidFill>
                  <a:schemeClr val="tx1"/>
                </a:solidFill>
                <a:latin typeface="Verdana" pitchFamily="34" charset="0"/>
                <a:sym typeface="Verdana" pitchFamily="34" charset="0"/>
              </a:rPr>
              <a:t>To secure </a:t>
            </a:r>
            <a:r>
              <a:rPr lang="en-US" sz="1200" dirty="0">
                <a:solidFill>
                  <a:schemeClr val="tx1"/>
                </a:solidFill>
                <a:latin typeface="Verdana" pitchFamily="34" charset="0"/>
                <a:sym typeface="Verdana" pitchFamily="34" charset="0"/>
              </a:rPr>
              <a:t>Federal funding for </a:t>
            </a:r>
            <a:r>
              <a:rPr lang="en-US" sz="1200" b="1" i="1" dirty="0" smtClean="0">
                <a:solidFill>
                  <a:schemeClr val="tx1"/>
                </a:solidFill>
                <a:latin typeface="Verdana" pitchFamily="34" charset="0"/>
                <a:sym typeface="Verdana" pitchFamily="34" charset="0"/>
              </a:rPr>
              <a:t>Reclamation </a:t>
            </a:r>
            <a:r>
              <a:rPr lang="en-US" sz="1200" b="1" i="1" dirty="0">
                <a:solidFill>
                  <a:schemeClr val="tx1"/>
                </a:solidFill>
                <a:latin typeface="Verdana" pitchFamily="34" charset="0"/>
                <a:sym typeface="Verdana" pitchFamily="34" charset="0"/>
              </a:rPr>
              <a:t>projects</a:t>
            </a:r>
            <a:r>
              <a:rPr lang="en-US" sz="1200" dirty="0">
                <a:solidFill>
                  <a:schemeClr val="tx1"/>
                </a:solidFill>
                <a:latin typeface="Verdana" pitchFamily="34" charset="0"/>
                <a:sym typeface="Verdana" pitchFamily="34" charset="0"/>
              </a:rPr>
              <a:t>, </a:t>
            </a:r>
            <a:r>
              <a:rPr lang="en-US" sz="1200" dirty="0" smtClean="0">
                <a:solidFill>
                  <a:schemeClr val="tx1"/>
                </a:solidFill>
                <a:latin typeface="Verdana" pitchFamily="34" charset="0"/>
                <a:sym typeface="Verdana" pitchFamily="34" charset="0"/>
              </a:rPr>
              <a:t>states </a:t>
            </a:r>
            <a:r>
              <a:rPr lang="en-US" sz="1200" dirty="0">
                <a:solidFill>
                  <a:schemeClr val="tx1"/>
                </a:solidFill>
                <a:latin typeface="Verdana" pitchFamily="34" charset="0"/>
                <a:sym typeface="Verdana" pitchFamily="34" charset="0"/>
              </a:rPr>
              <a:t>were encouraged to adopt </a:t>
            </a:r>
            <a:r>
              <a:rPr lang="en-US" sz="1200" b="1" i="1" dirty="0">
                <a:solidFill>
                  <a:schemeClr val="tx1"/>
                </a:solidFill>
                <a:latin typeface="Verdana" pitchFamily="34" charset="0"/>
                <a:sym typeface="Verdana" pitchFamily="34" charset="0"/>
              </a:rPr>
              <a:t>statutes</a:t>
            </a:r>
            <a:r>
              <a:rPr lang="en-US" sz="1200" dirty="0">
                <a:solidFill>
                  <a:schemeClr val="tx1"/>
                </a:solidFill>
                <a:latin typeface="Verdana" pitchFamily="34" charset="0"/>
                <a:sym typeface="Verdana" pitchFamily="34" charset="0"/>
              </a:rPr>
              <a:t> which provided certainty regarding existing water rights and future appropriations.</a:t>
            </a:r>
          </a:p>
          <a:p>
            <a:pPr marL="579438" indent="-579438">
              <a:lnSpc>
                <a:spcPct val="120000"/>
              </a:lnSpc>
              <a:buFont typeface="Arial" pitchFamily="34" charset="0"/>
              <a:buChar char="•"/>
              <a:defRPr/>
            </a:pPr>
            <a:endParaRPr lang="en-US" sz="1200" b="1" dirty="0">
              <a:solidFill>
                <a:schemeClr val="tx1"/>
              </a:solidFill>
              <a:latin typeface="Verdana" pitchFamily="34" charset="0"/>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1903</a:t>
            </a:r>
            <a:r>
              <a:rPr lang="en-US" sz="1200" b="1" dirty="0">
                <a:solidFill>
                  <a:schemeClr val="tx1"/>
                </a:solidFill>
                <a:latin typeface="Verdana" pitchFamily="34" charset="0"/>
                <a:sym typeface="Verdana" pitchFamily="34" charset="0"/>
              </a:rPr>
              <a:t>:  </a:t>
            </a:r>
            <a:r>
              <a:rPr lang="en-US" sz="1200" dirty="0">
                <a:latin typeface="Verdana" pitchFamily="34" charset="0"/>
                <a:ea typeface="ヒラギノ角ゴ Pro W3" charset="-128"/>
                <a:sym typeface="Verdana" pitchFamily="34" charset="0"/>
              </a:rPr>
              <a:t>State legislature enacted the first </a:t>
            </a:r>
            <a:r>
              <a:rPr lang="en-US" sz="1200" b="1" i="1" dirty="0">
                <a:latin typeface="Verdana" pitchFamily="34" charset="0"/>
                <a:ea typeface="ヒラギノ角ゴ Pro W3" charset="-128"/>
                <a:sym typeface="Verdana" pitchFamily="34" charset="0"/>
              </a:rPr>
              <a:t>Utah Water Law </a:t>
            </a:r>
            <a:r>
              <a:rPr lang="en-US" sz="1200" dirty="0">
                <a:latin typeface="Verdana" pitchFamily="34" charset="0"/>
                <a:ea typeface="ヒラギノ角ゴ Pro W3" charset="-128"/>
                <a:sym typeface="Verdana" pitchFamily="34" charset="0"/>
              </a:rPr>
              <a:t>which provided for (among others):</a:t>
            </a:r>
          </a:p>
          <a:p>
            <a:pPr marL="746125" lvl="2" indent="-288925">
              <a:lnSpc>
                <a:spcPct val="120000"/>
              </a:lnSpc>
              <a:buFont typeface="Arial" charset="0"/>
              <a:buChar char="•"/>
              <a:defRPr/>
            </a:pPr>
            <a:r>
              <a:rPr lang="en-US" sz="1200" dirty="0">
                <a:latin typeface="Verdana" pitchFamily="34" charset="0"/>
                <a:ea typeface="ヒラギノ角ゴ Pro W3" charset="-128"/>
                <a:sym typeface="Verdana" pitchFamily="34" charset="0"/>
              </a:rPr>
              <a:t>The definition and public </a:t>
            </a:r>
            <a:r>
              <a:rPr lang="en-US" sz="1200" b="1" i="1" dirty="0">
                <a:latin typeface="Verdana" pitchFamily="34" charset="0"/>
                <a:ea typeface="ヒラギノ角ゴ Pro W3" charset="-128"/>
                <a:sym typeface="Verdana" pitchFamily="34" charset="0"/>
              </a:rPr>
              <a:t>recording of all existing water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and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adjudicating of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by the Court.  Legislature failed to provide funding to the local Courts.</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i="1" dirty="0" smtClean="0">
                <a:latin typeface="Verdana" pitchFamily="34" charset="0"/>
                <a:ea typeface="ヒラギノ角ゴ Pro W3" charset="-128"/>
                <a:sym typeface="Gill Sans" charset="0"/>
              </a:rPr>
              <a:t>	</a:t>
            </a:r>
          </a:p>
          <a:p>
            <a:pPr marL="579438" lvl="1" indent="-579438">
              <a:lnSpc>
                <a:spcPct val="120000"/>
              </a:lnSpc>
              <a:defRPr/>
            </a:pPr>
            <a:r>
              <a:rPr lang="en-US" sz="1050" i="1" dirty="0">
                <a:latin typeface="Verdana" pitchFamily="34" charset="0"/>
                <a:ea typeface="ヒラギノ角ゴ Pro W3" charset="-128"/>
                <a:sym typeface="Gill Sans" charset="0"/>
              </a:rPr>
              <a:t>	</a:t>
            </a:r>
            <a:r>
              <a:rPr lang="en-US" sz="1050" i="1" dirty="0" smtClean="0">
                <a:latin typeface="Verdana" pitchFamily="34" charset="0"/>
                <a:ea typeface="ヒラギノ角ゴ Pro W3" charset="-128"/>
                <a:sym typeface="Gill Sans" charset="0"/>
              </a:rPr>
              <a:t>	”While this law was ideal in purpose and virtue… the law failed miserably as a means of adjudicating 	existing water rights.  As a matter of fact no rights were ever adjudicated by virtue of it.”</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b="1" i="1" dirty="0">
                <a:latin typeface="Verdana" pitchFamily="34" charset="0"/>
                <a:ea typeface="ヒラギノ角ゴ Pro W3" charset="-128"/>
                <a:sym typeface="Verdana" pitchFamily="34" charset="0"/>
              </a:rPr>
              <a:t>				- </a:t>
            </a:r>
            <a:r>
              <a:rPr lang="en-US" sz="1050" b="1" i="1" dirty="0" smtClean="0">
                <a:latin typeface="Verdana" pitchFamily="34" charset="0"/>
                <a:ea typeface="ヒラギノ角ゴ Pro W3" charset="-128"/>
                <a:sym typeface="Verdana" pitchFamily="34" charset="0"/>
              </a:rPr>
              <a:t>State Engineer Biennial Report 1919-20</a:t>
            </a:r>
            <a:endParaRPr lang="en-US" sz="1200" dirty="0">
              <a:latin typeface="Verdana" pitchFamily="34" charset="0"/>
              <a:ea typeface="ヒラギノ角ゴ Pro W3" charset="-128"/>
              <a:sym typeface="Verdana" pitchFamily="34" charset="0"/>
            </a:endParaRPr>
          </a:p>
          <a:p>
            <a:pPr marL="579438" indent="-579438">
              <a:lnSpc>
                <a:spcPct val="120000"/>
              </a:lnSpc>
              <a:defRPr/>
            </a:pPr>
            <a:endParaRPr lang="en-US" sz="1200" b="1" dirty="0">
              <a:latin typeface="Verdana" pitchFamily="34" charset="0"/>
              <a:ea typeface="ヒラギノ角ゴ Pro W3" charset="-128"/>
              <a:sym typeface="Verdana" pitchFamily="34" charset="0"/>
            </a:endParaRPr>
          </a:p>
          <a:p>
            <a:pPr marL="579438" indent="-579438">
              <a:lnSpc>
                <a:spcPct val="120000"/>
              </a:lnSpc>
              <a:defRPr/>
            </a:pPr>
            <a:r>
              <a:rPr lang="en-US" sz="1200" b="1" u="sng" dirty="0">
                <a:latin typeface="Verdana" pitchFamily="34" charset="0"/>
                <a:ea typeface="ヒラギノ角ゴ Pro W3" charset="-128"/>
                <a:sym typeface="Verdana" pitchFamily="34" charset="0"/>
              </a:rPr>
              <a:t>1919:</a:t>
            </a:r>
            <a:r>
              <a:rPr lang="en-US" sz="1200" dirty="0">
                <a:latin typeface="Verdana" pitchFamily="34" charset="0"/>
                <a:ea typeface="ヒラギノ角ゴ Pro W3" charset="-128"/>
                <a:sym typeface="Verdana" pitchFamily="34" charset="0"/>
              </a:rPr>
              <a:t>  The legislature provided the “machinery” to adjudicate water rights on a given stream by </a:t>
            </a:r>
            <a:r>
              <a:rPr lang="en-US" sz="1200" dirty="0" smtClean="0">
                <a:latin typeface="Verdana" pitchFamily="34" charset="0"/>
                <a:ea typeface="ヒラギノ角ゴ Pro W3" charset="-128"/>
                <a:sym typeface="Verdana" pitchFamily="34" charset="0"/>
              </a:rPr>
              <a:t>directing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State Engineer</a:t>
            </a:r>
            <a:r>
              <a:rPr lang="en-US" sz="1200" b="1" dirty="0">
                <a:latin typeface="Verdana" pitchFamily="34" charset="0"/>
                <a:ea typeface="ヒラギノ角ゴ Pro W3" charset="-128"/>
                <a:sym typeface="Verdana" pitchFamily="34" charset="0"/>
              </a:rPr>
              <a:t> </a:t>
            </a:r>
            <a:r>
              <a:rPr lang="en-US" sz="1200" dirty="0" smtClean="0">
                <a:latin typeface="Verdana" pitchFamily="34" charset="0"/>
                <a:ea typeface="ヒラギノ角ゴ Pro W3" charset="-128"/>
                <a:sym typeface="Verdana" pitchFamily="34" charset="0"/>
              </a:rPr>
              <a:t>to </a:t>
            </a:r>
            <a:r>
              <a:rPr lang="en-US" sz="1200" dirty="0">
                <a:latin typeface="Verdana" pitchFamily="34" charset="0"/>
                <a:ea typeface="ヒラギノ角ゴ Pro W3" charset="-128"/>
                <a:sym typeface="Verdana" pitchFamily="34" charset="0"/>
              </a:rPr>
              <a:t>develop a “</a:t>
            </a:r>
            <a:r>
              <a:rPr lang="en-US" sz="1200" b="1" i="1" dirty="0">
                <a:latin typeface="Verdana" pitchFamily="34" charset="0"/>
                <a:ea typeface="ヒラギノ角ゴ Pro W3" charset="-128"/>
                <a:sym typeface="Verdana" pitchFamily="34" charset="0"/>
              </a:rPr>
              <a:t>proposed determination</a:t>
            </a:r>
            <a:r>
              <a:rPr lang="en-US" sz="1200" dirty="0">
                <a:latin typeface="Verdana" pitchFamily="34" charset="0"/>
                <a:ea typeface="ヒラギノ角ゴ Pro W3" charset="-128"/>
                <a:sym typeface="Verdana" pitchFamily="34" charset="0"/>
              </a:rPr>
              <a:t>” of water rights for the </a:t>
            </a:r>
            <a:r>
              <a:rPr lang="en-US" sz="1200" dirty="0" smtClean="0">
                <a:latin typeface="Verdana" pitchFamily="34" charset="0"/>
                <a:ea typeface="ヒラギノ角ゴ Pro W3" charset="-128"/>
                <a:sym typeface="Verdana" pitchFamily="34" charset="0"/>
              </a:rPr>
              <a:t>Court to consider.</a:t>
            </a:r>
            <a:endParaRPr lang="en-US" sz="1200" dirty="0">
              <a:latin typeface="Verdana" pitchFamily="34" charset="0"/>
              <a:ea typeface="ヒラギノ角ゴ Pro W3" charset="-128"/>
              <a:sym typeface="Verdana" pitchFamily="34" charset="0"/>
            </a:endParaRPr>
          </a:p>
          <a:p>
            <a:pPr marL="285750" indent="-285750">
              <a:lnSpc>
                <a:spcPct val="120000"/>
              </a:lnSpc>
              <a:buFont typeface="Arial" charset="0"/>
              <a:buChar char="•"/>
              <a:defRPr/>
            </a:pPr>
            <a:endParaRPr lang="en-US" sz="1200" dirty="0">
              <a:latin typeface="Verdana" pitchFamily="34" charset="0"/>
              <a:ea typeface="ヒラギノ角ゴ Pro W3" charset="-128"/>
              <a:cs typeface="+mn-cs"/>
              <a:sym typeface="Verdana" pitchFamily="34" charset="0"/>
            </a:endParaRPr>
          </a:p>
        </p:txBody>
      </p:sp>
      <p:sp>
        <p:nvSpPr>
          <p:cNvPr id="16387"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Statehood and Beyond</a:t>
            </a:r>
          </a:p>
        </p:txBody>
      </p:sp>
      <p:grpSp>
        <p:nvGrpSpPr>
          <p:cNvPr id="16388" name="Group 2"/>
          <p:cNvGrpSpPr>
            <a:grpSpLocks/>
          </p:cNvGrpSpPr>
          <p:nvPr/>
        </p:nvGrpSpPr>
        <p:grpSpPr bwMode="auto">
          <a:xfrm>
            <a:off x="8564563" y="2647950"/>
            <a:ext cx="1219200" cy="1817688"/>
            <a:chOff x="8509000" y="1092200"/>
            <a:chExt cx="1219200" cy="1817504"/>
          </a:xfrm>
        </p:grpSpPr>
        <p:pic>
          <p:nvPicPr>
            <p:cNvPr id="163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1825" y="1092200"/>
              <a:ext cx="973975" cy="140970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09000" y="2501757"/>
              <a:ext cx="1219200" cy="407947"/>
            </a:xfrm>
            <a:prstGeom prst="rect">
              <a:avLst/>
            </a:prstGeom>
            <a:noFill/>
          </p:spPr>
          <p:txBody>
            <a:bodyPr>
              <a:spAutoFit/>
            </a:bodyPr>
            <a:lstStyle/>
            <a:p>
              <a:pPr algn="ctr">
                <a:defRPr/>
              </a:pPr>
              <a:r>
                <a:rPr lang="en-US" sz="1050" b="1" i="1" dirty="0">
                  <a:latin typeface="Gill Sans" charset="0"/>
                  <a:ea typeface="ヒラギノ角ゴ Pro W3" charset="-128"/>
                  <a:cs typeface="+mn-cs"/>
                  <a:sym typeface="Gill Sans" charset="0"/>
                </a:rPr>
                <a:t>Willard Young</a:t>
              </a:r>
            </a:p>
            <a:p>
              <a:pPr algn="ctr">
                <a:defRPr/>
              </a:pPr>
              <a:r>
                <a:rPr lang="en-US" sz="1000" dirty="0">
                  <a:latin typeface="Gill Sans" charset="0"/>
                  <a:ea typeface="ヒラギノ角ゴ Pro W3" charset="-128"/>
                  <a:cs typeface="+mn-cs"/>
                  <a:sym typeface="Gill Sans" charset="0"/>
                </a:rPr>
                <a:t>State Engineer</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122363"/>
            <a:ext cx="899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buFont typeface="Arial" charset="0"/>
              <a:buChar char="•"/>
              <a:defRPr/>
            </a:pPr>
            <a:r>
              <a:rPr lang="en-US" sz="1300" dirty="0">
                <a:solidFill>
                  <a:schemeClr val="tx1"/>
                </a:solidFill>
                <a:latin typeface="Verdana" pitchFamily="34" charset="0"/>
                <a:ea typeface="ヒラギノ角ゴ Pro W3" charset="-128"/>
                <a:cs typeface="+mn-cs"/>
                <a:sym typeface="Verdana" pitchFamily="34" charset="0"/>
              </a:rPr>
              <a:t>Prior to the enactment of the comprehensive Utah Water Law in 1903, rights to the use of water typically fell into a combination of five categories: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decreed by </a:t>
            </a:r>
            <a:r>
              <a:rPr lang="en-US" sz="1300" b="1" i="1" dirty="0">
                <a:solidFill>
                  <a:schemeClr val="tx1"/>
                </a:solidFill>
                <a:latin typeface="Verdana" pitchFamily="34" charset="0"/>
                <a:ea typeface="ヒラギノ角ゴ Pro W3" charset="-128"/>
                <a:cs typeface="+mn-cs"/>
                <a:sym typeface="Verdana" pitchFamily="34" charset="0"/>
              </a:rPr>
              <a:t>ecclesiastical leaders</a:t>
            </a:r>
            <a:r>
              <a:rPr lang="en-US" sz="1300" dirty="0">
                <a:solidFill>
                  <a:schemeClr val="tx1"/>
                </a:solidFill>
                <a:latin typeface="Verdana" pitchFamily="34" charset="0"/>
                <a:ea typeface="ヒラギノ角ゴ Pro W3" charset="-128"/>
                <a:cs typeface="+mn-cs"/>
                <a:sym typeface="Verdana" pitchFamily="34" charset="0"/>
              </a:rPr>
              <a:t>.</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filed for record</a:t>
            </a:r>
            <a:r>
              <a:rPr lang="en-US" sz="1300" dirty="0">
                <a:solidFill>
                  <a:schemeClr val="tx1"/>
                </a:solidFill>
                <a:latin typeface="Verdana" pitchFamily="34" charset="0"/>
                <a:ea typeface="ヒラギノ角ゴ Pro W3" charset="-128"/>
                <a:cs typeface="+mn-cs"/>
                <a:sym typeface="Verdana" pitchFamily="34" charset="0"/>
              </a:rPr>
              <a:t> at the county.</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a:t>
            </a:r>
            <a:r>
              <a:rPr lang="en-US" sz="1300" b="1" i="1" dirty="0">
                <a:solidFill>
                  <a:schemeClr val="tx1"/>
                </a:solidFill>
                <a:latin typeface="Verdana" pitchFamily="34" charset="0"/>
                <a:ea typeface="ヒラギノ角ゴ Pro W3" charset="-128"/>
                <a:cs typeface="+mn-cs"/>
                <a:sym typeface="Verdana" pitchFamily="34" charset="0"/>
              </a:rPr>
              <a:t>decreed by a court </a:t>
            </a:r>
            <a:r>
              <a:rPr lang="en-US" sz="1300" dirty="0">
                <a:solidFill>
                  <a:schemeClr val="tx1"/>
                </a:solidFill>
                <a:latin typeface="Verdana" pitchFamily="34" charset="0"/>
                <a:ea typeface="ヒラギノ角ゴ Pro W3" charset="-128"/>
                <a:cs typeface="+mn-cs"/>
                <a:sym typeface="Verdana" pitchFamily="34" charset="0"/>
              </a:rPr>
              <a:t>(typically involving limited parties) and recorded at the Courthouse.</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Contractual</a:t>
            </a:r>
            <a:r>
              <a:rPr lang="en-US" sz="1300" b="1" dirty="0">
                <a:solidFill>
                  <a:schemeClr val="tx1"/>
                </a:solidFill>
                <a:latin typeface="Verdana" pitchFamily="34" charset="0"/>
                <a:ea typeface="ヒラギノ角ゴ Pro W3" charset="-128"/>
                <a:cs typeface="+mn-cs"/>
                <a:sym typeface="Verdana" pitchFamily="34" charset="0"/>
              </a:rPr>
              <a:t> </a:t>
            </a:r>
            <a:r>
              <a:rPr lang="en-US" sz="1300" b="1" i="1" dirty="0">
                <a:solidFill>
                  <a:schemeClr val="tx1"/>
                </a:solidFill>
                <a:latin typeface="Verdana" pitchFamily="34" charset="0"/>
                <a:ea typeface="ヒラギノ角ゴ Pro W3" charset="-128"/>
                <a:cs typeface="+mn-cs"/>
                <a:sym typeface="Verdana" pitchFamily="34" charset="0"/>
              </a:rPr>
              <a:t>agreements</a:t>
            </a:r>
            <a:r>
              <a:rPr lang="en-US" sz="1300" i="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between various entities.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never manifested in any record</a:t>
            </a:r>
            <a:r>
              <a:rPr lang="en-US" sz="1300" dirty="0">
                <a:solidFill>
                  <a:schemeClr val="tx1"/>
                </a:solidFill>
                <a:latin typeface="Verdana" pitchFamily="34" charset="0"/>
                <a:ea typeface="ヒラギノ角ゴ Pro W3" charset="-128"/>
                <a:cs typeface="+mn-cs"/>
                <a:sym typeface="Verdana" pitchFamily="34" charset="0"/>
              </a:rPr>
              <a:t>, but evidenced by pre-statutory use.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lack of a definitive water law created a number of issues: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There was typically </a:t>
            </a:r>
            <a:r>
              <a:rPr lang="en-US" sz="1300" b="1" i="1" dirty="0">
                <a:solidFill>
                  <a:schemeClr val="tx1"/>
                </a:solidFill>
                <a:latin typeface="Verdana" pitchFamily="34" charset="0"/>
                <a:ea typeface="ヒラギノ角ゴ Pro W3" charset="-128"/>
                <a:cs typeface="+mn-cs"/>
                <a:sym typeface="Verdana" pitchFamily="34" charset="0"/>
              </a:rPr>
              <a:t>no public record </a:t>
            </a:r>
            <a:r>
              <a:rPr lang="en-US" sz="1300" dirty="0">
                <a:solidFill>
                  <a:schemeClr val="tx1"/>
                </a:solidFill>
                <a:latin typeface="Verdana" pitchFamily="34" charset="0"/>
                <a:ea typeface="ヒラギノ角ゴ Pro W3" charset="-128"/>
                <a:cs typeface="+mn-cs"/>
                <a:sym typeface="Verdana" pitchFamily="34" charset="0"/>
              </a:rPr>
              <a:t>of existing water rights.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Since there was no record, </a:t>
            </a:r>
            <a:r>
              <a:rPr lang="en-US" sz="1300" b="1" i="1" dirty="0">
                <a:solidFill>
                  <a:schemeClr val="tx1"/>
                </a:solidFill>
                <a:latin typeface="Verdana" pitchFamily="34" charset="0"/>
                <a:ea typeface="ヒラギノ角ゴ Pro W3" charset="-128"/>
                <a:cs typeface="+mn-cs"/>
                <a:sym typeface="Verdana" pitchFamily="34" charset="0"/>
              </a:rPr>
              <a:t>over appropriation </a:t>
            </a:r>
            <a:r>
              <a:rPr lang="en-US" sz="1300" dirty="0">
                <a:solidFill>
                  <a:schemeClr val="tx1"/>
                </a:solidFill>
                <a:latin typeface="Verdana" pitchFamily="34" charset="0"/>
                <a:ea typeface="ヒラギノ角ゴ Pro W3" charset="-128"/>
                <a:cs typeface="+mn-cs"/>
                <a:sym typeface="Verdana" pitchFamily="34" charset="0"/>
              </a:rPr>
              <a:t>of streams was common.</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Often, rights </a:t>
            </a:r>
            <a:r>
              <a:rPr lang="en-US" sz="1300" b="1" i="1" dirty="0">
                <a:solidFill>
                  <a:schemeClr val="tx1"/>
                </a:solidFill>
                <a:latin typeface="Verdana" pitchFamily="34" charset="0"/>
                <a:ea typeface="ヒラギノ角ゴ Pro W3" charset="-128"/>
                <a:cs typeface="+mn-cs"/>
                <a:sym typeface="Verdana" pitchFamily="34" charset="0"/>
              </a:rPr>
              <a:t>weren’t defined </a:t>
            </a:r>
            <a:r>
              <a:rPr lang="en-US" sz="1300" dirty="0">
                <a:solidFill>
                  <a:schemeClr val="tx1"/>
                </a:solidFill>
                <a:latin typeface="Verdana" pitchFamily="34" charset="0"/>
                <a:ea typeface="ヒラギノ角ゴ Pro W3" charset="-128"/>
                <a:cs typeface="+mn-cs"/>
                <a:sym typeface="Verdana" pitchFamily="34" charset="0"/>
              </a:rPr>
              <a:t>until they came into </a:t>
            </a:r>
            <a:r>
              <a:rPr lang="en-US" sz="1300" b="1" i="1" dirty="0">
                <a:solidFill>
                  <a:schemeClr val="tx1"/>
                </a:solidFill>
                <a:latin typeface="Verdana" pitchFamily="34" charset="0"/>
                <a:ea typeface="ヒラギノ角ゴ Pro W3" charset="-128"/>
                <a:cs typeface="+mn-cs"/>
                <a:sym typeface="Verdana" pitchFamily="34" charset="0"/>
              </a:rPr>
              <a:t>controversy</a:t>
            </a:r>
            <a:r>
              <a:rPr lang="en-US" sz="1300" dirty="0">
                <a:solidFill>
                  <a:schemeClr val="tx1"/>
                </a:solidFill>
                <a:latin typeface="Verdana" pitchFamily="34" charset="0"/>
                <a:ea typeface="ヒラギノ角ゴ Pro W3" charset="-128"/>
                <a:cs typeface="+mn-cs"/>
                <a:sym typeface="Verdana" pitchFamily="34" charset="0"/>
              </a:rPr>
              <a:t> and had to be settled by ecclesiastical or court decree.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In his biennial report for </a:t>
            </a:r>
            <a:r>
              <a:rPr lang="en-US" sz="1300" dirty="0" smtClean="0">
                <a:solidFill>
                  <a:schemeClr val="tx1"/>
                </a:solidFill>
                <a:latin typeface="Verdana" pitchFamily="34" charset="0"/>
                <a:ea typeface="ヒラギノ角ゴ Pro W3" charset="-128"/>
                <a:cs typeface="+mn-cs"/>
                <a:sym typeface="Verdana" pitchFamily="34" charset="0"/>
              </a:rPr>
              <a:t>1901-02</a:t>
            </a:r>
            <a:r>
              <a:rPr lang="en-US" sz="1300" dirty="0">
                <a:solidFill>
                  <a:schemeClr val="tx1"/>
                </a:solidFill>
                <a:latin typeface="Verdana" pitchFamily="34" charset="0"/>
                <a:ea typeface="ヒラギノ角ゴ Pro W3" charset="-128"/>
                <a:cs typeface="+mn-cs"/>
                <a:sym typeface="Verdana" pitchFamily="34" charset="0"/>
              </a:rPr>
              <a:t>, the State Engineer made the following observation:</a:t>
            </a:r>
          </a:p>
          <a:p>
            <a:pPr>
              <a:lnSpc>
                <a:spcPct val="120000"/>
              </a:lnSpc>
              <a:defRPr/>
            </a:pPr>
            <a:endParaRPr lang="en-US" sz="1100" dirty="0">
              <a:solidFill>
                <a:schemeClr val="tx1"/>
              </a:solidFill>
              <a:latin typeface="Verdana" pitchFamily="34" charset="0"/>
              <a:ea typeface="ヒラギノ角ゴ Pro W3" charset="-128"/>
              <a:cs typeface="+mn-cs"/>
              <a:sym typeface="Verdana" pitchFamily="34" charset="0"/>
            </a:endParaRPr>
          </a:p>
          <a:p>
            <a:pPr>
              <a:lnSpc>
                <a:spcPct val="120000"/>
              </a:lnSpc>
              <a:defRPr/>
            </a:pPr>
            <a:r>
              <a:rPr lang="en-US" sz="1100" dirty="0">
                <a:solidFill>
                  <a:schemeClr val="tx1"/>
                </a:solidFill>
                <a:latin typeface="Verdana" pitchFamily="34" charset="0"/>
                <a:ea typeface="ヒラギノ角ゴ Pro W3" charset="-128"/>
                <a:cs typeface="+mn-cs"/>
                <a:sym typeface="Verdana" pitchFamily="34" charset="0"/>
              </a:rPr>
              <a:t>	</a:t>
            </a:r>
            <a:r>
              <a:rPr lang="en-US" sz="1100" i="1" dirty="0">
                <a:solidFill>
                  <a:schemeClr val="tx1"/>
                </a:solidFill>
                <a:latin typeface="Verdana" pitchFamily="34" charset="0"/>
                <a:ea typeface="ヒラギノ角ゴ Pro W3" charset="-128"/>
                <a:cs typeface="+mn-cs"/>
                <a:sym typeface="Verdana" pitchFamily="34" charset="0"/>
              </a:rPr>
              <a:t>“The definition of existing rights appears to be of first importance.  This is not only necessary to pacify 	present 	contention, but to prevent future conflicts and encourage further progress.  There can be no safe basis for future 	work before existing rights are known and made of public record.” </a:t>
            </a:r>
          </a:p>
          <a:p>
            <a:pPr>
              <a:lnSpc>
                <a:spcPct val="120000"/>
              </a:lnSpc>
              <a:defRPr/>
            </a:pPr>
            <a:r>
              <a:rPr lang="en-US" sz="1100" i="1" dirty="0">
                <a:solidFill>
                  <a:schemeClr val="tx1"/>
                </a:solidFill>
                <a:latin typeface="Verdana" pitchFamily="34" charset="0"/>
                <a:ea typeface="ヒラギノ角ゴ Pro W3" charset="-128"/>
                <a:cs typeface="+mn-cs"/>
                <a:sym typeface="Verdana" pitchFamily="34" charset="0"/>
              </a:rPr>
              <a:t>					</a:t>
            </a:r>
            <a:r>
              <a:rPr lang="en-US" sz="1100" b="1" i="1" dirty="0">
                <a:solidFill>
                  <a:schemeClr val="tx1"/>
                </a:solidFill>
                <a:latin typeface="Verdana" pitchFamily="34" charset="0"/>
                <a:ea typeface="ヒラギノ角ゴ Pro W3" charset="-128"/>
                <a:cs typeface="+mn-cs"/>
                <a:sym typeface="Verdana" pitchFamily="34" charset="0"/>
              </a:rPr>
              <a:t>– A.F. </a:t>
            </a:r>
            <a:r>
              <a:rPr lang="en-US" sz="1100" b="1" i="1" dirty="0" err="1">
                <a:solidFill>
                  <a:schemeClr val="tx1"/>
                </a:solidFill>
                <a:latin typeface="Verdana" pitchFamily="34" charset="0"/>
                <a:ea typeface="ヒラギノ角ゴ Pro W3" charset="-128"/>
                <a:cs typeface="+mn-cs"/>
                <a:sym typeface="Verdana" pitchFamily="34" charset="0"/>
              </a:rPr>
              <a:t>Doremous</a:t>
            </a:r>
            <a:r>
              <a:rPr lang="en-US" sz="1100" b="1" i="1" dirty="0">
                <a:solidFill>
                  <a:schemeClr val="tx1"/>
                </a:solidFill>
                <a:latin typeface="Verdana" pitchFamily="34" charset="0"/>
                <a:ea typeface="ヒラギノ角ゴ Pro W3" charset="-128"/>
                <a:cs typeface="+mn-cs"/>
                <a:sym typeface="Verdana" pitchFamily="34" charset="0"/>
              </a:rPr>
              <a:t>, Utah State Engineer</a:t>
            </a:r>
          </a:p>
        </p:txBody>
      </p:sp>
      <p:sp>
        <p:nvSpPr>
          <p:cNvPr id="17411"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The Historical Case for Adjudication</a:t>
            </a:r>
          </a:p>
        </p:txBody>
      </p:sp>
      <p:pic>
        <p:nvPicPr>
          <p:cNvPr id="5" name="Picture 4"/>
          <p:cNvPicPr>
            <a:picLocks noChangeAspect="1"/>
          </p:cNvPicPr>
          <p:nvPr/>
        </p:nvPicPr>
        <p:blipFill rotWithShape="1">
          <a:blip r:embed="rId3"/>
          <a:srcRect t="23953" b="33542"/>
          <a:stretch/>
        </p:blipFill>
        <p:spPr>
          <a:xfrm>
            <a:off x="431800" y="5922963"/>
            <a:ext cx="33893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4"/>
          <a:srcRect/>
          <a:stretch/>
        </p:blipFill>
        <p:spPr>
          <a:xfrm>
            <a:off x="5788025" y="5922963"/>
            <a:ext cx="27924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5"/>
          <a:stretch>
            <a:fillRect/>
          </a:stretch>
        </p:blipFill>
        <p:spPr>
          <a:xfrm>
            <a:off x="4065588" y="5922963"/>
            <a:ext cx="1471612"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4165600" y="1236663"/>
            <a:ext cx="4724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nSpc>
                <a:spcPct val="120000"/>
              </a:lnSpc>
            </a:pPr>
            <a:r>
              <a:rPr lang="en-US" sz="1600" b="1" dirty="0">
                <a:solidFill>
                  <a:schemeClr val="tx1"/>
                </a:solidFill>
                <a:latin typeface="Verdana" pitchFamily="34" charset="0"/>
                <a:sym typeface="Verdana" pitchFamily="34" charset="0"/>
              </a:rPr>
              <a:t>What it </a:t>
            </a:r>
            <a:r>
              <a:rPr lang="en-US" sz="1600" b="1" i="1" dirty="0">
                <a:solidFill>
                  <a:schemeClr val="tx1"/>
                </a:solidFill>
                <a:latin typeface="Verdana" pitchFamily="34" charset="0"/>
                <a:sym typeface="Verdana" pitchFamily="34" charset="0"/>
              </a:rPr>
              <a:t>IS</a:t>
            </a:r>
            <a:r>
              <a:rPr lang="en-US" sz="1600" b="1" dirty="0">
                <a:solidFill>
                  <a:schemeClr val="tx1"/>
                </a:solidFill>
                <a:latin typeface="Verdana" pitchFamily="34" charset="0"/>
                <a:sym typeface="Verdana" pitchFamily="34" charset="0"/>
              </a:rPr>
              <a:t>…</a:t>
            </a:r>
          </a:p>
          <a:p>
            <a:pPr marL="233363" indent="-233363">
              <a:lnSpc>
                <a:spcPct val="120000"/>
              </a:lnSpc>
              <a:buFontTx/>
              <a:buChar char="•"/>
            </a:pPr>
            <a:r>
              <a:rPr lang="en-US" sz="1600" dirty="0">
                <a:solidFill>
                  <a:schemeClr val="tx1"/>
                </a:solidFill>
                <a:latin typeface="Verdana" pitchFamily="34" charset="0"/>
                <a:sym typeface="Verdana" pitchFamily="34" charset="0"/>
              </a:rPr>
              <a:t>Action in District Court</a:t>
            </a:r>
          </a:p>
          <a:p>
            <a:pPr marL="233363" indent="-233363">
              <a:lnSpc>
                <a:spcPct val="120000"/>
              </a:lnSpc>
              <a:buFontTx/>
              <a:buChar char="•"/>
            </a:pPr>
            <a:r>
              <a:rPr lang="en-US" sz="1600" dirty="0">
                <a:solidFill>
                  <a:schemeClr val="tx1"/>
                </a:solidFill>
                <a:latin typeface="Verdana" pitchFamily="34" charset="0"/>
                <a:sym typeface="Verdana" pitchFamily="34" charset="0"/>
              </a:rPr>
              <a:t>Binds water users and the State Engineer (Division of Water Rights)</a:t>
            </a:r>
          </a:p>
          <a:p>
            <a:pPr marL="233363" indent="-233363">
              <a:lnSpc>
                <a:spcPct val="120000"/>
              </a:lnSpc>
              <a:buFontTx/>
              <a:buChar char="•"/>
            </a:pPr>
            <a:r>
              <a:rPr lang="en-US" sz="1600" dirty="0">
                <a:solidFill>
                  <a:schemeClr val="tx1"/>
                </a:solidFill>
                <a:latin typeface="Verdana" pitchFamily="34" charset="0"/>
                <a:sym typeface="Verdana" pitchFamily="34" charset="0"/>
              </a:rPr>
              <a:t>Governed by Utah State Code: Title 73, Chapter 4.</a:t>
            </a:r>
          </a:p>
          <a:p>
            <a:pPr marL="233363" indent="-233363">
              <a:lnSpc>
                <a:spcPct val="120000"/>
              </a:lnSpc>
              <a:buFontTx/>
              <a:buChar char="•"/>
            </a:pPr>
            <a:r>
              <a:rPr lang="en-US" sz="1600" dirty="0">
                <a:solidFill>
                  <a:schemeClr val="tx1"/>
                </a:solidFill>
                <a:latin typeface="Verdana" pitchFamily="34" charset="0"/>
                <a:sym typeface="Verdana" pitchFamily="34" charset="0"/>
              </a:rPr>
              <a:t>The first General Stream Adjudications took place in the 1920s – </a:t>
            </a:r>
            <a:r>
              <a:rPr lang="en-US" sz="1600" dirty="0" smtClean="0">
                <a:solidFill>
                  <a:schemeClr val="tx1"/>
                </a:solidFill>
                <a:latin typeface="Verdana" pitchFamily="34" charset="0"/>
                <a:sym typeface="Verdana" pitchFamily="34" charset="0"/>
              </a:rPr>
              <a:t>Sevier, Weber and the Virgin River basins. </a:t>
            </a:r>
            <a:endParaRPr lang="en-US" sz="1600" dirty="0">
              <a:solidFill>
                <a:schemeClr val="tx1"/>
              </a:solidFill>
              <a:latin typeface="Verdana" pitchFamily="34" charset="0"/>
              <a:sym typeface="Verdana" pitchFamily="34" charset="0"/>
            </a:endParaRP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7061200" y="4559300"/>
            <a:ext cx="1535113" cy="25193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4318000" y="4559300"/>
            <a:ext cx="2505075" cy="25193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323975"/>
            <a:ext cx="39624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4572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Why Do We Conduct General Adjudications?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799" y="1168400"/>
            <a:ext cx="5867402"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57200" indent="-457200">
              <a:buFont typeface="+mj-lt"/>
              <a:buAutoNum type="arabicPeriod"/>
            </a:pPr>
            <a:r>
              <a:rPr lang="en-US" sz="1600" dirty="0" smtClean="0">
                <a:solidFill>
                  <a:schemeClr val="tx1"/>
                </a:solidFill>
                <a:latin typeface="Verdana" pitchFamily="34" charset="0"/>
                <a:sym typeface="Verdana" pitchFamily="34" charset="0"/>
              </a:rPr>
              <a:t>Bring all claims on to the permanent record:</a:t>
            </a:r>
          </a:p>
          <a:p>
            <a:pPr marL="457200" indent="-457200">
              <a:buFont typeface="+mj-lt"/>
              <a:buAutoNum type="arabicPeriod"/>
            </a:pPr>
            <a:endParaRPr lang="en-US" sz="1600"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Pre-Statutory Claims </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Diligence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Underground Water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Pending Adjudication Claims</a:t>
            </a:r>
          </a:p>
          <a:p>
            <a:pPr marL="1257300" lvl="2" indent="-342900">
              <a:buFont typeface="Arial" pitchFamily="34" charset="0"/>
              <a:buChar char="•"/>
            </a:pPr>
            <a:endParaRPr lang="en-US" sz="1400" i="1"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Federal Reserve Rights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Winter’s Doctrine (1908)</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McCarran Amendment (1952)</a:t>
            </a:r>
          </a:p>
          <a:p>
            <a:pPr marL="800100" lvl="1" indent="-342900">
              <a:buFont typeface="Arial" pitchFamily="34" charset="0"/>
              <a:buChar cha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a:solidFill>
                  <a:schemeClr val="tx1"/>
                </a:solidFill>
                <a:latin typeface="Verdana" pitchFamily="34" charset="0"/>
                <a:sym typeface="Verdana" pitchFamily="34" charset="0"/>
              </a:rPr>
              <a:t>To </a:t>
            </a:r>
            <a:r>
              <a:rPr lang="en-US" sz="1600" dirty="0" smtClean="0">
                <a:solidFill>
                  <a:schemeClr val="tx1"/>
                </a:solidFill>
                <a:latin typeface="Verdana" pitchFamily="34" charset="0"/>
                <a:sym typeface="Verdana" pitchFamily="34" charset="0"/>
              </a:rPr>
              <a:t>bring </a:t>
            </a:r>
            <a:r>
              <a:rPr lang="en-US" sz="1600" b="1" dirty="0" smtClean="0">
                <a:solidFill>
                  <a:schemeClr val="tx1"/>
                </a:solidFill>
                <a:latin typeface="Verdana" pitchFamily="34" charset="0"/>
                <a:sym typeface="Verdana" pitchFamily="34" charset="0"/>
              </a:rPr>
              <a:t>clarity</a:t>
            </a:r>
            <a:r>
              <a:rPr lang="en-US" sz="1600" b="1" dirty="0">
                <a:solidFill>
                  <a:schemeClr val="tx1"/>
                </a:solidFill>
                <a:latin typeface="Verdana" pitchFamily="34" charset="0"/>
                <a:sym typeface="Verdana" pitchFamily="34" charset="0"/>
              </a:rPr>
              <a:t> </a:t>
            </a:r>
            <a:r>
              <a:rPr lang="en-US" sz="1600" b="1" dirty="0" smtClean="0">
                <a:solidFill>
                  <a:schemeClr val="tx1"/>
                </a:solidFill>
                <a:latin typeface="Verdana" pitchFamily="34" charset="0"/>
                <a:sym typeface="Verdana" pitchFamily="34" charset="0"/>
              </a:rPr>
              <a:t>and certainty</a:t>
            </a:r>
            <a:r>
              <a:rPr lang="en-US" sz="1600" dirty="0" smtClean="0">
                <a:solidFill>
                  <a:schemeClr val="tx1"/>
                </a:solidFill>
                <a:latin typeface="Verdana" pitchFamily="34" charset="0"/>
                <a:sym typeface="Verdana" pitchFamily="34" charset="0"/>
              </a:rPr>
              <a:t> </a:t>
            </a:r>
            <a:r>
              <a:rPr lang="en-US" sz="1600" dirty="0">
                <a:solidFill>
                  <a:schemeClr val="tx1"/>
                </a:solidFill>
                <a:latin typeface="Verdana" pitchFamily="34" charset="0"/>
                <a:sym typeface="Verdana" pitchFamily="34" charset="0"/>
              </a:rPr>
              <a:t>to the water rights picture.</a:t>
            </a:r>
          </a:p>
          <a:p>
            <a:pPr marL="457200" indent="-457200">
              <a:buFont typeface="+mj-lt"/>
              <a:buAutoNum type="arabicPeriod"/>
              <a:defRP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Remove/reduce rights which have been wholly or partially </a:t>
            </a:r>
            <a:r>
              <a:rPr lang="en-US" sz="1600" b="1" dirty="0" smtClean="0">
                <a:solidFill>
                  <a:schemeClr val="tx1"/>
                </a:solidFill>
                <a:latin typeface="Verdana" pitchFamily="34" charset="0"/>
                <a:sym typeface="Verdana" pitchFamily="34" charset="0"/>
              </a:rPr>
              <a:t>forfeited</a:t>
            </a:r>
            <a:r>
              <a:rPr lang="en-US" sz="1600" dirty="0" smtClean="0">
                <a:solidFill>
                  <a:schemeClr val="tx1"/>
                </a:solidFill>
                <a:latin typeface="Verdana" pitchFamily="34" charset="0"/>
                <a:sym typeface="Verdana" pitchFamily="34" charset="0"/>
              </a:rPr>
              <a:t> through non-use</a:t>
            </a:r>
            <a:r>
              <a:rPr lang="en-US" sz="1600" dirty="0">
                <a:solidFill>
                  <a:schemeClr val="tx1"/>
                </a:solidFill>
                <a:latin typeface="Verdana" pitchFamily="34" charset="0"/>
                <a:sym typeface="Verdana" pitchFamily="34" charset="0"/>
              </a:rPr>
              <a:t>.</a:t>
            </a: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endParaRPr lang="en-US" sz="1600" dirty="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To obtain </a:t>
            </a:r>
            <a:r>
              <a:rPr lang="en-US" sz="1600" b="1" dirty="0" smtClean="0">
                <a:solidFill>
                  <a:schemeClr val="tx1"/>
                </a:solidFill>
                <a:latin typeface="Verdana" pitchFamily="34" charset="0"/>
                <a:sym typeface="Verdana" pitchFamily="34" charset="0"/>
              </a:rPr>
              <a:t>decrees</a:t>
            </a:r>
            <a:r>
              <a:rPr lang="en-US" sz="1600" dirty="0" smtClean="0">
                <a:solidFill>
                  <a:schemeClr val="tx1"/>
                </a:solidFill>
                <a:latin typeface="Verdana" pitchFamily="34" charset="0"/>
                <a:sym typeface="Verdana" pitchFamily="34" charset="0"/>
              </a:rPr>
              <a:t> on </a:t>
            </a:r>
            <a:r>
              <a:rPr lang="en-US" sz="1600" dirty="0">
                <a:solidFill>
                  <a:schemeClr val="tx1"/>
                </a:solidFill>
                <a:latin typeface="Verdana" pitchFamily="34" charset="0"/>
                <a:sym typeface="Verdana" pitchFamily="34" charset="0"/>
              </a:rPr>
              <a:t>all water </a:t>
            </a:r>
            <a:r>
              <a:rPr lang="en-US" sz="1600" dirty="0" smtClean="0">
                <a:solidFill>
                  <a:schemeClr val="tx1"/>
                </a:solidFill>
                <a:latin typeface="Verdana" pitchFamily="34" charset="0"/>
                <a:sym typeface="Verdana" pitchFamily="34" charset="0"/>
              </a:rPr>
              <a:t>rights—including certificated rights</a:t>
            </a:r>
            <a:r>
              <a:rPr lang="en-US" sz="1600" dirty="0">
                <a:solidFill>
                  <a:schemeClr val="tx1"/>
                </a:solidFill>
                <a:latin typeface="Verdana" pitchFamily="34" charset="0"/>
                <a:sym typeface="Verdana" pitchFamily="34" charset="0"/>
              </a:rPr>
              <a:t>.</a:t>
            </a: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endParaRPr lang="en-US" sz="1800" dirty="0" smtClean="0">
              <a:solidFill>
                <a:schemeClr val="tx1"/>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26" y="5806440"/>
            <a:ext cx="1778991" cy="1280160"/>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319" y="5806440"/>
            <a:ext cx="1905925"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85000" y="5806440"/>
            <a:ext cx="1634584" cy="128016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6" t="22974" r="345" b="6806"/>
          <a:stretch/>
        </p:blipFill>
        <p:spPr bwMode="auto">
          <a:xfrm>
            <a:off x="431800" y="5806440"/>
            <a:ext cx="2196637"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519341" y="1913439"/>
            <a:ext cx="2588211" cy="244157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8311056" y="1676400"/>
            <a:ext cx="1417144" cy="7620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427810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3600" b="1" i="1">
                <a:solidFill>
                  <a:schemeClr val="tx1"/>
                </a:solidFill>
                <a:latin typeface="Verdana" pitchFamily="34" charset="0"/>
                <a:sym typeface="Verdana" pitchFamily="34" charset="0"/>
              </a:rPr>
              <a:t>Adjudication Process </a:t>
            </a:r>
          </a:p>
        </p:txBody>
      </p:sp>
      <p:grpSp>
        <p:nvGrpSpPr>
          <p:cNvPr id="600" name="Group 599"/>
          <p:cNvGrpSpPr/>
          <p:nvPr/>
        </p:nvGrpSpPr>
        <p:grpSpPr>
          <a:xfrm>
            <a:off x="365681" y="1274990"/>
            <a:ext cx="2066843" cy="1592358"/>
            <a:chOff x="0" y="0"/>
            <a:chExt cx="2663190" cy="1653540"/>
          </a:xfrm>
        </p:grpSpPr>
        <p:sp>
          <p:nvSpPr>
            <p:cNvPr id="616" name="AutoShape 4"/>
            <p:cNvSpPr>
              <a:spLocks noChangeArrowheads="1"/>
            </p:cNvSpPr>
            <p:nvPr/>
          </p:nvSpPr>
          <p:spPr bwMode="auto">
            <a:xfrm rot="5400000">
              <a:off x="514350" y="-49530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7" name="Rectangle 61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1</a:t>
              </a:r>
              <a:endParaRPr lang="en-US" sz="1100">
                <a:effectLst/>
                <a:latin typeface="Times New Roman"/>
                <a:ea typeface="Times New Roman"/>
              </a:endParaRPr>
            </a:p>
          </p:txBody>
        </p:sp>
        <p:sp>
          <p:nvSpPr>
            <p:cNvPr id="618" name="Text Box 5"/>
            <p:cNvSpPr txBox="1">
              <a:spLocks noChangeArrowheads="1"/>
            </p:cNvSpPr>
            <p:nvPr/>
          </p:nvSpPr>
          <p:spPr bwMode="auto">
            <a:xfrm>
              <a:off x="76200" y="1097827"/>
              <a:ext cx="256603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is petitioned by water users or court-ordered to initiate a General Adjudication.  </a:t>
              </a:r>
              <a:r>
                <a:rPr lang="en-US" sz="700" b="1" i="1" dirty="0">
                  <a:effectLst/>
                  <a:latin typeface="Verdana"/>
                  <a:ea typeface="Times New Roman"/>
                </a:rPr>
                <a:t>(UCA 73-4-1)</a:t>
              </a:r>
              <a:endParaRPr lang="en-US" sz="1100" dirty="0">
                <a:effectLst/>
                <a:latin typeface="Times New Roman"/>
                <a:ea typeface="Times New Roman"/>
              </a:endParaRPr>
            </a:p>
          </p:txBody>
        </p:sp>
        <p:grpSp>
          <p:nvGrpSpPr>
            <p:cNvPr id="619" name="Group 618"/>
            <p:cNvGrpSpPr>
              <a:grpSpLocks/>
            </p:cNvGrpSpPr>
            <p:nvPr/>
          </p:nvGrpSpPr>
          <p:grpSpPr bwMode="auto">
            <a:xfrm>
              <a:off x="790575" y="133350"/>
              <a:ext cx="1071880" cy="832485"/>
              <a:chOff x="1681" y="890"/>
              <a:chExt cx="1688" cy="1311"/>
            </a:xfrm>
          </p:grpSpPr>
          <p:grpSp>
            <p:nvGrpSpPr>
              <p:cNvPr id="620" name="Group 619"/>
              <p:cNvGrpSpPr>
                <a:grpSpLocks/>
              </p:cNvGrpSpPr>
              <p:nvPr/>
            </p:nvGrpSpPr>
            <p:grpSpPr bwMode="auto">
              <a:xfrm>
                <a:off x="1681" y="890"/>
                <a:ext cx="1688" cy="1311"/>
                <a:chOff x="10174" y="2938"/>
                <a:chExt cx="1886" cy="1688"/>
              </a:xfrm>
            </p:grpSpPr>
            <p:sp>
              <p:nvSpPr>
                <p:cNvPr id="622" name="Rectangle 621"/>
                <p:cNvSpPr>
                  <a:spLocks noChangeArrowheads="1"/>
                </p:cNvSpPr>
                <p:nvPr/>
              </p:nvSpPr>
              <p:spPr bwMode="auto">
                <a:xfrm>
                  <a:off x="10265"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23" name="Freeform 622"/>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24" name="Freeform 623"/>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5" name="Freeform 62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6" name="Freeform 625"/>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7" name="Freeform 62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8" name="Freeform 627"/>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9" name="Freeform 62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0" name="Freeform 629"/>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1" name="Freeform 63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2" name="Freeform 631"/>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3" name="Freeform 63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4" name="Freeform 633"/>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5" name="Freeform 63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6" name="Freeform 635"/>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7" name="Freeform 63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8" name="Freeform 637"/>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9" name="Freeform 63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0" name="Freeform 639"/>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1" name="Freeform 64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sp>
            <p:nvSpPr>
              <p:cNvPr id="621"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marL="0" marR="0" algn="ctr">
                  <a:spcBef>
                    <a:spcPts val="0"/>
                  </a:spcBef>
                  <a:spcAft>
                    <a:spcPts val="0"/>
                  </a:spcAft>
                </a:pPr>
                <a:r>
                  <a:rPr lang="en-US" sz="900" b="1">
                    <a:effectLst/>
                    <a:latin typeface="Verdana"/>
                    <a:ea typeface="Times New Roman"/>
                  </a:rPr>
                  <a:t>PETITION</a:t>
                </a:r>
                <a:endParaRPr lang="en-US" sz="1100">
                  <a:effectLst/>
                  <a:latin typeface="Times New Roman"/>
                  <a:ea typeface="Times New Roman"/>
                </a:endParaRPr>
              </a:p>
            </p:txBody>
          </p:sp>
        </p:grpSp>
      </p:grpSp>
      <p:grpSp>
        <p:nvGrpSpPr>
          <p:cNvPr id="601" name="Group 600"/>
          <p:cNvGrpSpPr/>
          <p:nvPr/>
        </p:nvGrpSpPr>
        <p:grpSpPr>
          <a:xfrm>
            <a:off x="2803428" y="1265818"/>
            <a:ext cx="2079163" cy="1610702"/>
            <a:chOff x="0" y="0"/>
            <a:chExt cx="2679065" cy="1672590"/>
          </a:xfrm>
        </p:grpSpPr>
        <p:sp>
          <p:nvSpPr>
            <p:cNvPr id="611" name="AutoShape 148"/>
            <p:cNvSpPr>
              <a:spLocks noChangeArrowheads="1"/>
            </p:cNvSpPr>
            <p:nvPr/>
          </p:nvSpPr>
          <p:spPr bwMode="auto">
            <a:xfrm rot="5400000">
              <a:off x="504825" y="-47625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2" name="Text Box 32"/>
            <p:cNvSpPr txBox="1">
              <a:spLocks noChangeArrowheads="1"/>
            </p:cNvSpPr>
            <p:nvPr/>
          </p:nvSpPr>
          <p:spPr bwMode="auto">
            <a:xfrm>
              <a:off x="581025" y="0"/>
              <a:ext cx="149669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NOTICE</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13" name="Picture 61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7145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 name="Text Box 31"/>
            <p:cNvSpPr txBox="1">
              <a:spLocks noChangeArrowheads="1"/>
            </p:cNvSpPr>
            <p:nvPr/>
          </p:nvSpPr>
          <p:spPr bwMode="auto">
            <a:xfrm>
              <a:off x="66675" y="1133475"/>
              <a:ext cx="2612390"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publishes notice of the pending adjudication for 2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p:txBody>
        </p:sp>
        <p:sp>
          <p:nvSpPr>
            <p:cNvPr id="615" name="Rectangle 61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2</a:t>
              </a:r>
              <a:endParaRPr lang="en-US" sz="1100">
                <a:effectLst/>
                <a:latin typeface="Times New Roman"/>
                <a:ea typeface="Times New Roman"/>
              </a:endParaRPr>
            </a:p>
          </p:txBody>
        </p:sp>
      </p:grpSp>
      <p:grpSp>
        <p:nvGrpSpPr>
          <p:cNvPr id="602" name="Group 601"/>
          <p:cNvGrpSpPr/>
          <p:nvPr/>
        </p:nvGrpSpPr>
        <p:grpSpPr>
          <a:xfrm>
            <a:off x="2811805" y="3401200"/>
            <a:ext cx="2062408" cy="1585020"/>
            <a:chOff x="-5715" y="0"/>
            <a:chExt cx="2657475" cy="1645920"/>
          </a:xfrm>
        </p:grpSpPr>
        <p:sp>
          <p:nvSpPr>
            <p:cNvPr id="609" name="AutoShape 278"/>
            <p:cNvSpPr>
              <a:spLocks noChangeArrowheads="1"/>
            </p:cNvSpPr>
            <p:nvPr/>
          </p:nvSpPr>
          <p:spPr bwMode="auto">
            <a:xfrm rot="5400000">
              <a:off x="502920"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b" anchorCtr="0" upright="1">
              <a:noAutofit/>
            </a:bodyPr>
            <a:lstStyle/>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smtClean="0">
                  <a:effectLst/>
                  <a:latin typeface="Verdana"/>
                  <a:ea typeface="Times New Roman"/>
                </a:rPr>
                <a:t>Claimants </a:t>
              </a:r>
              <a:r>
                <a:rPr lang="en-US" sz="700" b="1" dirty="0">
                  <a:effectLst/>
                  <a:latin typeface="Verdana"/>
                  <a:ea typeface="Times New Roman"/>
                </a:rPr>
                <a:t>have 90 days </a:t>
              </a:r>
              <a:r>
                <a:rPr lang="en-US" sz="700" b="1" dirty="0" smtClean="0">
                  <a:effectLst/>
                  <a:latin typeface="Verdana"/>
                  <a:ea typeface="Times New Roman"/>
                </a:rPr>
                <a:t>following notice of the completion of the hydrographic survey in which to file a Water User’s Claim with the District Court or State Engineer.  </a:t>
              </a: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10" name="Rectangle 609"/>
            <p:cNvSpPr>
              <a:spLocks noChangeArrowheads="1"/>
            </p:cNvSpPr>
            <p:nvPr/>
          </p:nvSpPr>
          <p:spPr bwMode="auto">
            <a:xfrm>
              <a:off x="-5715"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CC"/>
                  </a:solidFill>
                  <a:effectLst/>
                  <a:latin typeface="Verdana"/>
                  <a:ea typeface="Times New Roman"/>
                </a:rPr>
                <a:t>6</a:t>
              </a:r>
              <a:endParaRPr lang="en-US" sz="1100" dirty="0">
                <a:effectLst/>
                <a:latin typeface="Times New Roman"/>
                <a:ea typeface="Times New Roman"/>
              </a:endParaRPr>
            </a:p>
          </p:txBody>
        </p:sp>
      </p:grpSp>
      <p:grpSp>
        <p:nvGrpSpPr>
          <p:cNvPr id="603" name="Group 602"/>
          <p:cNvGrpSpPr/>
          <p:nvPr/>
        </p:nvGrpSpPr>
        <p:grpSpPr>
          <a:xfrm>
            <a:off x="7705165" y="1278659"/>
            <a:ext cx="2059451" cy="1585020"/>
            <a:chOff x="0" y="0"/>
            <a:chExt cx="2653665" cy="1645920"/>
          </a:xfrm>
        </p:grpSpPr>
        <p:sp>
          <p:nvSpPr>
            <p:cNvPr id="604" name="AutoShape 278"/>
            <p:cNvSpPr>
              <a:spLocks noChangeArrowheads="1"/>
            </p:cNvSpPr>
            <p:nvPr/>
          </p:nvSpPr>
          <p:spPr bwMode="auto">
            <a:xfrm rot="54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45720" bIns="45720" anchor="t" anchorCtr="0" upright="1">
              <a:noAutofit/>
            </a:bodyPr>
            <a:lstStyle/>
            <a:p>
              <a:pPr marL="0" marR="0">
                <a:spcBef>
                  <a:spcPts val="0"/>
                </a:spcBef>
                <a:spcAft>
                  <a:spcPts val="0"/>
                </a:spcAft>
              </a:pPr>
              <a:r>
                <a:rPr lang="en-US" sz="1100">
                  <a:effectLst/>
                  <a:latin typeface="Times New Roman"/>
                  <a:ea typeface="Times New Roman"/>
                </a:rPr>
                <a:t> </a:t>
              </a:r>
            </a:p>
          </p:txBody>
        </p:sp>
        <p:sp>
          <p:nvSpPr>
            <p:cNvPr id="605" name="Text Box 45"/>
            <p:cNvSpPr txBox="1">
              <a:spLocks noChangeArrowheads="1"/>
            </p:cNvSpPr>
            <p:nvPr/>
          </p:nvSpPr>
          <p:spPr bwMode="auto">
            <a:xfrm>
              <a:off x="19050" y="1079199"/>
              <a:ext cx="261873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Summons on claimants and publishes Summons for 5 weeks in a local newspaper. </a:t>
              </a:r>
              <a:r>
                <a:rPr lang="en-US" sz="700" b="1" i="1" dirty="0">
                  <a:effectLst/>
                  <a:latin typeface="Verdana"/>
                  <a:ea typeface="Times New Roman"/>
                </a:rPr>
                <a:t>(UCA 73-4-4)</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06" name="Text Box 46"/>
            <p:cNvSpPr txBox="1">
              <a:spLocks noChangeArrowheads="1"/>
            </p:cNvSpPr>
            <p:nvPr/>
          </p:nvSpPr>
          <p:spPr bwMode="auto">
            <a:xfrm>
              <a:off x="514350" y="11430"/>
              <a:ext cx="162750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SUMMONS</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pic>
          <p:nvPicPr>
            <p:cNvPr id="607" name="Picture 6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19125" y="218739"/>
              <a:ext cx="1428749" cy="96202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Rectangle 607"/>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4</a:t>
              </a:r>
              <a:endParaRPr lang="en-US" sz="1100">
                <a:effectLst/>
                <a:latin typeface="Times New Roman"/>
                <a:ea typeface="Times New Roman"/>
              </a:endParaRPr>
            </a:p>
          </p:txBody>
        </p:sp>
      </p:grpSp>
      <p:grpSp>
        <p:nvGrpSpPr>
          <p:cNvPr id="642" name="Group 641"/>
          <p:cNvGrpSpPr/>
          <p:nvPr/>
        </p:nvGrpSpPr>
        <p:grpSpPr>
          <a:xfrm>
            <a:off x="7705904" y="3397531"/>
            <a:ext cx="2057972" cy="1592358"/>
            <a:chOff x="0" y="0"/>
            <a:chExt cx="2651760" cy="1653540"/>
          </a:xfrm>
        </p:grpSpPr>
        <p:sp>
          <p:nvSpPr>
            <p:cNvPr id="748" name="AutoShape 155"/>
            <p:cNvSpPr>
              <a:spLocks noChangeArrowheads="1"/>
            </p:cNvSpPr>
            <p:nvPr/>
          </p:nvSpPr>
          <p:spPr bwMode="auto">
            <a:xfrm rot="16200000">
              <a:off x="502920"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49" name="Rectangle 748"/>
            <p:cNvSpPr>
              <a:spLocks noChangeArrowheads="1"/>
            </p:cNvSpPr>
            <p:nvPr/>
          </p:nvSpPr>
          <p:spPr bwMode="auto">
            <a:xfrm>
              <a:off x="762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8</a:t>
              </a:r>
              <a:endParaRPr lang="en-US" sz="1100">
                <a:effectLst/>
                <a:latin typeface="Times New Roman"/>
                <a:ea typeface="Times New Roman"/>
              </a:endParaRPr>
            </a:p>
          </p:txBody>
        </p:sp>
        <p:sp>
          <p:nvSpPr>
            <p:cNvPr id="750" name="Text Box 63"/>
            <p:cNvSpPr txBox="1">
              <a:spLocks noChangeArrowheads="1"/>
            </p:cNvSpPr>
            <p:nvPr/>
          </p:nvSpPr>
          <p:spPr bwMode="auto">
            <a:xfrm>
              <a:off x="17145" y="1137372"/>
              <a:ext cx="262699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 Public Meeting to </a:t>
              </a:r>
              <a:r>
                <a:rPr lang="en-US" sz="700" b="1" dirty="0" smtClean="0">
                  <a:effectLst/>
                  <a:latin typeface="Verdana"/>
                  <a:ea typeface="Times New Roman"/>
                </a:rPr>
                <a:t>discuss the Proposed Determination with claimants. </a:t>
              </a:r>
            </a:p>
            <a:p>
              <a:pPr marL="0" marR="0" algn="just">
                <a:spcBef>
                  <a:spcPts val="0"/>
                </a:spcBef>
                <a:spcAft>
                  <a:spcPts val="0"/>
                </a:spcAft>
              </a:pPr>
              <a:r>
                <a:rPr lang="en-US" sz="700" b="1" i="1" dirty="0" smtClean="0">
                  <a:effectLst/>
                  <a:latin typeface="Verdana"/>
                  <a:ea typeface="Times New Roman"/>
                </a:rPr>
                <a:t>(UCA 73-4-11)</a:t>
              </a:r>
              <a:endParaRPr lang="en-US" sz="1100" dirty="0">
                <a:effectLst/>
                <a:latin typeface="Times New Roman"/>
                <a:ea typeface="Times New Roman"/>
              </a:endParaRPr>
            </a:p>
          </p:txBody>
        </p:sp>
        <p:sp>
          <p:nvSpPr>
            <p:cNvPr id="751" name="Text Box 64"/>
            <p:cNvSpPr txBox="1">
              <a:spLocks noChangeArrowheads="1"/>
            </p:cNvSpPr>
            <p:nvPr/>
          </p:nvSpPr>
          <p:spPr bwMode="auto">
            <a:xfrm>
              <a:off x="179070" y="47625"/>
              <a:ext cx="2286000"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PUBLIC MEETING</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752" name="Group 751"/>
            <p:cNvGrpSpPr>
              <a:grpSpLocks/>
            </p:cNvGrpSpPr>
            <p:nvPr/>
          </p:nvGrpSpPr>
          <p:grpSpPr bwMode="auto">
            <a:xfrm>
              <a:off x="817245" y="304800"/>
              <a:ext cx="1012825" cy="818515"/>
              <a:chOff x="12199" y="6038"/>
              <a:chExt cx="1886" cy="1688"/>
            </a:xfrm>
          </p:grpSpPr>
          <p:sp>
            <p:nvSpPr>
              <p:cNvPr id="753" name="Rectangle 75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54" name="Freeform 75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55" name="Freeform 7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6" name="Freeform 75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7" name="Freeform 7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8" name="Freeform 75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9" name="Freeform 7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0" name="Freeform 75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1" name="Freeform 7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2" name="Freeform 76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3" name="Freeform 7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4" name="Freeform 76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5" name="Freeform 7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6" name="Freeform 76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7" name="Freeform 7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8" name="Freeform 76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9" name="Freeform 7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0" name="Freeform 76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1" name="Freeform 7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2" name="Freeform 77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3" name="Freeform 7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4" name="Freeform 77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5" name="Freeform 7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6" name="Freeform 77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7" name="Freeform 7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8" name="Freeform 77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3" name="Group 642"/>
          <p:cNvGrpSpPr/>
          <p:nvPr/>
        </p:nvGrpSpPr>
        <p:grpSpPr>
          <a:xfrm>
            <a:off x="369377" y="3397531"/>
            <a:ext cx="2059450" cy="1592358"/>
            <a:chOff x="0" y="0"/>
            <a:chExt cx="2653665" cy="1653540"/>
          </a:xfrm>
        </p:grpSpPr>
        <p:sp>
          <p:nvSpPr>
            <p:cNvPr id="738" name="AutoShape 153"/>
            <p:cNvSpPr>
              <a:spLocks noChangeArrowheads="1"/>
            </p:cNvSpPr>
            <p:nvPr/>
          </p:nvSpPr>
          <p:spPr bwMode="auto">
            <a:xfrm rot="16200000">
              <a:off x="504825"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9" name="Rectangle 738"/>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FF"/>
                  </a:solidFill>
                  <a:effectLst/>
                  <a:latin typeface="Verdana"/>
                  <a:ea typeface="Times New Roman"/>
                </a:rPr>
                <a:t>5</a:t>
              </a:r>
              <a:endParaRPr lang="en-US" sz="1100" dirty="0">
                <a:effectLst/>
                <a:latin typeface="Times New Roman"/>
                <a:ea typeface="Times New Roman"/>
              </a:endParaRPr>
            </a:p>
          </p:txBody>
        </p:sp>
        <p:sp>
          <p:nvSpPr>
            <p:cNvPr id="740" name="Text Box 100"/>
            <p:cNvSpPr txBox="1">
              <a:spLocks noChangeArrowheads="1"/>
            </p:cNvSpPr>
            <p:nvPr/>
          </p:nvSpPr>
          <p:spPr bwMode="auto">
            <a:xfrm>
              <a:off x="93214" y="1058067"/>
              <a:ext cx="2524845" cy="5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675" b="1" dirty="0">
                  <a:effectLst/>
                  <a:latin typeface="Verdana"/>
                  <a:ea typeface="Times New Roman"/>
                </a:rPr>
                <a:t>The State Engineer conducts a hydrographic survey of the area and assists the claimants in completing their Water User’s Claims</a:t>
              </a:r>
              <a:r>
                <a:rPr lang="en-US" sz="675" b="1" dirty="0" smtClean="0">
                  <a:effectLst/>
                  <a:latin typeface="Verdana"/>
                  <a:ea typeface="Times New Roman"/>
                </a:rPr>
                <a:t>. </a:t>
              </a:r>
            </a:p>
            <a:p>
              <a:pPr marL="0" marR="0" algn="just">
                <a:spcBef>
                  <a:spcPts val="0"/>
                </a:spcBef>
                <a:spcAft>
                  <a:spcPts val="0"/>
                </a:spcAft>
              </a:pPr>
              <a:r>
                <a:rPr lang="en-US" sz="675" b="1" i="1" dirty="0" smtClean="0">
                  <a:effectLst/>
                  <a:latin typeface="Verdana"/>
                  <a:ea typeface="Times New Roman"/>
                </a:rPr>
                <a:t>(</a:t>
              </a:r>
              <a:r>
                <a:rPr lang="en-US" sz="675" b="1" i="1" dirty="0">
                  <a:effectLst/>
                  <a:latin typeface="Verdana"/>
                  <a:ea typeface="Times New Roman"/>
                </a:rPr>
                <a:t>UCA 73-4-3)</a:t>
              </a:r>
              <a:endParaRPr lang="en-US" sz="675" dirty="0">
                <a:effectLst/>
                <a:latin typeface="Times New Roman"/>
                <a:ea typeface="Times New Roman"/>
              </a:endParaRPr>
            </a:p>
          </p:txBody>
        </p:sp>
        <p:sp>
          <p:nvSpPr>
            <p:cNvPr id="741" name="Text Box 101"/>
            <p:cNvSpPr txBox="1">
              <a:spLocks noChangeArrowheads="1"/>
            </p:cNvSpPr>
            <p:nvPr/>
          </p:nvSpPr>
          <p:spPr bwMode="auto">
            <a:xfrm>
              <a:off x="342900" y="12546"/>
              <a:ext cx="1964056" cy="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ctr">
                <a:spcBef>
                  <a:spcPts val="0"/>
                </a:spcBef>
                <a:spcAft>
                  <a:spcPts val="0"/>
                </a:spcAft>
              </a:pPr>
              <a:r>
                <a:rPr lang="en-US" sz="900" b="1" i="1" dirty="0">
                  <a:effectLst/>
                  <a:latin typeface="Verdana"/>
                  <a:ea typeface="Times New Roman"/>
                </a:rPr>
                <a:t>HYDROGRAPHIC SURVEY</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grpSp>
          <p:nvGrpSpPr>
            <p:cNvPr id="742" name="Group 741"/>
            <p:cNvGrpSpPr>
              <a:grpSpLocks/>
            </p:cNvGrpSpPr>
            <p:nvPr/>
          </p:nvGrpSpPr>
          <p:grpSpPr bwMode="auto">
            <a:xfrm>
              <a:off x="790575" y="360339"/>
              <a:ext cx="1069975" cy="718185"/>
              <a:chOff x="8201" y="4426"/>
              <a:chExt cx="1685" cy="1240"/>
            </a:xfrm>
          </p:grpSpPr>
          <p:sp>
            <p:nvSpPr>
              <p:cNvPr id="743" name="Freeform 742"/>
              <p:cNvSpPr>
                <a:spLocks/>
              </p:cNvSpPr>
              <p:nvPr/>
            </p:nvSpPr>
            <p:spPr bwMode="auto">
              <a:xfrm>
                <a:off x="9204" y="4985"/>
                <a:ext cx="494" cy="562"/>
              </a:xfrm>
              <a:custGeom>
                <a:avLst/>
                <a:gdLst>
                  <a:gd name="T0" fmla="*/ 76 w 2978"/>
                  <a:gd name="T1" fmla="*/ 3549 h 4681"/>
                  <a:gd name="T2" fmla="*/ 480 w 2978"/>
                  <a:gd name="T3" fmla="*/ 2004 h 4681"/>
                  <a:gd name="T4" fmla="*/ 1588 w 2978"/>
                  <a:gd name="T5" fmla="*/ 0 h 4681"/>
                  <a:gd name="T6" fmla="*/ 2633 w 2978"/>
                  <a:gd name="T7" fmla="*/ 2075 h 4681"/>
                  <a:gd name="T8" fmla="*/ 2929 w 2978"/>
                  <a:gd name="T9" fmla="*/ 3427 h 4681"/>
                  <a:gd name="T10" fmla="*/ 2338 w 2978"/>
                  <a:gd name="T11" fmla="*/ 4451 h 4681"/>
                  <a:gd name="T12" fmla="*/ 937 w 2978"/>
                  <a:gd name="T13" fmla="*/ 4531 h 4681"/>
                  <a:gd name="T14" fmla="*/ 76 w 2978"/>
                  <a:gd name="T15" fmla="*/ 3549 h 4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8" h="4681">
                    <a:moveTo>
                      <a:pt x="76" y="3549"/>
                    </a:moveTo>
                    <a:cubicBezTo>
                      <a:pt x="0" y="3128"/>
                      <a:pt x="228" y="2595"/>
                      <a:pt x="480" y="2004"/>
                    </a:cubicBezTo>
                    <a:cubicBezTo>
                      <a:pt x="732" y="1413"/>
                      <a:pt x="856" y="1253"/>
                      <a:pt x="1588" y="0"/>
                    </a:cubicBezTo>
                    <a:cubicBezTo>
                      <a:pt x="1973" y="713"/>
                      <a:pt x="2394" y="1504"/>
                      <a:pt x="2633" y="2075"/>
                    </a:cubicBezTo>
                    <a:cubicBezTo>
                      <a:pt x="2856" y="2645"/>
                      <a:pt x="2978" y="3031"/>
                      <a:pt x="2929" y="3427"/>
                    </a:cubicBezTo>
                    <a:cubicBezTo>
                      <a:pt x="2880" y="3823"/>
                      <a:pt x="2670" y="4267"/>
                      <a:pt x="2338" y="4451"/>
                    </a:cubicBezTo>
                    <a:cubicBezTo>
                      <a:pt x="1994" y="4630"/>
                      <a:pt x="1314" y="4681"/>
                      <a:pt x="937" y="4531"/>
                    </a:cubicBezTo>
                    <a:cubicBezTo>
                      <a:pt x="560" y="4381"/>
                      <a:pt x="152" y="3970"/>
                      <a:pt x="76" y="3549"/>
                    </a:cubicBezTo>
                    <a:close/>
                  </a:path>
                </a:pathLst>
              </a:custGeom>
              <a:solidFill>
                <a:srgbClr val="000000"/>
              </a:solidFill>
              <a:ln w="285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4" name="Freeform 743"/>
              <p:cNvSpPr>
                <a:spLocks/>
              </p:cNvSpPr>
              <p:nvPr/>
            </p:nvSpPr>
            <p:spPr bwMode="auto">
              <a:xfrm rot="714805">
                <a:off x="9507" y="5213"/>
                <a:ext cx="121" cy="184"/>
              </a:xfrm>
              <a:custGeom>
                <a:avLst/>
                <a:gdLst>
                  <a:gd name="T0" fmla="*/ 0 w 731"/>
                  <a:gd name="T1" fmla="*/ 14 h 1531"/>
                  <a:gd name="T2" fmla="*/ 336 w 731"/>
                  <a:gd name="T3" fmla="*/ 203 h 1531"/>
                  <a:gd name="T4" fmla="*/ 686 w 731"/>
                  <a:gd name="T5" fmla="*/ 715 h 1531"/>
                  <a:gd name="T6" fmla="*/ 604 w 731"/>
                  <a:gd name="T7" fmla="*/ 1280 h 1531"/>
                  <a:gd name="T8" fmla="*/ 216 w 731"/>
                  <a:gd name="T9" fmla="*/ 1468 h 1531"/>
                  <a:gd name="T10" fmla="*/ 283 w 731"/>
                  <a:gd name="T11" fmla="*/ 903 h 1531"/>
                  <a:gd name="T12" fmla="*/ 175 w 731"/>
                  <a:gd name="T13" fmla="*/ 378 h 1531"/>
                  <a:gd name="T14" fmla="*/ 0 w 731"/>
                  <a:gd name="T15" fmla="*/ 0 h 1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531">
                    <a:moveTo>
                      <a:pt x="0" y="14"/>
                    </a:moveTo>
                    <a:cubicBezTo>
                      <a:pt x="56" y="46"/>
                      <a:pt x="238" y="77"/>
                      <a:pt x="336" y="203"/>
                    </a:cubicBezTo>
                    <a:cubicBezTo>
                      <a:pt x="450" y="320"/>
                      <a:pt x="641" y="536"/>
                      <a:pt x="686" y="715"/>
                    </a:cubicBezTo>
                    <a:cubicBezTo>
                      <a:pt x="731" y="894"/>
                      <a:pt x="682" y="1155"/>
                      <a:pt x="604" y="1280"/>
                    </a:cubicBezTo>
                    <a:cubicBezTo>
                      <a:pt x="526" y="1406"/>
                      <a:pt x="270" y="1531"/>
                      <a:pt x="216" y="1468"/>
                    </a:cubicBezTo>
                    <a:cubicBezTo>
                      <a:pt x="162" y="1405"/>
                      <a:pt x="290" y="1085"/>
                      <a:pt x="283" y="903"/>
                    </a:cubicBezTo>
                    <a:cubicBezTo>
                      <a:pt x="276" y="721"/>
                      <a:pt x="222" y="528"/>
                      <a:pt x="175" y="378"/>
                    </a:cubicBezTo>
                    <a:cubicBezTo>
                      <a:pt x="128" y="228"/>
                      <a:pt x="37" y="79"/>
                      <a:pt x="0" y="0"/>
                    </a:cubicBezTo>
                  </a:path>
                </a:pathLst>
              </a:custGeom>
              <a:solidFill>
                <a:srgbClr val="CCECFF"/>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5" name="Freeform 744"/>
              <p:cNvSpPr>
                <a:spLocks/>
              </p:cNvSpPr>
              <p:nvPr/>
            </p:nvSpPr>
            <p:spPr bwMode="auto">
              <a:xfrm>
                <a:off x="8224" y="4429"/>
                <a:ext cx="1189" cy="653"/>
              </a:xfrm>
              <a:custGeom>
                <a:avLst/>
                <a:gdLst>
                  <a:gd name="T0" fmla="*/ 1413 w 1413"/>
                  <a:gd name="T1" fmla="*/ 0 h 901"/>
                  <a:gd name="T2" fmla="*/ 659 w 1413"/>
                  <a:gd name="T3" fmla="*/ 296 h 901"/>
                  <a:gd name="T4" fmla="*/ 753 w 1413"/>
                  <a:gd name="T5" fmla="*/ 538 h 901"/>
                  <a:gd name="T6" fmla="*/ 0 w 1413"/>
                  <a:gd name="T7" fmla="*/ 901 h 901"/>
                </a:gdLst>
                <a:ahLst/>
                <a:cxnLst>
                  <a:cxn ang="0">
                    <a:pos x="T0" y="T1"/>
                  </a:cxn>
                  <a:cxn ang="0">
                    <a:pos x="T2" y="T3"/>
                  </a:cxn>
                  <a:cxn ang="0">
                    <a:pos x="T4" y="T5"/>
                  </a:cxn>
                  <a:cxn ang="0">
                    <a:pos x="T6" y="T7"/>
                  </a:cxn>
                </a:cxnLst>
                <a:rect l="0" t="0" r="r" b="b"/>
                <a:pathLst>
                  <a:path w="1413" h="901">
                    <a:moveTo>
                      <a:pt x="1413" y="0"/>
                    </a:moveTo>
                    <a:cubicBezTo>
                      <a:pt x="1091" y="103"/>
                      <a:pt x="769" y="206"/>
                      <a:pt x="659" y="296"/>
                    </a:cubicBezTo>
                    <a:cubicBezTo>
                      <a:pt x="549" y="386"/>
                      <a:pt x="863" y="437"/>
                      <a:pt x="753" y="538"/>
                    </a:cubicBezTo>
                    <a:cubicBezTo>
                      <a:pt x="643" y="639"/>
                      <a:pt x="206" y="811"/>
                      <a:pt x="0" y="90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6" name="Freeform 745"/>
              <p:cNvSpPr>
                <a:spLocks/>
              </p:cNvSpPr>
              <p:nvPr/>
            </p:nvSpPr>
            <p:spPr bwMode="auto">
              <a:xfrm>
                <a:off x="8212" y="4440"/>
                <a:ext cx="1298" cy="1008"/>
              </a:xfrm>
              <a:custGeom>
                <a:avLst/>
                <a:gdLst>
                  <a:gd name="T0" fmla="*/ 1481 w 1481"/>
                  <a:gd name="T1" fmla="*/ 0 h 1371"/>
                  <a:gd name="T2" fmla="*/ 888 w 1481"/>
                  <a:gd name="T3" fmla="*/ 295 h 1371"/>
                  <a:gd name="T4" fmla="*/ 982 w 1481"/>
                  <a:gd name="T5" fmla="*/ 537 h 1371"/>
                  <a:gd name="T6" fmla="*/ 0 w 1481"/>
                  <a:gd name="T7" fmla="*/ 1371 h 1371"/>
                </a:gdLst>
                <a:ahLst/>
                <a:cxnLst>
                  <a:cxn ang="0">
                    <a:pos x="T0" y="T1"/>
                  </a:cxn>
                  <a:cxn ang="0">
                    <a:pos x="T2" y="T3"/>
                  </a:cxn>
                  <a:cxn ang="0">
                    <a:pos x="T4" y="T5"/>
                  </a:cxn>
                  <a:cxn ang="0">
                    <a:pos x="T6" y="T7"/>
                  </a:cxn>
                </a:cxnLst>
                <a:rect l="0" t="0" r="r" b="b"/>
                <a:pathLst>
                  <a:path w="1481" h="1371">
                    <a:moveTo>
                      <a:pt x="1481" y="0"/>
                    </a:moveTo>
                    <a:cubicBezTo>
                      <a:pt x="1382" y="49"/>
                      <a:pt x="971" y="206"/>
                      <a:pt x="888" y="295"/>
                    </a:cubicBezTo>
                    <a:cubicBezTo>
                      <a:pt x="805" y="384"/>
                      <a:pt x="1130" y="358"/>
                      <a:pt x="982" y="537"/>
                    </a:cubicBezTo>
                    <a:cubicBezTo>
                      <a:pt x="834" y="716"/>
                      <a:pt x="205" y="1197"/>
                      <a:pt x="0" y="137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7" name="Freeform 746"/>
              <p:cNvSpPr>
                <a:spLocks noEditPoints="1"/>
              </p:cNvSpPr>
              <p:nvPr/>
            </p:nvSpPr>
            <p:spPr bwMode="auto">
              <a:xfrm>
                <a:off x="8201" y="4426"/>
                <a:ext cx="1685" cy="12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grpSp>
      </p:grpSp>
      <p:grpSp>
        <p:nvGrpSpPr>
          <p:cNvPr id="644" name="Group 643"/>
          <p:cNvGrpSpPr/>
          <p:nvPr/>
        </p:nvGrpSpPr>
        <p:grpSpPr>
          <a:xfrm>
            <a:off x="5263721" y="3400284"/>
            <a:ext cx="2059451" cy="1586853"/>
            <a:chOff x="0" y="0"/>
            <a:chExt cx="2653665" cy="1647825"/>
          </a:xfrm>
        </p:grpSpPr>
        <p:sp>
          <p:nvSpPr>
            <p:cNvPr id="729" name="AutoShape 15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0" name="Rectangle 729"/>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7</a:t>
              </a:r>
              <a:endParaRPr lang="en-US" sz="1100">
                <a:effectLst/>
                <a:latin typeface="Times New Roman"/>
                <a:ea typeface="Times New Roman"/>
              </a:endParaRPr>
            </a:p>
          </p:txBody>
        </p:sp>
        <p:sp>
          <p:nvSpPr>
            <p:cNvPr id="731" name="Text Box 140"/>
            <p:cNvSpPr txBox="1">
              <a:spLocks noChangeArrowheads="1"/>
            </p:cNvSpPr>
            <p:nvPr/>
          </p:nvSpPr>
          <p:spPr bwMode="auto">
            <a:xfrm>
              <a:off x="638175" y="630555"/>
              <a:ext cx="137604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700" b="1" i="1" dirty="0">
                  <a:effectLst/>
                  <a:latin typeface="Verdana"/>
                  <a:ea typeface="Times New Roman"/>
                </a:rPr>
                <a:t>PROPOSED DETERMINATION</a:t>
              </a:r>
              <a:endParaRPr lang="en-US" sz="1050" dirty="0">
                <a:effectLst/>
                <a:latin typeface="Times New Roman"/>
                <a:ea typeface="Times New Roman"/>
              </a:endParaRPr>
            </a:p>
            <a:p>
              <a:pPr marL="0" marR="0" algn="ctr">
                <a:spcBef>
                  <a:spcPts val="0"/>
                </a:spcBef>
                <a:spcAft>
                  <a:spcPts val="0"/>
                </a:spcAft>
              </a:pPr>
              <a:r>
                <a:rPr lang="en-US" sz="800" dirty="0">
                  <a:effectLst/>
                  <a:latin typeface="Verdana"/>
                  <a:ea typeface="Times New Roman"/>
                </a:rPr>
                <a:t> </a:t>
              </a:r>
              <a:endParaRPr lang="en-US" sz="1050" dirty="0">
                <a:effectLst/>
                <a:latin typeface="Times New Roman"/>
                <a:ea typeface="Times New Roman"/>
              </a:endParaRPr>
            </a:p>
          </p:txBody>
        </p:sp>
        <p:sp>
          <p:nvSpPr>
            <p:cNvPr id="732" name="Freeform 731"/>
            <p:cNvSpPr>
              <a:spLocks noEditPoints="1"/>
            </p:cNvSpPr>
            <p:nvPr/>
          </p:nvSpPr>
          <p:spPr bwMode="auto">
            <a:xfrm>
              <a:off x="685800" y="59055"/>
              <a:ext cx="1275715" cy="87630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33" name="Text Box 142"/>
            <p:cNvSpPr txBox="1">
              <a:spLocks noChangeArrowheads="1"/>
            </p:cNvSpPr>
            <p:nvPr/>
          </p:nvSpPr>
          <p:spPr bwMode="auto">
            <a:xfrm>
              <a:off x="118110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4" name="Text Box 143"/>
            <p:cNvSpPr txBox="1">
              <a:spLocks noChangeArrowheads="1"/>
            </p:cNvSpPr>
            <p:nvPr/>
          </p:nvSpPr>
          <p:spPr bwMode="auto">
            <a:xfrm>
              <a:off x="154305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5" name="Text Box 144"/>
            <p:cNvSpPr txBox="1">
              <a:spLocks noChangeArrowheads="1"/>
            </p:cNvSpPr>
            <p:nvPr/>
          </p:nvSpPr>
          <p:spPr bwMode="auto">
            <a:xfrm>
              <a:off x="809625"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6" name="AutoShape 145"/>
            <p:cNvSpPr>
              <a:spLocks noChangeArrowheads="1"/>
            </p:cNvSpPr>
            <p:nvPr/>
          </p:nvSpPr>
          <p:spPr bwMode="auto">
            <a:xfrm rot="5400000">
              <a:off x="1257300" y="11430"/>
              <a:ext cx="139065" cy="1033780"/>
            </a:xfrm>
            <a:prstGeom prst="homePlate">
              <a:avLst>
                <a:gd name="adj" fmla="val 72995"/>
              </a:avLst>
            </a:prstGeom>
            <a:solidFill>
              <a:srgbClr val="000000"/>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37" name="Text Box 146"/>
            <p:cNvSpPr txBox="1">
              <a:spLocks noChangeArrowheads="1"/>
            </p:cNvSpPr>
            <p:nvPr/>
          </p:nvSpPr>
          <p:spPr bwMode="auto">
            <a:xfrm>
              <a:off x="76200" y="982980"/>
              <a:ext cx="2567940"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spcBef>
                  <a:spcPts val="0"/>
                </a:spcBef>
                <a:spcAft>
                  <a:spcPts val="0"/>
                </a:spcAft>
              </a:pPr>
              <a:r>
                <a:rPr lang="en-US" sz="675" b="1" dirty="0">
                  <a:effectLst/>
                  <a:latin typeface="Verdana"/>
                  <a:ea typeface="Times New Roman"/>
                </a:rPr>
                <a:t>The State Engineer reviews Water User’s Claims and other records and prepares a Proposed Determination which is then distributed to the claimants and filed with the District Court.  </a:t>
              </a:r>
              <a:r>
                <a:rPr lang="en-US" sz="675" b="1" i="1" dirty="0">
                  <a:effectLst/>
                  <a:latin typeface="Verdana"/>
                  <a:ea typeface="Times New Roman"/>
                </a:rPr>
                <a:t>(UCA 73-4-11)</a:t>
              </a:r>
              <a:endParaRPr lang="en-US" sz="675" dirty="0">
                <a:effectLst/>
                <a:latin typeface="Times New Roman"/>
                <a:ea typeface="Times New Roman"/>
              </a:endParaRPr>
            </a:p>
          </p:txBody>
        </p:sp>
      </p:grpSp>
      <p:grpSp>
        <p:nvGrpSpPr>
          <p:cNvPr id="645" name="Group 644"/>
          <p:cNvGrpSpPr/>
          <p:nvPr/>
        </p:nvGrpSpPr>
        <p:grpSpPr>
          <a:xfrm>
            <a:off x="5262489" y="1278659"/>
            <a:ext cx="2061914" cy="1585020"/>
            <a:chOff x="0" y="0"/>
            <a:chExt cx="2656840" cy="1645920"/>
          </a:xfrm>
        </p:grpSpPr>
        <p:sp>
          <p:nvSpPr>
            <p:cNvPr id="698" name="AutoShape 205"/>
            <p:cNvSpPr>
              <a:spLocks noChangeArrowheads="1"/>
            </p:cNvSpPr>
            <p:nvPr/>
          </p:nvSpPr>
          <p:spPr bwMode="auto">
            <a:xfrm rot="162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9" name="Text Box 163"/>
            <p:cNvSpPr txBox="1">
              <a:spLocks noChangeArrowheads="1"/>
            </p:cNvSpPr>
            <p:nvPr/>
          </p:nvSpPr>
          <p:spPr bwMode="auto">
            <a:xfrm>
              <a:off x="85725" y="1092749"/>
              <a:ext cx="257111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solidFill>
                    <a:schemeClr val="tx1"/>
                  </a:solidFill>
                  <a:effectLst/>
                  <a:latin typeface="Verdana"/>
                  <a:ea typeface="Times New Roman"/>
                </a:rPr>
                <a:t>The State Engineer holds an initial Public Meeting in the local area to </a:t>
              </a:r>
              <a:r>
                <a:rPr lang="en-US" sz="700" b="1" dirty="0" smtClean="0">
                  <a:solidFill>
                    <a:schemeClr val="tx1"/>
                  </a:solidFill>
                  <a:latin typeface="Verdana"/>
                  <a:ea typeface="Times New Roman"/>
                </a:rPr>
                <a:t>inform water users about</a:t>
              </a:r>
              <a:r>
                <a:rPr lang="en-US" sz="700" b="1" dirty="0" smtClean="0">
                  <a:solidFill>
                    <a:schemeClr val="tx1"/>
                  </a:solidFill>
                  <a:effectLst/>
                  <a:latin typeface="Verdana"/>
                  <a:ea typeface="Times New Roman"/>
                </a:rPr>
                <a:t> </a:t>
              </a:r>
              <a:r>
                <a:rPr lang="en-US" sz="700" b="1" dirty="0">
                  <a:solidFill>
                    <a:schemeClr val="tx1"/>
                  </a:solidFill>
                  <a:effectLst/>
                  <a:latin typeface="Verdana"/>
                  <a:ea typeface="Times New Roman"/>
                </a:rPr>
                <a:t>the adjudication process.  </a:t>
              </a:r>
              <a:r>
                <a:rPr lang="en-US" sz="700" b="1" i="1" dirty="0">
                  <a:solidFill>
                    <a:schemeClr val="tx1"/>
                  </a:solidFill>
                  <a:effectLst/>
                  <a:latin typeface="Verdana"/>
                  <a:ea typeface="Times New Roman"/>
                </a:rPr>
                <a:t>(UCA 73-4-3)</a:t>
              </a:r>
              <a:endParaRPr lang="en-US" sz="1100" dirty="0">
                <a:solidFill>
                  <a:schemeClr val="tx1"/>
                </a:solidFill>
                <a:effectLst/>
                <a:latin typeface="Times New Roman"/>
                <a:ea typeface="Times New Roman"/>
              </a:endParaRPr>
            </a:p>
            <a:p>
              <a:pPr marL="0" marR="0" algn="just">
                <a:spcBef>
                  <a:spcPts val="0"/>
                </a:spcBef>
                <a:spcAft>
                  <a:spcPts val="0"/>
                </a:spcAft>
              </a:pPr>
              <a:r>
                <a:rPr lang="en-US" sz="900" dirty="0">
                  <a:solidFill>
                    <a:schemeClr val="tx1"/>
                  </a:solidFill>
                  <a:effectLst/>
                  <a:latin typeface="Verdana"/>
                  <a:ea typeface="Times New Roman"/>
                </a:rPr>
                <a:t> </a:t>
              </a:r>
              <a:endParaRPr lang="en-US" sz="1100" dirty="0">
                <a:solidFill>
                  <a:schemeClr val="tx1"/>
                </a:solidFill>
                <a:effectLst/>
                <a:latin typeface="Times New Roman"/>
                <a:ea typeface="Times New Roman"/>
              </a:endParaRPr>
            </a:p>
          </p:txBody>
        </p:sp>
        <p:sp>
          <p:nvSpPr>
            <p:cNvPr id="700" name="Text Box 164"/>
            <p:cNvSpPr txBox="1">
              <a:spLocks noChangeArrowheads="1"/>
            </p:cNvSpPr>
            <p:nvPr/>
          </p:nvSpPr>
          <p:spPr bwMode="auto">
            <a:xfrm>
              <a:off x="292418" y="0"/>
              <a:ext cx="2058333" cy="2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PUBLIC MEETING</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1" name="Rectangle 700"/>
            <p:cNvSpPr>
              <a:spLocks noChangeArrowheads="1"/>
            </p:cNvSpPr>
            <p:nvPr/>
          </p:nvSpPr>
          <p:spPr bwMode="auto">
            <a:xfrm>
              <a:off x="0" y="1143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smtClean="0">
                  <a:solidFill>
                    <a:srgbClr val="CCFFFF"/>
                  </a:solidFill>
                  <a:effectLst/>
                  <a:latin typeface="Verdana"/>
                  <a:ea typeface="Times New Roman"/>
                </a:rPr>
                <a:t>3</a:t>
              </a:r>
              <a:endParaRPr lang="en-US" sz="1100" dirty="0">
                <a:effectLst/>
                <a:latin typeface="Times New Roman"/>
                <a:ea typeface="Times New Roman"/>
              </a:endParaRPr>
            </a:p>
          </p:txBody>
        </p:sp>
        <p:grpSp>
          <p:nvGrpSpPr>
            <p:cNvPr id="702" name="Group 701"/>
            <p:cNvGrpSpPr>
              <a:grpSpLocks/>
            </p:cNvGrpSpPr>
            <p:nvPr/>
          </p:nvGrpSpPr>
          <p:grpSpPr bwMode="auto">
            <a:xfrm>
              <a:off x="828675" y="297180"/>
              <a:ext cx="1012825" cy="818515"/>
              <a:chOff x="12199" y="6038"/>
              <a:chExt cx="1886" cy="1688"/>
            </a:xfrm>
          </p:grpSpPr>
          <p:sp>
            <p:nvSpPr>
              <p:cNvPr id="703" name="Rectangle 70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04" name="Freeform 70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05" name="Freeform 70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7" name="Freeform 70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9" name="Freeform 70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1" name="Freeform 71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3" name="Freeform 71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5" name="Freeform 71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7" name="Freeform 71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9" name="Freeform 71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1" name="Freeform 72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3" name="Freeform 72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5" name="Freeform 72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7" name="Freeform 72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6" name="Group 645"/>
          <p:cNvGrpSpPr/>
          <p:nvPr/>
        </p:nvGrpSpPr>
        <p:grpSpPr>
          <a:xfrm>
            <a:off x="369377" y="5547545"/>
            <a:ext cx="2059451" cy="1592358"/>
            <a:chOff x="0" y="0"/>
            <a:chExt cx="2653665" cy="1653540"/>
          </a:xfrm>
        </p:grpSpPr>
        <p:sp>
          <p:nvSpPr>
            <p:cNvPr id="696" name="AutoShape 19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t" anchorCtr="0" upright="1">
              <a:noAutofit/>
            </a:bodyPr>
            <a:lstStyle/>
            <a:p>
              <a:pPr marL="0" marR="0" algn="ctr">
                <a:spcBef>
                  <a:spcPts val="0"/>
                </a:spcBef>
                <a:spcAft>
                  <a:spcPts val="0"/>
                </a:spcAft>
              </a:pPr>
              <a:r>
                <a:rPr lang="en-US" sz="1100" b="1" i="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file an objection to the Proposed Determination with the District Court.  </a:t>
              </a:r>
              <a:r>
                <a:rPr lang="en-US" sz="700" b="1" i="1" dirty="0">
                  <a:effectLst/>
                  <a:latin typeface="Verdana"/>
                  <a:ea typeface="Times New Roman"/>
                </a:rPr>
                <a:t>(UCA 73-4-11)</a:t>
              </a:r>
              <a:endParaRPr lang="en-US" sz="7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97" name="Rectangle 69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9</a:t>
              </a:r>
              <a:endParaRPr lang="en-US" sz="1100">
                <a:effectLst/>
                <a:latin typeface="Times New Roman"/>
                <a:ea typeface="Times New Roman"/>
              </a:endParaRPr>
            </a:p>
          </p:txBody>
        </p:sp>
      </p:grpSp>
      <p:grpSp>
        <p:nvGrpSpPr>
          <p:cNvPr id="647" name="Group 646"/>
          <p:cNvGrpSpPr/>
          <p:nvPr/>
        </p:nvGrpSpPr>
        <p:grpSpPr>
          <a:xfrm>
            <a:off x="2813284" y="5538374"/>
            <a:ext cx="2059451" cy="1610701"/>
            <a:chOff x="0" y="1"/>
            <a:chExt cx="2653665" cy="1672589"/>
          </a:xfrm>
        </p:grpSpPr>
        <p:sp>
          <p:nvSpPr>
            <p:cNvPr id="691" name="AutoShape 217"/>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2" name="Text Box 218"/>
            <p:cNvSpPr txBox="1">
              <a:spLocks noChangeArrowheads="1"/>
            </p:cNvSpPr>
            <p:nvPr/>
          </p:nvSpPr>
          <p:spPr bwMode="auto">
            <a:xfrm>
              <a:off x="341311" y="1"/>
              <a:ext cx="1964055"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FINAL SUMMONS</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93" name="Picture 69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9050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 name="Text Box 220"/>
            <p:cNvSpPr txBox="1">
              <a:spLocks noChangeArrowheads="1"/>
            </p:cNvSpPr>
            <p:nvPr/>
          </p:nvSpPr>
          <p:spPr bwMode="auto">
            <a:xfrm>
              <a:off x="66675" y="1152525"/>
              <a:ext cx="25850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the final summons via publication for 5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73-4-22)</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95" name="Rectangle 69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10</a:t>
              </a:r>
              <a:endParaRPr lang="en-US" sz="1100">
                <a:effectLst/>
                <a:latin typeface="Times New Roman"/>
                <a:ea typeface="Times New Roman"/>
              </a:endParaRPr>
            </a:p>
          </p:txBody>
        </p:sp>
      </p:grpSp>
      <p:grpSp>
        <p:nvGrpSpPr>
          <p:cNvPr id="648" name="Group 647"/>
          <p:cNvGrpSpPr/>
          <p:nvPr/>
        </p:nvGrpSpPr>
        <p:grpSpPr>
          <a:xfrm>
            <a:off x="5263721" y="5547546"/>
            <a:ext cx="2059451" cy="1592357"/>
            <a:chOff x="0" y="19050"/>
            <a:chExt cx="2653665" cy="1653540"/>
          </a:xfrm>
        </p:grpSpPr>
        <p:sp>
          <p:nvSpPr>
            <p:cNvPr id="664" name="AutoShape 224"/>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65" name="Text Box 225"/>
            <p:cNvSpPr txBox="1">
              <a:spLocks noChangeArrowheads="1"/>
            </p:cNvSpPr>
            <p:nvPr/>
          </p:nvSpPr>
          <p:spPr bwMode="auto">
            <a:xfrm>
              <a:off x="152927" y="31507"/>
              <a:ext cx="2495339" cy="26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70" b="1" i="1" dirty="0">
                  <a:effectLst/>
                  <a:latin typeface="Verdana"/>
                  <a:ea typeface="Times New Roman"/>
                </a:rPr>
                <a:t>OBJECTION RESOLUTION</a:t>
              </a:r>
              <a:endParaRPr lang="en-US" sz="870" dirty="0">
                <a:effectLst/>
                <a:latin typeface="Times New Roman"/>
                <a:ea typeface="Times New Roman"/>
              </a:endParaRPr>
            </a:p>
            <a:p>
              <a:pPr marL="0" marR="0" algn="ctr">
                <a:spcBef>
                  <a:spcPts val="0"/>
                </a:spcBef>
                <a:spcAft>
                  <a:spcPts val="0"/>
                </a:spcAft>
              </a:pPr>
              <a:r>
                <a:rPr lang="en-US" sz="870" dirty="0">
                  <a:effectLst/>
                  <a:latin typeface="Verdana"/>
                  <a:ea typeface="Times New Roman"/>
                </a:rPr>
                <a:t> </a:t>
              </a:r>
              <a:endParaRPr lang="en-US" sz="870" dirty="0">
                <a:effectLst/>
                <a:latin typeface="Times New Roman"/>
                <a:ea typeface="Times New Roman"/>
              </a:endParaRPr>
            </a:p>
          </p:txBody>
        </p:sp>
        <p:sp>
          <p:nvSpPr>
            <p:cNvPr id="666" name="Text Box 227"/>
            <p:cNvSpPr txBox="1">
              <a:spLocks noChangeArrowheads="1"/>
            </p:cNvSpPr>
            <p:nvPr/>
          </p:nvSpPr>
          <p:spPr bwMode="auto">
            <a:xfrm>
              <a:off x="66675" y="1114425"/>
              <a:ext cx="2585085"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a:effectLst/>
                  <a:latin typeface="Verdana"/>
                  <a:ea typeface="Times New Roman"/>
                </a:rPr>
                <a:t>The State Engineer resolves objections to the Proposed Determination with respective water users.  </a:t>
              </a:r>
              <a:r>
                <a:rPr lang="en-US" sz="700" b="1" i="1">
                  <a:effectLst/>
                  <a:latin typeface="Verdana"/>
                  <a:ea typeface="Times New Roman"/>
                </a:rPr>
                <a:t>(UCA 73-4-14)</a:t>
              </a:r>
              <a:endParaRPr lang="en-US" sz="1100">
                <a:effectLst/>
                <a:latin typeface="Times New Roman"/>
                <a:ea typeface="Times New Roman"/>
              </a:endParaRPr>
            </a:p>
          </p:txBody>
        </p:sp>
        <p:sp>
          <p:nvSpPr>
            <p:cNvPr id="667" name="Rectangle 666"/>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11</a:t>
              </a:r>
              <a:endParaRPr lang="en-US" sz="1100">
                <a:effectLst/>
                <a:latin typeface="Times New Roman"/>
                <a:ea typeface="Times New Roman"/>
              </a:endParaRPr>
            </a:p>
          </p:txBody>
        </p:sp>
        <p:grpSp>
          <p:nvGrpSpPr>
            <p:cNvPr id="668" name="Group 667"/>
            <p:cNvGrpSpPr/>
            <p:nvPr/>
          </p:nvGrpSpPr>
          <p:grpSpPr>
            <a:xfrm>
              <a:off x="790575" y="247650"/>
              <a:ext cx="1071880" cy="826135"/>
              <a:chOff x="0" y="0"/>
              <a:chExt cx="1071880" cy="826135"/>
            </a:xfrm>
          </p:grpSpPr>
          <p:sp>
            <p:nvSpPr>
              <p:cNvPr id="669" name="Rectangle 668"/>
              <p:cNvSpPr>
                <a:spLocks noChangeArrowheads="1"/>
              </p:cNvSpPr>
              <p:nvPr/>
            </p:nvSpPr>
            <p:spPr bwMode="auto">
              <a:xfrm>
                <a:off x="47625" y="0"/>
                <a:ext cx="991347"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70" name="Freeform 669"/>
              <p:cNvSpPr>
                <a:spLocks noEditPoints="1"/>
              </p:cNvSpPr>
              <p:nvPr/>
            </p:nvSpPr>
            <p:spPr bwMode="auto">
              <a:xfrm>
                <a:off x="0" y="0"/>
                <a:ext cx="1071880" cy="825172"/>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71" name="Freeform 670"/>
              <p:cNvSpPr>
                <a:spLocks/>
              </p:cNvSpPr>
              <p:nvPr/>
            </p:nvSpPr>
            <p:spPr bwMode="auto">
              <a:xfrm>
                <a:off x="590550" y="552450"/>
                <a:ext cx="126470" cy="104470"/>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2" name="Freeform 671"/>
              <p:cNvSpPr>
                <a:spLocks/>
              </p:cNvSpPr>
              <p:nvPr/>
            </p:nvSpPr>
            <p:spPr bwMode="auto">
              <a:xfrm>
                <a:off x="276225" y="666750"/>
                <a:ext cx="126470" cy="104952"/>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3" name="Freeform 672"/>
              <p:cNvSpPr>
                <a:spLocks/>
              </p:cNvSpPr>
              <p:nvPr/>
            </p:nvSpPr>
            <p:spPr bwMode="auto">
              <a:xfrm>
                <a:off x="885825" y="666750"/>
                <a:ext cx="125903" cy="104952"/>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4" name="AutoShape 236"/>
              <p:cNvSpPr>
                <a:spLocks noChangeArrowheads="1"/>
              </p:cNvSpPr>
              <p:nvPr/>
            </p:nvSpPr>
            <p:spPr bwMode="auto">
              <a:xfrm>
                <a:off x="1905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5" name="AutoShape 237"/>
              <p:cNvSpPr>
                <a:spLocks noChangeArrowheads="1"/>
              </p:cNvSpPr>
              <p:nvPr/>
            </p:nvSpPr>
            <p:spPr bwMode="auto">
              <a:xfrm rot="2629087">
                <a:off x="20955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6" name="AutoShape 238"/>
              <p:cNvSpPr>
                <a:spLocks noChangeArrowheads="1"/>
              </p:cNvSpPr>
              <p:nvPr/>
            </p:nvSpPr>
            <p:spPr bwMode="auto">
              <a:xfrm>
                <a:off x="2095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7" name="Oval 676"/>
              <p:cNvSpPr>
                <a:spLocks noChangeArrowheads="1"/>
              </p:cNvSpPr>
              <p:nvPr/>
            </p:nvSpPr>
            <p:spPr bwMode="auto">
              <a:xfrm>
                <a:off x="1905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8" name="AutoShape 240"/>
              <p:cNvSpPr>
                <a:spLocks noChangeArrowheads="1"/>
              </p:cNvSpPr>
              <p:nvPr/>
            </p:nvSpPr>
            <p:spPr bwMode="auto">
              <a:xfrm rot="5400000">
                <a:off x="19050"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9" name="AutoShape 241"/>
              <p:cNvSpPr>
                <a:spLocks noChangeArrowheads="1"/>
              </p:cNvSpPr>
              <p:nvPr/>
            </p:nvSpPr>
            <p:spPr bwMode="auto">
              <a:xfrm>
                <a:off x="12382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0" name="Rectangle 679"/>
              <p:cNvSpPr>
                <a:spLocks noChangeArrowheads="1"/>
              </p:cNvSpPr>
              <p:nvPr/>
            </p:nvSpPr>
            <p:spPr bwMode="auto">
              <a:xfrm>
                <a:off x="361950" y="400050"/>
                <a:ext cx="352329" cy="283887"/>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1" name="AutoShape 243"/>
              <p:cNvSpPr>
                <a:spLocks noChangeArrowheads="1"/>
              </p:cNvSpPr>
              <p:nvPr/>
            </p:nvSpPr>
            <p:spPr bwMode="auto">
              <a:xfrm>
                <a:off x="104775" y="590550"/>
                <a:ext cx="224288" cy="94780"/>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2" name="AutoShape 244"/>
              <p:cNvSpPr>
                <a:spLocks noChangeArrowheads="1"/>
              </p:cNvSpPr>
              <p:nvPr/>
            </p:nvSpPr>
            <p:spPr bwMode="auto">
              <a:xfrm rot="10800000">
                <a:off x="3143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3" name="AutoShape 245"/>
              <p:cNvSpPr>
                <a:spLocks noChangeArrowheads="1"/>
              </p:cNvSpPr>
              <p:nvPr/>
            </p:nvSpPr>
            <p:spPr bwMode="auto">
              <a:xfrm flipH="1">
                <a:off x="8001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4" name="AutoShape 246"/>
              <p:cNvSpPr>
                <a:spLocks noChangeArrowheads="1"/>
              </p:cNvSpPr>
              <p:nvPr/>
            </p:nvSpPr>
            <p:spPr bwMode="auto">
              <a:xfrm rot="18970913" flipH="1">
                <a:off x="72390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5" name="AutoShape 247"/>
              <p:cNvSpPr>
                <a:spLocks noChangeArrowheads="1"/>
              </p:cNvSpPr>
              <p:nvPr/>
            </p:nvSpPr>
            <p:spPr bwMode="auto">
              <a:xfrm flipH="1">
                <a:off x="6667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6" name="Oval 685"/>
              <p:cNvSpPr>
                <a:spLocks noChangeArrowheads="1"/>
              </p:cNvSpPr>
              <p:nvPr/>
            </p:nvSpPr>
            <p:spPr bwMode="auto">
              <a:xfrm flipH="1">
                <a:off x="8001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7" name="AutoShape 249"/>
              <p:cNvSpPr>
                <a:spLocks noChangeArrowheads="1"/>
              </p:cNvSpPr>
              <p:nvPr/>
            </p:nvSpPr>
            <p:spPr bwMode="auto">
              <a:xfrm rot="16200000" flipH="1">
                <a:off x="809625"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8" name="AutoShape 250"/>
              <p:cNvSpPr>
                <a:spLocks noChangeArrowheads="1"/>
              </p:cNvSpPr>
              <p:nvPr/>
            </p:nvSpPr>
            <p:spPr bwMode="auto">
              <a:xfrm flipH="1">
                <a:off x="75247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9" name="AutoShape 251"/>
              <p:cNvSpPr>
                <a:spLocks noChangeArrowheads="1"/>
              </p:cNvSpPr>
              <p:nvPr/>
            </p:nvSpPr>
            <p:spPr bwMode="auto">
              <a:xfrm flipH="1">
                <a:off x="752475" y="590550"/>
                <a:ext cx="224288" cy="9455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90" name="AutoShape 252"/>
              <p:cNvSpPr>
                <a:spLocks noChangeArrowheads="1"/>
              </p:cNvSpPr>
              <p:nvPr/>
            </p:nvSpPr>
            <p:spPr bwMode="auto">
              <a:xfrm rot="10800000" flipH="1">
                <a:off x="6191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grpSp>
      <p:grpSp>
        <p:nvGrpSpPr>
          <p:cNvPr id="649" name="Group 648"/>
          <p:cNvGrpSpPr/>
          <p:nvPr/>
        </p:nvGrpSpPr>
        <p:grpSpPr>
          <a:xfrm>
            <a:off x="7705165" y="5547545"/>
            <a:ext cx="2059451" cy="1592358"/>
            <a:chOff x="0" y="0"/>
            <a:chExt cx="2653665" cy="1653540"/>
          </a:xfrm>
        </p:grpSpPr>
        <p:sp>
          <p:nvSpPr>
            <p:cNvPr id="650" name="AutoShape 22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51" name="Text Box 255"/>
            <p:cNvSpPr txBox="1">
              <a:spLocks noChangeArrowheads="1"/>
            </p:cNvSpPr>
            <p:nvPr/>
          </p:nvSpPr>
          <p:spPr bwMode="auto">
            <a:xfrm>
              <a:off x="66675" y="1129771"/>
              <a:ext cx="2585086"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District Court issues a Decree (or Interlocutory Decree) on the Proposed Determination.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73-4-15)</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52" name="Text Box 256"/>
            <p:cNvSpPr txBox="1">
              <a:spLocks noChangeArrowheads="1"/>
            </p:cNvSpPr>
            <p:nvPr/>
          </p:nvSpPr>
          <p:spPr bwMode="auto">
            <a:xfrm>
              <a:off x="0" y="28575"/>
              <a:ext cx="265176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DECREE</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653" name="Group 652"/>
            <p:cNvGrpSpPr>
              <a:grpSpLocks/>
            </p:cNvGrpSpPr>
            <p:nvPr/>
          </p:nvGrpSpPr>
          <p:grpSpPr bwMode="auto">
            <a:xfrm>
              <a:off x="762000" y="560669"/>
              <a:ext cx="1240518" cy="577255"/>
              <a:chOff x="6712" y="4237"/>
              <a:chExt cx="2486" cy="1323"/>
            </a:xfrm>
          </p:grpSpPr>
          <p:grpSp>
            <p:nvGrpSpPr>
              <p:cNvPr id="655" name="Group 654"/>
              <p:cNvGrpSpPr>
                <a:grpSpLocks/>
              </p:cNvGrpSpPr>
              <p:nvPr/>
            </p:nvGrpSpPr>
            <p:grpSpPr bwMode="auto">
              <a:xfrm rot="-2946281">
                <a:off x="7655" y="3669"/>
                <a:ext cx="975" cy="2111"/>
                <a:chOff x="3580" y="3509"/>
                <a:chExt cx="2404" cy="5748"/>
              </a:xfrm>
            </p:grpSpPr>
            <p:sp>
              <p:nvSpPr>
                <p:cNvPr id="65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9" name="Rectangle 658"/>
                <p:cNvSpPr>
                  <a:spLocks noChangeArrowheads="1"/>
                </p:cNvSpPr>
                <p:nvPr/>
              </p:nvSpPr>
              <p:spPr bwMode="auto">
                <a:xfrm rot="5400000">
                  <a:off x="2584" y="6823"/>
                  <a:ext cx="4397" cy="47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0" name="AutoShape 261"/>
                <p:cNvSpPr>
                  <a:spLocks noChangeArrowheads="1"/>
                </p:cNvSpPr>
                <p:nvPr/>
              </p:nvSpPr>
              <p:spPr bwMode="auto">
                <a:xfrm>
                  <a:off x="3861"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1" name="AutoShape 262"/>
                <p:cNvSpPr>
                  <a:spLocks noChangeArrowheads="1"/>
                </p:cNvSpPr>
                <p:nvPr/>
              </p:nvSpPr>
              <p:spPr bwMode="auto">
                <a:xfrm>
                  <a:off x="3580"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2" name="AutoShape 263"/>
                <p:cNvSpPr>
                  <a:spLocks noChangeArrowheads="1"/>
                </p:cNvSpPr>
                <p:nvPr/>
              </p:nvSpPr>
              <p:spPr bwMode="auto">
                <a:xfrm>
                  <a:off x="5520"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3" name="AutoShape 264"/>
                <p:cNvSpPr>
                  <a:spLocks noChangeArrowheads="1"/>
                </p:cNvSpPr>
                <p:nvPr/>
              </p:nvSpPr>
              <p:spPr bwMode="auto">
                <a:xfrm>
                  <a:off x="5801"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6" name="AutoShape 265"/>
              <p:cNvSpPr>
                <a:spLocks noChangeArrowheads="1"/>
              </p:cNvSpPr>
              <p:nvPr/>
            </p:nvSpPr>
            <p:spPr bwMode="auto">
              <a:xfrm rot="10800000">
                <a:off x="6712" y="5326"/>
                <a:ext cx="1359" cy="234"/>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7" name="Rectangle 656"/>
              <p:cNvSpPr>
                <a:spLocks noChangeArrowheads="1"/>
              </p:cNvSpPr>
              <p:nvPr/>
            </p:nvSpPr>
            <p:spPr bwMode="auto">
              <a:xfrm>
                <a:off x="6868" y="5177"/>
                <a:ext cx="1046" cy="10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4" name="Rectangle 653"/>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12</a:t>
              </a:r>
              <a:endParaRPr lang="en-US" sz="1100">
                <a:effectLst/>
                <a:latin typeface="Times New Roman"/>
                <a:ea typeface="Times New Roman"/>
              </a:endParaRPr>
            </a:p>
          </p:txBody>
        </p:sp>
      </p:grpSp>
    </p:spTree>
    <p:extLst>
      <p:ext uri="{BB962C8B-B14F-4D97-AF65-F5344CB8AC3E}">
        <p14:creationId xmlns:p14="http://schemas.microsoft.com/office/powerpoint/2010/main" val="167846859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13756</TotalTime>
  <Pages>0</Pages>
  <Words>5443</Words>
  <Characters>0</Characters>
  <Application>Microsoft Office PowerPoint</Application>
  <PresentationFormat>Custom</PresentationFormat>
  <Lines>0</Lines>
  <Paragraphs>387</Paragraphs>
  <Slides>17</Slides>
  <Notes>17</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Bingham</dc:creator>
  <cp:lastModifiedBy>Blake Bingham</cp:lastModifiedBy>
  <cp:revision>332</cp:revision>
  <cp:lastPrinted>2015-02-04T19:53:44Z</cp:lastPrinted>
  <dcterms:modified xsi:type="dcterms:W3CDTF">2015-02-04T21:03:28Z</dcterms:modified>
</cp:coreProperties>
</file>