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262" r:id="rId3"/>
    <p:sldId id="257" r:id="rId4"/>
    <p:sldId id="270" r:id="rId5"/>
    <p:sldId id="289" r:id="rId6"/>
    <p:sldId id="290" r:id="rId7"/>
    <p:sldId id="291" r:id="rId8"/>
    <p:sldId id="260" r:id="rId9"/>
    <p:sldId id="286" r:id="rId10"/>
    <p:sldId id="292" r:id="rId11"/>
    <p:sldId id="314" r:id="rId12"/>
    <p:sldId id="287" r:id="rId13"/>
    <p:sldId id="275" r:id="rId14"/>
    <p:sldId id="315" r:id="rId15"/>
    <p:sldId id="316" r:id="rId16"/>
    <p:sldId id="273" r:id="rId17"/>
    <p:sldId id="274" r:id="rId18"/>
    <p:sldId id="259" r:id="rId19"/>
    <p:sldId id="282" r:id="rId20"/>
    <p:sldId id="263" r:id="rId21"/>
    <p:sldId id="264" r:id="rId22"/>
    <p:sldId id="284" r:id="rId23"/>
    <p:sldId id="265" r:id="rId24"/>
    <p:sldId id="266" r:id="rId25"/>
    <p:sldId id="268" r:id="rId26"/>
    <p:sldId id="278" r:id="rId27"/>
    <p:sldId id="267" r:id="rId28"/>
    <p:sldId id="276" r:id="rId29"/>
    <p:sldId id="293" r:id="rId30"/>
    <p:sldId id="281" r:id="rId31"/>
    <p:sldId id="294" r:id="rId32"/>
    <p:sldId id="295" r:id="rId33"/>
    <p:sldId id="296" r:id="rId34"/>
    <p:sldId id="312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13" r:id="rId45"/>
    <p:sldId id="306" r:id="rId46"/>
    <p:sldId id="307" r:id="rId47"/>
    <p:sldId id="308" r:id="rId48"/>
    <p:sldId id="309" r:id="rId49"/>
    <p:sldId id="311" r:id="rId50"/>
    <p:sldId id="317" r:id="rId51"/>
    <p:sldId id="318" r:id="rId52"/>
    <p:sldId id="319" r:id="rId53"/>
    <p:sldId id="320" r:id="rId54"/>
    <p:sldId id="321" r:id="rId55"/>
    <p:sldId id="322" r:id="rId56"/>
    <p:sldId id="310" r:id="rId5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94660"/>
  </p:normalViewPr>
  <p:slideViewPr>
    <p:cSldViewPr>
      <p:cViewPr varScale="1">
        <p:scale>
          <a:sx n="106" d="100"/>
          <a:sy n="106" d="100"/>
        </p:scale>
        <p:origin x="-96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CC99C24-0CDC-434F-A0E2-2E344480431F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73F1ACD-599E-4229-9260-53FEC67A8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52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9C5BAF1-C480-4D2D-8535-A5F164752155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67020D4-4BC4-4EAB-AB64-F34C74E2F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99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020D4-4BC4-4EAB-AB64-F34C74E2FD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76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locations from the database in following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020D4-4BC4-4EAB-AB64-F34C74E2FD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21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020D4-4BC4-4EAB-AB64-F34C74E2FD4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35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020D4-4BC4-4EAB-AB64-F34C74E2FD4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30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Used to declare the Beneficial Use Amount (aka Group Contribution) of some or all of the individual water right in a Water Use Group</a:t>
            </a:r>
          </a:p>
          <a:p>
            <a:r>
              <a:rPr lang="en-US" dirty="0" smtClean="0"/>
              <a:t>Beneficial Use Amount is the amount of Beneficial Use a Water Right contributes to a Water Use Group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020D4-4BC4-4EAB-AB64-F34C74E2FD4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01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020D4-4BC4-4EAB-AB64-F34C74E2FD4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83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some or all of the water rights in a Water Use Group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020D4-4BC4-4EAB-AB64-F34C74E2FD4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32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5B0A3-AB68-40AA-BD3C-69AE09DD1190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224F-0506-4657-A8F7-30084C5F3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36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5B0A3-AB68-40AA-BD3C-69AE09DD1190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224F-0506-4657-A8F7-30084C5F3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94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5B0A3-AB68-40AA-BD3C-69AE09DD1190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224F-0506-4657-A8F7-30084C5F3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5B0A3-AB68-40AA-BD3C-69AE09DD1190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224F-0506-4657-A8F7-30084C5F3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3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5B0A3-AB68-40AA-BD3C-69AE09DD1190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224F-0506-4657-A8F7-30084C5F3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34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5B0A3-AB68-40AA-BD3C-69AE09DD1190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224F-0506-4657-A8F7-30084C5F3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9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5B0A3-AB68-40AA-BD3C-69AE09DD1190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224F-0506-4657-A8F7-30084C5F3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90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5B0A3-AB68-40AA-BD3C-69AE09DD1190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224F-0506-4657-A8F7-30084C5F3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8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5B0A3-AB68-40AA-BD3C-69AE09DD1190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224F-0506-4657-A8F7-30084C5F3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97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5B0A3-AB68-40AA-BD3C-69AE09DD1190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224F-0506-4657-A8F7-30084C5F3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06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5B0A3-AB68-40AA-BD3C-69AE09DD1190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224F-0506-4657-A8F7-30084C5F3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20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5B0A3-AB68-40AA-BD3C-69AE09DD1190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5224F-0506-4657-A8F7-30084C5F3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9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r>
              <a:rPr lang="en-US" dirty="0" smtClean="0"/>
              <a:t>Water Use Groups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Rural Water Association of Utah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Water Rights Certification Training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April 10 – 11,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89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16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Group Contribution/Beneficial Use Amount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67" y="3225027"/>
            <a:ext cx="2884536" cy="323404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05" y="6400800"/>
            <a:ext cx="2900363" cy="22072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4799" y="5562600"/>
            <a:ext cx="1752602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6" y="1905000"/>
            <a:ext cx="8248650" cy="1076325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7" idx="6"/>
          </p:cNvCxnSpPr>
          <p:nvPr/>
        </p:nvCxnSpPr>
        <p:spPr>
          <a:xfrm flipV="1">
            <a:off x="2057401" y="2819400"/>
            <a:ext cx="914400" cy="2933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16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Total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31" y="2876418"/>
            <a:ext cx="2884536" cy="3234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581400"/>
            <a:ext cx="4798541" cy="1524000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6" idx="7"/>
            <a:endCxn id="11" idx="2"/>
          </p:cNvCxnSpPr>
          <p:nvPr/>
        </p:nvCxnSpPr>
        <p:spPr>
          <a:xfrm flipV="1">
            <a:off x="2912548" y="4493439"/>
            <a:ext cx="1166672" cy="148135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079220" y="4112439"/>
            <a:ext cx="5069262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2" y="1524000"/>
            <a:ext cx="9144000" cy="1185685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0" y="1828800"/>
            <a:ext cx="9148482" cy="10073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51" y="6110461"/>
            <a:ext cx="2900363" cy="22072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327181" y="5930153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36851" y="6180798"/>
            <a:ext cx="2533230" cy="2561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752600" y="2836158"/>
            <a:ext cx="1600200" cy="33446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666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Sole </a:t>
            </a:r>
            <a:r>
              <a:rPr lang="en-US" dirty="0" smtClean="0"/>
              <a:t>Supply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3" y="3124200"/>
            <a:ext cx="2922494" cy="3276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8" y="6400800"/>
            <a:ext cx="2900363" cy="22072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8600" y="6320664"/>
            <a:ext cx="2590802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" y="1676400"/>
            <a:ext cx="9144000" cy="1185685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6" idx="7"/>
          </p:cNvCxnSpPr>
          <p:nvPr/>
        </p:nvCxnSpPr>
        <p:spPr>
          <a:xfrm flipV="1">
            <a:off x="2439988" y="2362200"/>
            <a:ext cx="836612" cy="40142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2133600" y="1852382"/>
            <a:ext cx="4724400" cy="5098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/>
          </a:bodyPr>
          <a:lstStyle/>
          <a:p>
            <a:r>
              <a:rPr lang="en-US" dirty="0"/>
              <a:t>Water Right(s) in </a:t>
            </a:r>
            <a:r>
              <a:rPr lang="en-US" dirty="0" smtClean="0"/>
              <a:t>Water </a:t>
            </a:r>
            <a:r>
              <a:rPr lang="en-US" dirty="0"/>
              <a:t>Use Group </a:t>
            </a:r>
            <a:r>
              <a:rPr lang="en-US" dirty="0" smtClean="0"/>
              <a:t>from a different drainage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370" y="1973711"/>
            <a:ext cx="8229600" cy="2369689"/>
          </a:xfrm>
        </p:spPr>
        <p:txBody>
          <a:bodyPr/>
          <a:lstStyle/>
          <a:p>
            <a:r>
              <a:rPr lang="en-US" dirty="0" smtClean="0"/>
              <a:t>Federal water project imports water from another basin used as a supplemental supply for use of water</a:t>
            </a:r>
          </a:p>
          <a:p>
            <a:r>
              <a:rPr lang="en-US" dirty="0" smtClean="0"/>
              <a:t>Other trans-basin diversions/imports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4343400"/>
            <a:ext cx="8915400" cy="233134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7929" y="4114800"/>
            <a:ext cx="878093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0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Irrigation Company Rights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0"/>
            <a:ext cx="8229600" cy="19060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0"/>
            <a:ext cx="8555064" cy="6858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33400" y="5715000"/>
            <a:ext cx="64008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286000" y="2971800"/>
            <a:ext cx="609600" cy="2743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421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274638"/>
            <a:ext cx="5105400" cy="1143000"/>
          </a:xfrm>
        </p:spPr>
        <p:txBody>
          <a:bodyPr/>
          <a:lstStyle/>
          <a:p>
            <a:r>
              <a:rPr lang="en-US" dirty="0" smtClean="0"/>
              <a:t>Water Use Overlap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2133600"/>
            <a:ext cx="4419600" cy="3505200"/>
          </a:xfrm>
        </p:spPr>
        <p:txBody>
          <a:bodyPr/>
          <a:lstStyle/>
          <a:p>
            <a:r>
              <a:rPr lang="en-US" dirty="0" smtClean="0"/>
              <a:t>Private Water Rights</a:t>
            </a:r>
          </a:p>
          <a:p>
            <a:r>
              <a:rPr lang="en-US" dirty="0" smtClean="0"/>
              <a:t>Company Water Rights</a:t>
            </a:r>
          </a:p>
          <a:p>
            <a:r>
              <a:rPr lang="en-US" dirty="0" smtClean="0"/>
              <a:t>Project Water</a:t>
            </a:r>
          </a:p>
          <a:p>
            <a:r>
              <a:rPr lang="en-US" dirty="0" smtClean="0"/>
              <a:t>Trans-basin Diversions</a:t>
            </a:r>
          </a:p>
        </p:txBody>
      </p:sp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27797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87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Use Group -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r>
              <a:rPr lang="en-US" dirty="0"/>
              <a:t>There may be one or more </a:t>
            </a:r>
            <a:r>
              <a:rPr lang="en-US" dirty="0" smtClean="0"/>
              <a:t>point(s) </a:t>
            </a:r>
            <a:r>
              <a:rPr lang="en-US" dirty="0"/>
              <a:t>of diversion for the water rights </a:t>
            </a:r>
            <a:r>
              <a:rPr lang="en-US" dirty="0" smtClean="0"/>
              <a:t>affecting </a:t>
            </a:r>
            <a:r>
              <a:rPr lang="en-US" dirty="0"/>
              <a:t>a Water Use Group</a:t>
            </a:r>
          </a:p>
          <a:p>
            <a:r>
              <a:rPr lang="en-US" dirty="0"/>
              <a:t>A point of diversion may be an underground or surface source of water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56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Use Group - Basics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930" y="1600200"/>
            <a:ext cx="6590139" cy="4525963"/>
          </a:xfrm>
        </p:spPr>
      </p:pic>
    </p:spTree>
    <p:extLst>
      <p:ext uri="{BB962C8B-B14F-4D97-AF65-F5344CB8AC3E}">
        <p14:creationId xmlns:p14="http://schemas.microsoft.com/office/powerpoint/2010/main" val="164046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/>
          </a:bodyPr>
          <a:lstStyle/>
          <a:p>
            <a:r>
              <a:rPr lang="en-US" dirty="0" smtClean="0"/>
              <a:t>Why is it important to determine group contribution/beneficial use amount?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611563"/>
          </a:xfrm>
        </p:spPr>
        <p:txBody>
          <a:bodyPr/>
          <a:lstStyle/>
          <a:p>
            <a:r>
              <a:rPr lang="en-US" dirty="0" smtClean="0"/>
              <a:t>To ensure the amount of water and beneficial use of the individual Water Right in the group is fully defined </a:t>
            </a:r>
          </a:p>
          <a:p>
            <a:r>
              <a:rPr lang="en-US" dirty="0" smtClean="0"/>
              <a:t>Ensure that no enlargement of the Water Right occurs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94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Beneficial Use - 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89" y="1600200"/>
            <a:ext cx="6368021" cy="4525963"/>
          </a:xfrm>
        </p:spPr>
      </p:pic>
    </p:spTree>
    <p:extLst>
      <p:ext uri="{BB962C8B-B14F-4D97-AF65-F5344CB8AC3E}">
        <p14:creationId xmlns:p14="http://schemas.microsoft.com/office/powerpoint/2010/main" val="172644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Use </a:t>
            </a:r>
            <a:r>
              <a:rPr lang="en-US" dirty="0" smtClean="0"/>
              <a:t>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Water Use Group?</a:t>
            </a:r>
          </a:p>
          <a:p>
            <a:r>
              <a:rPr lang="en-US" dirty="0" smtClean="0"/>
              <a:t>Database Issues – Is it Correct?</a:t>
            </a:r>
          </a:p>
          <a:p>
            <a:r>
              <a:rPr lang="en-US" dirty="0" smtClean="0"/>
              <a:t>If Correct, What Do I Do?</a:t>
            </a:r>
          </a:p>
          <a:p>
            <a:r>
              <a:rPr lang="en-US" dirty="0" smtClean="0"/>
              <a:t>If NOT Correct, What Do I Do?</a:t>
            </a:r>
          </a:p>
          <a:p>
            <a:r>
              <a:rPr lang="en-US" dirty="0" smtClean="0"/>
              <a:t>What is the Purpose of Defining Beneficial Use Amounts?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50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en-US" dirty="0" smtClean="0"/>
              <a:t>Water Use Groups – A water use group defines…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dirty="0"/>
              <a:t>…the place of </a:t>
            </a:r>
            <a:r>
              <a:rPr lang="en-US" dirty="0" smtClean="0"/>
              <a:t>use</a:t>
            </a:r>
          </a:p>
          <a:p>
            <a:r>
              <a:rPr lang="en-US" dirty="0" smtClean="0"/>
              <a:t>…if a water right is supplemental with other water rights</a:t>
            </a:r>
          </a:p>
          <a:p>
            <a:r>
              <a:rPr lang="en-US" dirty="0" smtClean="0"/>
              <a:t>…the group contribution (aka beneficial use amount) of a water right</a:t>
            </a:r>
          </a:p>
          <a:p>
            <a:r>
              <a:rPr lang="en-US" dirty="0" smtClean="0"/>
              <a:t>…</a:t>
            </a:r>
            <a:r>
              <a:rPr lang="en-US" dirty="0"/>
              <a:t>the sole supply of a water right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3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Water Use Groups – </a:t>
            </a:r>
            <a:r>
              <a:rPr lang="en-US" dirty="0" smtClean="0"/>
              <a:t>Place of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Defines the authorized and recognized place of use for the use of water described in the use group</a:t>
            </a:r>
          </a:p>
          <a:p>
            <a:r>
              <a:rPr lang="en-US" dirty="0" smtClean="0"/>
              <a:t>Should be consistent with the information contained in the State Engineer’s records</a:t>
            </a:r>
          </a:p>
          <a:p>
            <a:r>
              <a:rPr lang="en-US" dirty="0" smtClean="0"/>
              <a:t>May include more than one Section or Quarter Section of 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15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81000"/>
            <a:ext cx="6272789" cy="5947904"/>
          </a:xfrm>
        </p:spPr>
      </p:pic>
    </p:spTree>
    <p:extLst>
      <p:ext uri="{BB962C8B-B14F-4D97-AF65-F5344CB8AC3E}">
        <p14:creationId xmlns:p14="http://schemas.microsoft.com/office/powerpoint/2010/main" val="11485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Use Groups - Caution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4191000" cy="3459163"/>
          </a:xfrm>
        </p:spPr>
        <p:txBody>
          <a:bodyPr/>
          <a:lstStyle/>
          <a:p>
            <a:r>
              <a:rPr lang="en-US" dirty="0" smtClean="0"/>
              <a:t>Data entry errors</a:t>
            </a:r>
          </a:p>
          <a:p>
            <a:r>
              <a:rPr lang="en-US" dirty="0"/>
              <a:t>D</a:t>
            </a:r>
            <a:r>
              <a:rPr lang="en-US" dirty="0" smtClean="0"/>
              <a:t>atabase conversion - February 2006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6" y="2070847"/>
            <a:ext cx="3874003" cy="434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5" y="6400800"/>
            <a:ext cx="3874003" cy="2783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5" y="1447800"/>
            <a:ext cx="7581900" cy="5334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715000" y="2176182"/>
            <a:ext cx="2286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4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Water Use Groups May Be Altered as a result of: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r>
              <a:rPr lang="en-US" dirty="0" smtClean="0"/>
              <a:t>Resolving errors, deficiencies, or ambiguities </a:t>
            </a:r>
          </a:p>
          <a:p>
            <a:r>
              <a:rPr lang="en-US" dirty="0" smtClean="0"/>
              <a:t>Not consistent with the water right files</a:t>
            </a:r>
          </a:p>
          <a:p>
            <a:r>
              <a:rPr lang="en-US" dirty="0" smtClean="0"/>
              <a:t>Declaration of Beneficial Use Amounts</a:t>
            </a:r>
          </a:p>
          <a:p>
            <a:r>
              <a:rPr lang="en-US" dirty="0" smtClean="0"/>
              <a:t>Application for Apportionment of Beneficial Use Amounts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01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Water Use </a:t>
            </a:r>
            <a:r>
              <a:rPr lang="en-US" dirty="0" smtClean="0"/>
              <a:t>Groups – Sources of Information for Group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dirty="0" smtClean="0"/>
              <a:t>Information contained in the water right file</a:t>
            </a:r>
          </a:p>
          <a:p>
            <a:r>
              <a:rPr lang="en-US" dirty="0" smtClean="0"/>
              <a:t>Published Proposed Determination Book and Hydrographic Survey Maps</a:t>
            </a:r>
          </a:p>
          <a:p>
            <a:r>
              <a:rPr lang="en-US" dirty="0" smtClean="0"/>
              <a:t>Judicial Decree</a:t>
            </a:r>
          </a:p>
        </p:txBody>
      </p:sp>
    </p:spTree>
    <p:extLst>
      <p:ext uri="{BB962C8B-B14F-4D97-AF65-F5344CB8AC3E}">
        <p14:creationId xmlns:p14="http://schemas.microsoft.com/office/powerpoint/2010/main" val="395403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88387"/>
            <a:ext cx="3172400" cy="2057400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962400"/>
            <a:ext cx="3646407" cy="2719916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93459"/>
            <a:ext cx="2819400" cy="31110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457200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Certificate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52500" y="325360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Decree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47565" y="3554959"/>
            <a:ext cx="3554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Hydrographic Survey Map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793" y="634563"/>
            <a:ext cx="3761002" cy="28421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27494" y="207112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Proposed Determination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66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477962"/>
          </a:xfrm>
        </p:spPr>
        <p:txBody>
          <a:bodyPr>
            <a:normAutofit fontScale="90000"/>
          </a:bodyPr>
          <a:lstStyle/>
          <a:p>
            <a:r>
              <a:rPr lang="en-US" dirty="0"/>
              <a:t>If an error is believed to </a:t>
            </a:r>
            <a:r>
              <a:rPr lang="en-US" dirty="0" smtClean="0"/>
              <a:t>exist in a Water Use Group, what should you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r>
              <a:rPr lang="en-US" dirty="0" smtClean="0"/>
              <a:t>Written Request</a:t>
            </a:r>
          </a:p>
          <a:p>
            <a:r>
              <a:rPr lang="en-US" dirty="0"/>
              <a:t>Submitter includes how the database should </a:t>
            </a:r>
            <a:r>
              <a:rPr lang="en-US" dirty="0" smtClean="0"/>
              <a:t>be</a:t>
            </a:r>
          </a:p>
          <a:p>
            <a:r>
              <a:rPr lang="en-US" dirty="0" smtClean="0"/>
              <a:t>State Engineer review file and database</a:t>
            </a:r>
          </a:p>
          <a:p>
            <a:r>
              <a:rPr lang="en-US" dirty="0" smtClean="0"/>
              <a:t>Ensure Database is consistent with file</a:t>
            </a:r>
          </a:p>
        </p:txBody>
      </p:sp>
    </p:spTree>
    <p:extLst>
      <p:ext uri="{BB962C8B-B14F-4D97-AF65-F5344CB8AC3E}">
        <p14:creationId xmlns:p14="http://schemas.microsoft.com/office/powerpoint/2010/main" val="277196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Water Use Groups – </a:t>
            </a:r>
            <a:r>
              <a:rPr lang="en-US" dirty="0" smtClean="0"/>
              <a:t>Declaration of Beneficial Use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876800" y="2133600"/>
            <a:ext cx="4041775" cy="3951288"/>
          </a:xfrm>
        </p:spPr>
        <p:txBody>
          <a:bodyPr/>
          <a:lstStyle/>
          <a:p>
            <a:r>
              <a:rPr lang="en-US" dirty="0" smtClean="0"/>
              <a:t>R655-16</a:t>
            </a:r>
          </a:p>
          <a:p>
            <a:r>
              <a:rPr lang="en-US" dirty="0" smtClean="0"/>
              <a:t>Water Right Number(s)</a:t>
            </a:r>
          </a:p>
          <a:p>
            <a:r>
              <a:rPr lang="en-US" dirty="0" smtClean="0"/>
              <a:t>Declare Beneficial Use Amount (aka Group Contribution)</a:t>
            </a:r>
          </a:p>
          <a:p>
            <a:r>
              <a:rPr lang="en-US" dirty="0" smtClean="0"/>
              <a:t>Need initials</a:t>
            </a:r>
          </a:p>
          <a:p>
            <a:r>
              <a:rPr lang="en-US" dirty="0" smtClean="0"/>
              <a:t>Need signatures</a:t>
            </a:r>
          </a:p>
          <a:p>
            <a:r>
              <a:rPr lang="en-US" dirty="0" smtClean="0"/>
              <a:t>Owners of record</a:t>
            </a:r>
          </a:p>
          <a:p>
            <a:r>
              <a:rPr lang="en-US" dirty="0" smtClean="0"/>
              <a:t>All parties involved*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11" y="4555264"/>
            <a:ext cx="1925789" cy="2014671"/>
          </a:xfrm>
        </p:spPr>
      </p:pic>
      <p:sp>
        <p:nvSpPr>
          <p:cNvPr id="8" name="Oval 7"/>
          <p:cNvSpPr/>
          <p:nvPr/>
        </p:nvSpPr>
        <p:spPr>
          <a:xfrm>
            <a:off x="1777253" y="5190565"/>
            <a:ext cx="3810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" y="1600200"/>
            <a:ext cx="4719263" cy="1981200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stCxn id="8" idx="0"/>
          </p:cNvCxnSpPr>
          <p:nvPr/>
        </p:nvCxnSpPr>
        <p:spPr>
          <a:xfrm flipV="1">
            <a:off x="1967753" y="3124200"/>
            <a:ext cx="333933" cy="206636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23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for Apportionment of Beneficial Use Amounts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133600"/>
            <a:ext cx="4724400" cy="3951288"/>
          </a:xfrm>
        </p:spPr>
        <p:txBody>
          <a:bodyPr/>
          <a:lstStyle/>
          <a:p>
            <a:r>
              <a:rPr lang="en-US" dirty="0"/>
              <a:t>R655-16</a:t>
            </a:r>
          </a:p>
          <a:p>
            <a:r>
              <a:rPr lang="en-US" dirty="0"/>
              <a:t>Declaration first</a:t>
            </a:r>
          </a:p>
          <a:p>
            <a:r>
              <a:rPr lang="en-US" dirty="0"/>
              <a:t>Apportionment Application signed by Apportionment Applicant</a:t>
            </a:r>
          </a:p>
          <a:p>
            <a:r>
              <a:rPr lang="en-US" dirty="0"/>
              <a:t>Submitted with </a:t>
            </a:r>
          </a:p>
          <a:p>
            <a:pPr lvl="1"/>
            <a:r>
              <a:rPr lang="en-US" dirty="0"/>
              <a:t>Declaration of Beneficial Use</a:t>
            </a:r>
          </a:p>
          <a:p>
            <a:pPr lvl="1"/>
            <a:r>
              <a:rPr lang="en-US" dirty="0"/>
              <a:t>Supporting documentation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2895600"/>
            <a:ext cx="4262063" cy="178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0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Use Groups -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5029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Water Use Groups Consist of: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Water Use Group Number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Water Right Number(s)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Beneficial Use(s)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Period of Use(s)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Place(s) of Use(s)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19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Reasons to Define a Water Right Beneficial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2773363"/>
          </a:xfrm>
        </p:spPr>
        <p:txBody>
          <a:bodyPr/>
          <a:lstStyle/>
          <a:p>
            <a:r>
              <a:rPr lang="en-US" dirty="0" smtClean="0"/>
              <a:t>Segregation Application</a:t>
            </a:r>
          </a:p>
          <a:p>
            <a:r>
              <a:rPr lang="en-US" dirty="0" smtClean="0"/>
              <a:t>Change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98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Use Group(s)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1676400"/>
            <a:ext cx="3429000" cy="4525963"/>
          </a:xfrm>
        </p:spPr>
        <p:txBody>
          <a:bodyPr/>
          <a:lstStyle/>
          <a:p>
            <a:r>
              <a:rPr lang="en-US" dirty="0" smtClean="0"/>
              <a:t>WR #1</a:t>
            </a:r>
          </a:p>
          <a:p>
            <a:pPr lvl="1"/>
            <a:r>
              <a:rPr lang="en-US" dirty="0" smtClean="0"/>
              <a:t>Certificated 1949 </a:t>
            </a:r>
          </a:p>
          <a:p>
            <a:pPr lvl="1"/>
            <a:r>
              <a:rPr lang="en-US" dirty="0" smtClean="0"/>
              <a:t>2 wells </a:t>
            </a:r>
          </a:p>
          <a:p>
            <a:pPr lvl="1"/>
            <a:r>
              <a:rPr lang="en-US" dirty="0" smtClean="0"/>
              <a:t>23.07 acres irrigation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5257800" cy="498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8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Use Group(s)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600200"/>
            <a:ext cx="3429000" cy="4525963"/>
          </a:xfrm>
        </p:spPr>
        <p:txBody>
          <a:bodyPr/>
          <a:lstStyle/>
          <a:p>
            <a:r>
              <a:rPr lang="en-US" dirty="0"/>
              <a:t>WR #2</a:t>
            </a:r>
          </a:p>
          <a:p>
            <a:pPr lvl="1"/>
            <a:r>
              <a:rPr lang="en-US" dirty="0"/>
              <a:t>Certificated 1950 (supplemental </a:t>
            </a:r>
            <a:r>
              <a:rPr lang="en-US" dirty="0" smtClean="0"/>
              <a:t>with </a:t>
            </a:r>
            <a:r>
              <a:rPr lang="en-US" dirty="0"/>
              <a:t>WR #1)</a:t>
            </a:r>
          </a:p>
          <a:p>
            <a:pPr lvl="1"/>
            <a:r>
              <a:rPr lang="en-US" dirty="0" smtClean="0"/>
              <a:t>1 Well</a:t>
            </a:r>
          </a:p>
          <a:p>
            <a:pPr lvl="1"/>
            <a:r>
              <a:rPr lang="en-US" dirty="0" smtClean="0"/>
              <a:t>12 acres irrigation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5335213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4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Use Group(s)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600200"/>
            <a:ext cx="3657600" cy="4525963"/>
          </a:xfrm>
        </p:spPr>
        <p:txBody>
          <a:bodyPr/>
          <a:lstStyle/>
          <a:p>
            <a:r>
              <a:rPr lang="en-US" dirty="0" smtClean="0"/>
              <a:t>WR #3</a:t>
            </a:r>
          </a:p>
          <a:p>
            <a:pPr lvl="1"/>
            <a:r>
              <a:rPr lang="en-US" dirty="0" smtClean="0"/>
              <a:t>Diligence Claim 1956</a:t>
            </a:r>
          </a:p>
          <a:p>
            <a:pPr lvl="1"/>
            <a:r>
              <a:rPr lang="en-US" dirty="0" smtClean="0"/>
              <a:t>Surface Point of Diversion</a:t>
            </a:r>
          </a:p>
          <a:p>
            <a:pPr lvl="1"/>
            <a:r>
              <a:rPr lang="en-US" dirty="0" smtClean="0"/>
              <a:t>22.37 acres irrigation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49188"/>
            <a:ext cx="3962400" cy="534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6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Water Use Groups Reflects: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 #1</a:t>
            </a:r>
          </a:p>
          <a:p>
            <a:pPr lvl="1"/>
            <a:r>
              <a:rPr lang="en-US" dirty="0" smtClean="0"/>
              <a:t>Group A = 23.07 acres</a:t>
            </a:r>
          </a:p>
          <a:p>
            <a:pPr lvl="1"/>
            <a:r>
              <a:rPr lang="en-US" dirty="0" smtClean="0"/>
              <a:t>Group B = 12.0 acres (supplemental w/ WR #2)</a:t>
            </a:r>
          </a:p>
          <a:p>
            <a:r>
              <a:rPr lang="en-US" dirty="0" smtClean="0"/>
              <a:t>WR #2</a:t>
            </a:r>
          </a:p>
          <a:p>
            <a:pPr lvl="1"/>
            <a:r>
              <a:rPr lang="en-US" dirty="0" smtClean="0"/>
              <a:t>Group B = 12.0 </a:t>
            </a:r>
            <a:r>
              <a:rPr lang="en-US" dirty="0"/>
              <a:t>acres (supplemental w/ WR </a:t>
            </a:r>
            <a:r>
              <a:rPr lang="en-US" dirty="0" smtClean="0"/>
              <a:t>#1)</a:t>
            </a:r>
          </a:p>
          <a:p>
            <a:r>
              <a:rPr lang="en-US" dirty="0" smtClean="0"/>
              <a:t>WR #3</a:t>
            </a:r>
          </a:p>
          <a:p>
            <a:pPr lvl="1"/>
            <a:r>
              <a:rPr lang="en-US" dirty="0"/>
              <a:t>Group C = </a:t>
            </a:r>
            <a:r>
              <a:rPr lang="en-US" dirty="0" smtClean="0"/>
              <a:t>22.37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Group Totals = 57.44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930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Water Use Group(s) </a:t>
            </a:r>
            <a:r>
              <a:rPr lang="en-US" dirty="0" smtClean="0"/>
              <a:t>Example: WR #1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5693035" cy="4525963"/>
          </a:xfrm>
        </p:spPr>
      </p:pic>
      <p:sp>
        <p:nvSpPr>
          <p:cNvPr id="10" name="Rectangle 9"/>
          <p:cNvSpPr/>
          <p:nvPr/>
        </p:nvSpPr>
        <p:spPr>
          <a:xfrm>
            <a:off x="4745655" y="2877669"/>
            <a:ext cx="33695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</a:t>
            </a:r>
            <a:endParaRPr lang="en-US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45655" y="2994208"/>
            <a:ext cx="33695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</a:t>
            </a:r>
            <a:endParaRPr lang="en-US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466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Water Use Group(s) </a:t>
            </a:r>
            <a:r>
              <a:rPr lang="en-US" dirty="0" smtClean="0"/>
              <a:t>Example: WR #2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110" y="1600200"/>
            <a:ext cx="5701780" cy="4525963"/>
          </a:xfrm>
        </p:spPr>
      </p:pic>
      <p:sp>
        <p:nvSpPr>
          <p:cNvPr id="7" name="Rectangle 6"/>
          <p:cNvSpPr/>
          <p:nvPr/>
        </p:nvSpPr>
        <p:spPr>
          <a:xfrm>
            <a:off x="4924948" y="4114800"/>
            <a:ext cx="33695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</a:t>
            </a:r>
            <a:endParaRPr lang="en-US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954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Water Use Group(s) </a:t>
            </a:r>
            <a:r>
              <a:rPr lang="en-US" dirty="0" smtClean="0"/>
              <a:t>Example: WR #3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19200"/>
            <a:ext cx="4419600" cy="5539696"/>
          </a:xfrm>
        </p:spPr>
      </p:pic>
      <p:sp>
        <p:nvSpPr>
          <p:cNvPr id="7" name="Rectangle 6"/>
          <p:cNvSpPr/>
          <p:nvPr/>
        </p:nvSpPr>
        <p:spPr>
          <a:xfrm>
            <a:off x="5854576" y="1600200"/>
            <a:ext cx="28245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endParaRPr lang="en-US" sz="1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801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Water Use Group(s) Example: WR #3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95400"/>
            <a:ext cx="5984747" cy="5029200"/>
          </a:xfrm>
        </p:spPr>
      </p:pic>
    </p:spTree>
    <p:extLst>
      <p:ext uri="{BB962C8B-B14F-4D97-AF65-F5344CB8AC3E}">
        <p14:creationId xmlns:p14="http://schemas.microsoft.com/office/powerpoint/2010/main" val="254660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Use Group(s) Example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95400"/>
            <a:ext cx="6363965" cy="5175633"/>
          </a:xfrm>
        </p:spPr>
      </p:pic>
      <p:sp>
        <p:nvSpPr>
          <p:cNvPr id="5" name="Rectangle 4"/>
          <p:cNvSpPr/>
          <p:nvPr/>
        </p:nvSpPr>
        <p:spPr>
          <a:xfrm>
            <a:off x="3415181" y="3810000"/>
            <a:ext cx="203472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57.44 acre </a:t>
            </a:r>
          </a:p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???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289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&amp; Water Right Number(s)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0"/>
            <a:ext cx="8229600" cy="137985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346512"/>
            <a:ext cx="6286500" cy="11430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1981200" y="3505200"/>
            <a:ext cx="1524000" cy="1828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07893" y="5257800"/>
            <a:ext cx="1981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32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685800"/>
            <a:ext cx="4953000" cy="5567424"/>
          </a:xfrm>
        </p:spPr>
      </p:pic>
      <p:sp>
        <p:nvSpPr>
          <p:cNvPr id="5" name="TextBox 4"/>
          <p:cNvSpPr txBox="1"/>
          <p:nvPr/>
        </p:nvSpPr>
        <p:spPr>
          <a:xfrm>
            <a:off x="3048000" y="4419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3300"/>
                </a:solidFill>
              </a:rPr>
              <a:t>WR #1, #2, &amp; #3</a:t>
            </a:r>
            <a:endParaRPr lang="en-US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87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52429"/>
            <a:ext cx="5409317" cy="5421868"/>
          </a:xfrm>
        </p:spPr>
      </p:pic>
      <p:sp>
        <p:nvSpPr>
          <p:cNvPr id="5" name="TextBox 4"/>
          <p:cNvSpPr txBox="1"/>
          <p:nvPr/>
        </p:nvSpPr>
        <p:spPr>
          <a:xfrm>
            <a:off x="3433482" y="357869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WR #1 &amp; #3</a:t>
            </a:r>
            <a:endParaRPr lang="en-US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54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66800"/>
            <a:ext cx="5538787" cy="5376249"/>
          </a:xfrm>
        </p:spPr>
      </p:pic>
      <p:sp>
        <p:nvSpPr>
          <p:cNvPr id="5" name="TextBox 4"/>
          <p:cNvSpPr txBox="1"/>
          <p:nvPr/>
        </p:nvSpPr>
        <p:spPr>
          <a:xfrm>
            <a:off x="2286000" y="2920715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WR #3</a:t>
            </a:r>
            <a:endParaRPr lang="en-US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80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66800"/>
            <a:ext cx="5705475" cy="5500794"/>
          </a:xfrm>
        </p:spPr>
      </p:pic>
      <p:sp>
        <p:nvSpPr>
          <p:cNvPr id="5" name="TextBox 4"/>
          <p:cNvSpPr txBox="1"/>
          <p:nvPr/>
        </p:nvSpPr>
        <p:spPr>
          <a:xfrm>
            <a:off x="3657600" y="2110264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WR #1</a:t>
            </a:r>
            <a:endParaRPr lang="en-US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94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Use Group should reflect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83643"/>
            <a:ext cx="4115363" cy="4261644"/>
          </a:xfrm>
        </p:spPr>
      </p:pic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8200" y="1371600"/>
            <a:ext cx="4041775" cy="51738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Group A</a:t>
            </a:r>
          </a:p>
          <a:p>
            <a:pPr lvl="1"/>
            <a:r>
              <a:rPr lang="en-US" dirty="0" smtClean="0"/>
              <a:t>10.9 acres (approx.)</a:t>
            </a:r>
          </a:p>
          <a:p>
            <a:pPr lvl="1"/>
            <a:r>
              <a:rPr lang="en-US" dirty="0" smtClean="0"/>
              <a:t>WR #1, #2, #3</a:t>
            </a:r>
          </a:p>
          <a:p>
            <a:r>
              <a:rPr lang="en-US" dirty="0" smtClean="0"/>
              <a:t>Group B</a:t>
            </a:r>
          </a:p>
          <a:p>
            <a:pPr lvl="1"/>
            <a:r>
              <a:rPr lang="en-US" dirty="0" smtClean="0"/>
              <a:t>9.58 acres (</a:t>
            </a:r>
            <a:r>
              <a:rPr lang="en-US" dirty="0"/>
              <a:t>approx.)</a:t>
            </a:r>
          </a:p>
          <a:p>
            <a:pPr lvl="1"/>
            <a:r>
              <a:rPr lang="en-US" dirty="0" smtClean="0"/>
              <a:t>WR #1, #3</a:t>
            </a:r>
          </a:p>
          <a:p>
            <a:r>
              <a:rPr lang="en-US" dirty="0"/>
              <a:t>Group </a:t>
            </a:r>
            <a:r>
              <a:rPr lang="en-US" dirty="0" smtClean="0"/>
              <a:t>C</a:t>
            </a:r>
          </a:p>
          <a:p>
            <a:pPr lvl="1"/>
            <a:r>
              <a:rPr lang="en-US" dirty="0" smtClean="0"/>
              <a:t>1.4 acres </a:t>
            </a:r>
            <a:r>
              <a:rPr lang="en-US" dirty="0"/>
              <a:t>(approx.)</a:t>
            </a:r>
          </a:p>
          <a:p>
            <a:pPr lvl="1"/>
            <a:r>
              <a:rPr lang="en-US" dirty="0" smtClean="0"/>
              <a:t>WR #3</a:t>
            </a:r>
          </a:p>
          <a:p>
            <a:r>
              <a:rPr lang="en-US" dirty="0" smtClean="0"/>
              <a:t>Group D</a:t>
            </a:r>
          </a:p>
          <a:p>
            <a:pPr lvl="1"/>
            <a:r>
              <a:rPr lang="en-US" dirty="0"/>
              <a:t>3.34 </a:t>
            </a:r>
            <a:r>
              <a:rPr lang="en-US" dirty="0" smtClean="0"/>
              <a:t>acres </a:t>
            </a:r>
            <a:r>
              <a:rPr lang="en-US" dirty="0"/>
              <a:t>(approx.)</a:t>
            </a:r>
          </a:p>
          <a:p>
            <a:pPr lvl="1"/>
            <a:r>
              <a:rPr lang="en-US" dirty="0"/>
              <a:t>WR #</a:t>
            </a:r>
            <a:r>
              <a:rPr lang="en-US" dirty="0" smtClean="0"/>
              <a:t>1</a:t>
            </a:r>
          </a:p>
          <a:p>
            <a:r>
              <a:rPr lang="en-US" dirty="0" smtClean="0"/>
              <a:t>Group Total = 25.22 acres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Not 57.44 acres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51747" y="4495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3300"/>
                </a:solidFill>
              </a:rPr>
              <a:t>A</a:t>
            </a:r>
            <a:endParaRPr lang="en-US" sz="2400" dirty="0">
              <a:solidFill>
                <a:srgbClr val="FF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3352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3300"/>
                </a:solidFill>
              </a:rPr>
              <a:t>B</a:t>
            </a:r>
            <a:endParaRPr lang="en-US" sz="2400" dirty="0">
              <a:solidFill>
                <a:srgbClr val="FF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121967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3300"/>
                </a:solidFill>
              </a:rPr>
              <a:t>C</a:t>
            </a:r>
            <a:endParaRPr lang="en-US" sz="2400" dirty="0">
              <a:solidFill>
                <a:srgbClr val="FF33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2346503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3300"/>
                </a:solidFill>
              </a:rPr>
              <a:t>D</a:t>
            </a:r>
            <a:endParaRPr lang="en-US" sz="24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88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Written Request</a:t>
            </a:r>
          </a:p>
          <a:p>
            <a:r>
              <a:rPr lang="en-US" dirty="0" smtClean="0"/>
              <a:t>Includes </a:t>
            </a:r>
            <a:r>
              <a:rPr lang="en-US" dirty="0"/>
              <a:t>how the database should be</a:t>
            </a:r>
          </a:p>
          <a:p>
            <a:r>
              <a:rPr lang="en-US" dirty="0"/>
              <a:t>State Engineer review file and database</a:t>
            </a:r>
          </a:p>
          <a:p>
            <a:r>
              <a:rPr lang="en-US" dirty="0"/>
              <a:t>Ensure Database is consistent with file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932606"/>
            <a:ext cx="2591363" cy="26834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6481" y="4343400"/>
            <a:ext cx="380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4876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680" y="5039944"/>
            <a:ext cx="34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6840" y="5715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46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Now? - Declaration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Declaration of Beneficial Use</a:t>
            </a:r>
          </a:p>
          <a:p>
            <a:r>
              <a:rPr lang="en-US" dirty="0" smtClean="0"/>
              <a:t>Defines Beneficial </a:t>
            </a:r>
            <a:r>
              <a:rPr lang="en-US" dirty="0"/>
              <a:t>Use Amount (aka Group Contribution) </a:t>
            </a:r>
            <a:endParaRPr lang="en-US" dirty="0" smtClean="0"/>
          </a:p>
          <a:p>
            <a:r>
              <a:rPr lang="en-US" dirty="0" smtClean="0"/>
              <a:t>Beneficial </a:t>
            </a:r>
            <a:r>
              <a:rPr lang="en-US" dirty="0"/>
              <a:t>Use Amount is the amount of Beneficial Use a Water Right contributes to a Water Use Group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372" y="1899166"/>
            <a:ext cx="3445099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42922" y="41910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2922" y="3429000"/>
            <a:ext cx="50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55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Now? - Apportionment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/>
          <a:lstStyle/>
          <a:p>
            <a:r>
              <a:rPr lang="en-US" dirty="0"/>
              <a:t>R655-16</a:t>
            </a:r>
          </a:p>
          <a:p>
            <a:r>
              <a:rPr lang="en-US" dirty="0"/>
              <a:t>Declaration first</a:t>
            </a:r>
          </a:p>
          <a:p>
            <a:r>
              <a:rPr lang="en-US" dirty="0"/>
              <a:t>Apportionment Application signed by Apportionment Applicant</a:t>
            </a:r>
          </a:p>
          <a:p>
            <a:r>
              <a:rPr lang="en-US" dirty="0"/>
              <a:t>Submitted with </a:t>
            </a:r>
          </a:p>
          <a:p>
            <a:pPr lvl="1"/>
            <a:r>
              <a:rPr lang="en-US" dirty="0"/>
              <a:t>Declaration of Beneficial Use</a:t>
            </a:r>
          </a:p>
          <a:p>
            <a:pPr lvl="1"/>
            <a:r>
              <a:rPr lang="en-US" dirty="0"/>
              <a:t>Supporting documentation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372" y="1899166"/>
            <a:ext cx="3445099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42922" y="3429000"/>
            <a:ext cx="50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2922" y="41910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52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r>
              <a:rPr lang="en-US" dirty="0" smtClean="0"/>
              <a:t>Segregation</a:t>
            </a:r>
          </a:p>
          <a:p>
            <a:r>
              <a:rPr lang="en-US" dirty="0" smtClean="0"/>
              <a:t>Change Application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362200"/>
            <a:ext cx="3581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5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Use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Water Use Group Number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Water Right Number(s)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Beneficial Use(s)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Period of Use(s)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Place(s) of Use(s)</a:t>
            </a: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5" y="5029200"/>
            <a:ext cx="8229600" cy="137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6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Beneficial Use(s)</a:t>
            </a:r>
            <a:endParaRPr lang="en-US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0"/>
            <a:ext cx="8229600" cy="1379855"/>
          </a:xfrm>
        </p:spPr>
      </p:pic>
      <p:sp>
        <p:nvSpPr>
          <p:cNvPr id="5" name="Oval 4"/>
          <p:cNvSpPr/>
          <p:nvPr/>
        </p:nvSpPr>
        <p:spPr>
          <a:xfrm>
            <a:off x="304800" y="5717240"/>
            <a:ext cx="5029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11188"/>
            <a:ext cx="8825753" cy="64546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2286000" y="2756654"/>
            <a:ext cx="0" cy="29605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99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Supplemental</a:t>
            </a:r>
          </a:p>
          <a:p>
            <a:r>
              <a:rPr lang="en-US" dirty="0"/>
              <a:t>Group Contribution</a:t>
            </a:r>
          </a:p>
          <a:p>
            <a:r>
              <a:rPr lang="en-US" dirty="0"/>
              <a:t>Beneficial Use Amount</a:t>
            </a:r>
          </a:p>
          <a:p>
            <a:r>
              <a:rPr lang="en-US" dirty="0"/>
              <a:t>Group Total</a:t>
            </a:r>
          </a:p>
          <a:p>
            <a:r>
              <a:rPr lang="en-US" dirty="0"/>
              <a:t>Sole supply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4" y="1600200"/>
            <a:ext cx="3874003" cy="434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3" y="5930378"/>
            <a:ext cx="3874003" cy="27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98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en-US" dirty="0" smtClean="0"/>
              <a:t>Water Right Database and </a:t>
            </a:r>
            <a:br>
              <a:rPr lang="en-US" dirty="0" smtClean="0"/>
            </a:br>
            <a:r>
              <a:rPr lang="en-US" dirty="0" smtClean="0"/>
              <a:t>Research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4419600" cy="3916363"/>
          </a:xfrm>
        </p:spPr>
        <p:txBody>
          <a:bodyPr/>
          <a:lstStyle/>
          <a:p>
            <a:r>
              <a:rPr lang="en-US" dirty="0" smtClean="0"/>
              <a:t>Caution – Database errors</a:t>
            </a:r>
          </a:p>
          <a:p>
            <a:r>
              <a:rPr lang="en-US" dirty="0" smtClean="0"/>
              <a:t>Information Contained in Water Right Files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2" y="1981200"/>
            <a:ext cx="3874003" cy="434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4" y="6324600"/>
            <a:ext cx="3874003" cy="27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237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Beneficial Use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r>
              <a:rPr lang="en-US" dirty="0" smtClean="0"/>
              <a:t>Beneficial Use Amount (aka Group Contribution)</a:t>
            </a:r>
          </a:p>
          <a:p>
            <a:r>
              <a:rPr lang="en-US" dirty="0" smtClean="0"/>
              <a:t>Group Total</a:t>
            </a:r>
          </a:p>
          <a:p>
            <a:r>
              <a:rPr lang="en-US" dirty="0" smtClean="0"/>
              <a:t>Sole Supply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743200"/>
            <a:ext cx="3810000" cy="37921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2600" y="52578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426996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7206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Database Modifications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r>
              <a:rPr lang="en-US" dirty="0" smtClean="0"/>
              <a:t>Errors and/or Ambiguities</a:t>
            </a:r>
          </a:p>
          <a:p>
            <a:r>
              <a:rPr lang="en-US" dirty="0" smtClean="0"/>
              <a:t>Written Request</a:t>
            </a:r>
          </a:p>
          <a:p>
            <a:r>
              <a:rPr lang="en-US" dirty="0" smtClean="0"/>
              <a:t>Declaration of Beneficial Use</a:t>
            </a:r>
          </a:p>
          <a:p>
            <a:r>
              <a:rPr lang="en-US" dirty="0" smtClean="0"/>
              <a:t>Application for Apportionment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590800"/>
            <a:ext cx="3810000" cy="37921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68035" y="408806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88206" y="50673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5427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en-US" dirty="0" smtClean="0"/>
              <a:t>Purpose of Defining Beneficial Use Amounts (aka Group Contribution)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4953000" cy="3840163"/>
          </a:xfrm>
        </p:spPr>
        <p:txBody>
          <a:bodyPr/>
          <a:lstStyle/>
          <a:p>
            <a:r>
              <a:rPr lang="en-US" dirty="0" smtClean="0"/>
              <a:t>Ensure no enlargement occurs</a:t>
            </a:r>
          </a:p>
          <a:p>
            <a:r>
              <a:rPr lang="en-US" dirty="0" smtClean="0"/>
              <a:t>Order and Certainty</a:t>
            </a:r>
          </a:p>
          <a:p>
            <a:r>
              <a:rPr lang="en-US" dirty="0" smtClean="0"/>
              <a:t>Segregation Application</a:t>
            </a:r>
          </a:p>
          <a:p>
            <a:r>
              <a:rPr lang="en-US" dirty="0" smtClean="0"/>
              <a:t>Change Application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362200"/>
            <a:ext cx="3581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685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4525963"/>
          </a:xfrm>
        </p:spPr>
        <p:txBody>
          <a:bodyPr/>
          <a:lstStyle/>
          <a:p>
            <a:r>
              <a:rPr lang="en-US" dirty="0"/>
              <a:t>What is a Water Use Group?</a:t>
            </a:r>
          </a:p>
          <a:p>
            <a:r>
              <a:rPr lang="en-US" dirty="0"/>
              <a:t>Database Issues – Is it Correct?</a:t>
            </a:r>
          </a:p>
          <a:p>
            <a:r>
              <a:rPr lang="en-US" dirty="0"/>
              <a:t>If Correct, What Do I Do?</a:t>
            </a:r>
          </a:p>
          <a:p>
            <a:r>
              <a:rPr lang="en-US" dirty="0"/>
              <a:t>If NOT Correct, What Do I Do?</a:t>
            </a:r>
          </a:p>
          <a:p>
            <a:r>
              <a:rPr lang="en-US" dirty="0"/>
              <a:t>What is the Purpose of Defining Beneficial Use Amounts?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0972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6002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QUESTIONS?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2015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 of Use(s)</a:t>
            </a:r>
            <a:endParaRPr lang="en-US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29872"/>
            <a:ext cx="8229600" cy="137985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81200"/>
            <a:ext cx="6899036" cy="121443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678707" y="5665695"/>
            <a:ext cx="2133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668718" y="3195637"/>
            <a:ext cx="3076789" cy="247005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85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Place(s) of Use</a:t>
            </a:r>
            <a:endParaRPr lang="en-US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53000"/>
            <a:ext cx="8229600" cy="137985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5" y="2133600"/>
            <a:ext cx="5038725" cy="1228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586" y="2152090"/>
            <a:ext cx="3943350" cy="12192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0685" y="5401232"/>
            <a:ext cx="8946216" cy="11385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133600" y="2971800"/>
            <a:ext cx="838200" cy="242943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74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Use Group -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Use Groups can contain several Water Rights</a:t>
            </a:r>
          </a:p>
          <a:p>
            <a:r>
              <a:rPr lang="en-US" dirty="0" smtClean="0"/>
              <a:t>Water Use Groups are used to define the extent of the use of the group such as place of use, type of use, or quantity</a:t>
            </a:r>
          </a:p>
          <a:p>
            <a:r>
              <a:rPr lang="en-US" dirty="0" smtClean="0"/>
              <a:t>In a Water Use Group, there may be one or multiple water rights owned by various owners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01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057400"/>
            <a:ext cx="5867400" cy="3124200"/>
          </a:xfrm>
        </p:spPr>
        <p:txBody>
          <a:bodyPr/>
          <a:lstStyle/>
          <a:p>
            <a:r>
              <a:rPr lang="en-US" dirty="0" smtClean="0"/>
              <a:t>Supplemental</a:t>
            </a:r>
          </a:p>
          <a:p>
            <a:r>
              <a:rPr lang="en-US" dirty="0" smtClean="0"/>
              <a:t>Group Contribution</a:t>
            </a:r>
          </a:p>
          <a:p>
            <a:r>
              <a:rPr lang="en-US" dirty="0" smtClean="0"/>
              <a:t>Beneficial Use Amount</a:t>
            </a:r>
          </a:p>
          <a:p>
            <a:r>
              <a:rPr lang="en-US" dirty="0"/>
              <a:t>Group </a:t>
            </a:r>
            <a:r>
              <a:rPr lang="en-US" dirty="0" smtClean="0"/>
              <a:t>Total</a:t>
            </a:r>
          </a:p>
          <a:p>
            <a:r>
              <a:rPr lang="en-US" dirty="0"/>
              <a:t>Sole supply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732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TC101859861[[fn=Tradeshow]]</Template>
  <TotalTime>2372</TotalTime>
  <Words>1164</Words>
  <Application>Microsoft Office PowerPoint</Application>
  <PresentationFormat>On-screen Show (4:3)</PresentationFormat>
  <Paragraphs>237</Paragraphs>
  <Slides>56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Water Use Groups</vt:lpstr>
      <vt:lpstr>Water Use Groups</vt:lpstr>
      <vt:lpstr>Water Use Groups - Basics</vt:lpstr>
      <vt:lpstr>Group &amp; Water Right Number(s)</vt:lpstr>
      <vt:lpstr>Beneficial Use(s)</vt:lpstr>
      <vt:lpstr>Period of Use(s)</vt:lpstr>
      <vt:lpstr>Place(s) of Use</vt:lpstr>
      <vt:lpstr>Water Use Group - Basics</vt:lpstr>
      <vt:lpstr>Terms</vt:lpstr>
      <vt:lpstr>Group Contribution/Beneficial Use Amount</vt:lpstr>
      <vt:lpstr>Group Total</vt:lpstr>
      <vt:lpstr>Sole Supply</vt:lpstr>
      <vt:lpstr>Water Right(s) in Water Use Group from a different drainage</vt:lpstr>
      <vt:lpstr>Irrigation Company Rights</vt:lpstr>
      <vt:lpstr>Water Use Overlap</vt:lpstr>
      <vt:lpstr>Water Use Group - Basics</vt:lpstr>
      <vt:lpstr>Water Use Group - Basics</vt:lpstr>
      <vt:lpstr>Why is it important to determine group contribution/beneficial use amount?</vt:lpstr>
      <vt:lpstr>Beneficial Use - Example</vt:lpstr>
      <vt:lpstr>Water Use Groups – A water use group defines…</vt:lpstr>
      <vt:lpstr>Water Use Groups – Place of Use</vt:lpstr>
      <vt:lpstr>PowerPoint Presentation</vt:lpstr>
      <vt:lpstr>Water Use Groups - Caution</vt:lpstr>
      <vt:lpstr>Water Use Groups May Be Altered as a result of:</vt:lpstr>
      <vt:lpstr>Water Use Groups – Sources of Information for Group Review</vt:lpstr>
      <vt:lpstr>PowerPoint Presentation</vt:lpstr>
      <vt:lpstr>If an error is believed to exist in a Water Use Group, what should you do?</vt:lpstr>
      <vt:lpstr>Water Use Groups – Declaration of Beneficial Use</vt:lpstr>
      <vt:lpstr>Application for Apportionment of Beneficial Use Amounts </vt:lpstr>
      <vt:lpstr>Reasons to Define a Water Right Beneficial Use</vt:lpstr>
      <vt:lpstr>Water Use Group(s) Example</vt:lpstr>
      <vt:lpstr>Water Use Group(s) Example</vt:lpstr>
      <vt:lpstr>Water Use Group(s) Example</vt:lpstr>
      <vt:lpstr>Water Use Groups Reflects:</vt:lpstr>
      <vt:lpstr>Water Use Group(s) Example: WR #1</vt:lpstr>
      <vt:lpstr>Water Use Group(s) Example: WR #2</vt:lpstr>
      <vt:lpstr>Water Use Group(s) Example: WR #3</vt:lpstr>
      <vt:lpstr>Water Use Group(s) Example: WR #3</vt:lpstr>
      <vt:lpstr>Water Use Group(s) Example</vt:lpstr>
      <vt:lpstr>PowerPoint Presentation</vt:lpstr>
      <vt:lpstr>PowerPoint Presentation</vt:lpstr>
      <vt:lpstr>PowerPoint Presentation</vt:lpstr>
      <vt:lpstr>PowerPoint Presentation</vt:lpstr>
      <vt:lpstr>Water Use Group should reflect</vt:lpstr>
      <vt:lpstr>What Now?</vt:lpstr>
      <vt:lpstr>What Now? - Declaration</vt:lpstr>
      <vt:lpstr>What Now? - Apportionment</vt:lpstr>
      <vt:lpstr>What Now?</vt:lpstr>
      <vt:lpstr>Water Use Groups</vt:lpstr>
      <vt:lpstr>Terms</vt:lpstr>
      <vt:lpstr>Water Right Database and  Research Materials</vt:lpstr>
      <vt:lpstr>Beneficial Use Defined</vt:lpstr>
      <vt:lpstr>Database Modifications</vt:lpstr>
      <vt:lpstr>Purpose of Defining Beneficial Use Amounts (aka Group Contribution)</vt:lpstr>
      <vt:lpstr>PowerPoint Presentation</vt:lpstr>
      <vt:lpstr>QUESTIONS?</vt:lpstr>
    </vt:vector>
  </TitlesOfParts>
  <Company>State of Utah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Briem</dc:creator>
  <cp:lastModifiedBy>John Briem</cp:lastModifiedBy>
  <cp:revision>104</cp:revision>
  <cp:lastPrinted>2014-04-10T17:29:22Z</cp:lastPrinted>
  <dcterms:created xsi:type="dcterms:W3CDTF">2014-03-28T18:16:36Z</dcterms:created>
  <dcterms:modified xsi:type="dcterms:W3CDTF">2014-04-11T14:00:14Z</dcterms:modified>
</cp:coreProperties>
</file>