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5"/>
  </p:notesMasterIdLst>
  <p:handoutMasterIdLst>
    <p:handoutMasterId r:id="rId26"/>
  </p:handoutMasterIdLst>
  <p:sldIdLst>
    <p:sldId id="283" r:id="rId2"/>
    <p:sldId id="294" r:id="rId3"/>
    <p:sldId id="295" r:id="rId4"/>
    <p:sldId id="303" r:id="rId5"/>
    <p:sldId id="320" r:id="rId6"/>
    <p:sldId id="322" r:id="rId7"/>
    <p:sldId id="287" r:id="rId8"/>
    <p:sldId id="290" r:id="rId9"/>
    <p:sldId id="302" r:id="rId10"/>
    <p:sldId id="291" r:id="rId11"/>
    <p:sldId id="299" r:id="rId12"/>
    <p:sldId id="317" r:id="rId13"/>
    <p:sldId id="292" r:id="rId14"/>
    <p:sldId id="318" r:id="rId15"/>
    <p:sldId id="319" r:id="rId16"/>
    <p:sldId id="300" r:id="rId17"/>
    <p:sldId id="301" r:id="rId18"/>
    <p:sldId id="289" r:id="rId19"/>
    <p:sldId id="296" r:id="rId20"/>
    <p:sldId id="297" r:id="rId21"/>
    <p:sldId id="298" r:id="rId22"/>
    <p:sldId id="282" r:id="rId23"/>
    <p:sldId id="315" r:id="rId24"/>
  </p:sldIdLst>
  <p:sldSz cx="9144000" cy="6858000" type="screen4x3"/>
  <p:notesSz cx="6881813" cy="9296400"/>
  <p:custShowLst>
    <p:custShow name="RWAU 2019" id="0">
      <p:sldLst>
        <p:sld r:id="rId2"/>
        <p:sld r:id="rId3"/>
        <p:sld r:id="rId4"/>
        <p:sld r:id="rId5"/>
        <p:sld r:id="rId8"/>
        <p:sld r:id="rId9"/>
        <p:sld r:id="rId9"/>
        <p:sld r:id="rId10"/>
        <p:sld r:id="rId24"/>
        <p:sld r:id="rId11"/>
        <p:sld r:id="rId12"/>
        <p:sld r:id="rId24"/>
        <p:sld r:id="rId14"/>
        <p:sld r:id="rId11"/>
        <p:sld r:id="rId18"/>
        <p:sld r:id="rId17"/>
        <p:sld r:id="rId19"/>
        <p:sld r:id="rId20"/>
        <p:sld r:id="rId21"/>
        <p:sld r:id="rId22"/>
        <p:sld r:id="rId23"/>
      </p:sldLst>
    </p:custShow>
  </p:custShowLst>
  <p:defaultTextStyle>
    <a:defPPr>
      <a:defRPr lang="en-US"/>
    </a:defPPr>
    <a:lvl1pPr algn="l" rtl="0" fontAlgn="base">
      <a:spcBef>
        <a:spcPct val="0"/>
      </a:spcBef>
      <a:spcAft>
        <a:spcPct val="0"/>
      </a:spcAft>
      <a:defRPr sz="3200" kern="1200">
        <a:solidFill>
          <a:schemeClr val="bg1"/>
        </a:solidFill>
        <a:latin typeface="Times New Roman" pitchFamily="18" charset="0"/>
        <a:ea typeface="+mn-ea"/>
        <a:cs typeface="+mn-cs"/>
      </a:defRPr>
    </a:lvl1pPr>
    <a:lvl2pPr marL="456975" algn="l" rtl="0" fontAlgn="base">
      <a:spcBef>
        <a:spcPct val="0"/>
      </a:spcBef>
      <a:spcAft>
        <a:spcPct val="0"/>
      </a:spcAft>
      <a:defRPr sz="3200" kern="1200">
        <a:solidFill>
          <a:schemeClr val="bg1"/>
        </a:solidFill>
        <a:latin typeface="Times New Roman" pitchFamily="18" charset="0"/>
        <a:ea typeface="+mn-ea"/>
        <a:cs typeface="+mn-cs"/>
      </a:defRPr>
    </a:lvl2pPr>
    <a:lvl3pPr marL="913950" algn="l" rtl="0" fontAlgn="base">
      <a:spcBef>
        <a:spcPct val="0"/>
      </a:spcBef>
      <a:spcAft>
        <a:spcPct val="0"/>
      </a:spcAft>
      <a:defRPr sz="3200" kern="1200">
        <a:solidFill>
          <a:schemeClr val="bg1"/>
        </a:solidFill>
        <a:latin typeface="Times New Roman" pitchFamily="18" charset="0"/>
        <a:ea typeface="+mn-ea"/>
        <a:cs typeface="+mn-cs"/>
      </a:defRPr>
    </a:lvl3pPr>
    <a:lvl4pPr marL="1370925" algn="l" rtl="0" fontAlgn="base">
      <a:spcBef>
        <a:spcPct val="0"/>
      </a:spcBef>
      <a:spcAft>
        <a:spcPct val="0"/>
      </a:spcAft>
      <a:defRPr sz="3200" kern="1200">
        <a:solidFill>
          <a:schemeClr val="bg1"/>
        </a:solidFill>
        <a:latin typeface="Times New Roman" pitchFamily="18" charset="0"/>
        <a:ea typeface="+mn-ea"/>
        <a:cs typeface="+mn-cs"/>
      </a:defRPr>
    </a:lvl4pPr>
    <a:lvl5pPr marL="1827900" algn="l" rtl="0" fontAlgn="base">
      <a:spcBef>
        <a:spcPct val="0"/>
      </a:spcBef>
      <a:spcAft>
        <a:spcPct val="0"/>
      </a:spcAft>
      <a:defRPr sz="3200" kern="1200">
        <a:solidFill>
          <a:schemeClr val="bg1"/>
        </a:solidFill>
        <a:latin typeface="Times New Roman" pitchFamily="18" charset="0"/>
        <a:ea typeface="+mn-ea"/>
        <a:cs typeface="+mn-cs"/>
      </a:defRPr>
    </a:lvl5pPr>
    <a:lvl6pPr marL="2284875" algn="l" defTabSz="913950" rtl="0" eaLnBrk="1" latinLnBrk="0" hangingPunct="1">
      <a:defRPr sz="3200" kern="1200">
        <a:solidFill>
          <a:schemeClr val="bg1"/>
        </a:solidFill>
        <a:latin typeface="Times New Roman" pitchFamily="18" charset="0"/>
        <a:ea typeface="+mn-ea"/>
        <a:cs typeface="+mn-cs"/>
      </a:defRPr>
    </a:lvl6pPr>
    <a:lvl7pPr marL="2741850" algn="l" defTabSz="913950" rtl="0" eaLnBrk="1" latinLnBrk="0" hangingPunct="1">
      <a:defRPr sz="3200" kern="1200">
        <a:solidFill>
          <a:schemeClr val="bg1"/>
        </a:solidFill>
        <a:latin typeface="Times New Roman" pitchFamily="18" charset="0"/>
        <a:ea typeface="+mn-ea"/>
        <a:cs typeface="+mn-cs"/>
      </a:defRPr>
    </a:lvl7pPr>
    <a:lvl8pPr marL="3198800" algn="l" defTabSz="913950" rtl="0" eaLnBrk="1" latinLnBrk="0" hangingPunct="1">
      <a:defRPr sz="3200" kern="1200">
        <a:solidFill>
          <a:schemeClr val="bg1"/>
        </a:solidFill>
        <a:latin typeface="Times New Roman" pitchFamily="18" charset="0"/>
        <a:ea typeface="+mn-ea"/>
        <a:cs typeface="+mn-cs"/>
      </a:defRPr>
    </a:lvl8pPr>
    <a:lvl9pPr marL="3655796" algn="l" defTabSz="913950" rtl="0" eaLnBrk="1" latinLnBrk="0" hangingPunct="1">
      <a:defRPr sz="32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FFFFFF"/>
    <a:srgbClr val="FFFF99"/>
    <a:srgbClr val="008000"/>
    <a:srgbClr val="009900"/>
    <a:srgbClr val="CC0000"/>
    <a:srgbClr val="FFFF00"/>
    <a:srgbClr val="66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22" autoAdjust="0"/>
    <p:restoredTop sz="63721" autoAdjust="0"/>
  </p:normalViewPr>
  <p:slideViewPr>
    <p:cSldViewPr>
      <p:cViewPr varScale="1">
        <p:scale>
          <a:sx n="73" d="100"/>
          <a:sy n="73" d="100"/>
        </p:scale>
        <p:origin x="1884"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82119"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46" tIns="46223" rIns="92446" bIns="46223" numCol="1" anchor="t"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19" name="Rectangle 3"/>
          <p:cNvSpPr>
            <a:spLocks noGrp="1" noChangeArrowheads="1"/>
          </p:cNvSpPr>
          <p:nvPr>
            <p:ph type="dt" sz="quarter" idx="1"/>
          </p:nvPr>
        </p:nvSpPr>
        <p:spPr bwMode="auto">
          <a:xfrm>
            <a:off x="3899694" y="0"/>
            <a:ext cx="2982119"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46" tIns="46223" rIns="92446" bIns="46223" numCol="1" anchor="t" anchorCtr="0" compatLnSpc="1">
            <a:prstTxWarp prst="textNoShape">
              <a:avLst/>
            </a:prstTxWarp>
          </a:bodyPr>
          <a:lstStyle>
            <a:lvl1pPr algn="r">
              <a:defRPr sz="1200">
                <a:solidFill>
                  <a:schemeClr val="tx1"/>
                </a:solidFill>
                <a:latin typeface="Times New Roman" charset="0"/>
              </a:defRPr>
            </a:lvl1pPr>
          </a:lstStyle>
          <a:p>
            <a:pPr>
              <a:defRPr/>
            </a:pPr>
            <a:endParaRPr lang="en-US"/>
          </a:p>
        </p:txBody>
      </p:sp>
      <p:sp>
        <p:nvSpPr>
          <p:cNvPr id="34820" name="Rectangle 4"/>
          <p:cNvSpPr>
            <a:spLocks noGrp="1" noChangeArrowheads="1"/>
          </p:cNvSpPr>
          <p:nvPr>
            <p:ph type="ftr" sz="quarter" idx="2"/>
          </p:nvPr>
        </p:nvSpPr>
        <p:spPr bwMode="auto">
          <a:xfrm>
            <a:off x="0" y="8831580"/>
            <a:ext cx="2982119"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46" tIns="46223" rIns="92446" bIns="46223" numCol="1" anchor="b"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21" name="Rectangle 5"/>
          <p:cNvSpPr>
            <a:spLocks noGrp="1" noChangeArrowheads="1"/>
          </p:cNvSpPr>
          <p:nvPr>
            <p:ph type="sldNum" sz="quarter" idx="3"/>
          </p:nvPr>
        </p:nvSpPr>
        <p:spPr bwMode="auto">
          <a:xfrm>
            <a:off x="3899694" y="8831580"/>
            <a:ext cx="2982119"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46" tIns="46223" rIns="92446" bIns="46223" numCol="1" anchor="b" anchorCtr="0" compatLnSpc="1">
            <a:prstTxWarp prst="textNoShape">
              <a:avLst/>
            </a:prstTxWarp>
          </a:bodyPr>
          <a:lstStyle>
            <a:lvl1pPr algn="r">
              <a:defRPr sz="1200">
                <a:solidFill>
                  <a:schemeClr val="tx1"/>
                </a:solidFill>
                <a:latin typeface="Times New Roman" charset="0"/>
              </a:defRPr>
            </a:lvl1pPr>
          </a:lstStyle>
          <a:p>
            <a:pPr>
              <a:defRPr/>
            </a:pPr>
            <a:fld id="{3A8405A5-D478-486D-94C6-A86CBBCEDD41}" type="slidenum">
              <a:rPr lang="en-US"/>
              <a:pPr>
                <a:defRPr/>
              </a:pPr>
              <a:t>‹#›</a:t>
            </a:fld>
            <a:endParaRPr lang="en-US"/>
          </a:p>
        </p:txBody>
      </p:sp>
    </p:spTree>
    <p:extLst>
      <p:ext uri="{BB962C8B-B14F-4D97-AF65-F5344CB8AC3E}">
        <p14:creationId xmlns:p14="http://schemas.microsoft.com/office/powerpoint/2010/main" val="1891276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0CAD785F-74DA-4046-88EC-B9FE67ADFBED}" type="datetimeFigureOut">
              <a:rPr lang="en-US" smtClean="0"/>
              <a:t>3/4/2021</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7AD7CC60-21E2-482C-B762-E29021A65904}" type="slidenum">
              <a:rPr lang="en-US" smtClean="0"/>
              <a:t>‹#›</a:t>
            </a:fld>
            <a:endParaRPr lang="en-US"/>
          </a:p>
        </p:txBody>
      </p:sp>
    </p:spTree>
    <p:extLst>
      <p:ext uri="{BB962C8B-B14F-4D97-AF65-F5344CB8AC3E}">
        <p14:creationId xmlns:p14="http://schemas.microsoft.com/office/powerpoint/2010/main" val="2214154772"/>
      </p:ext>
    </p:extLst>
  </p:cSld>
  <p:clrMap bg1="lt1" tx1="dk1" bg2="lt2" tx2="dk2" accent1="accent1" accent2="accent2" accent3="accent3" accent4="accent4" accent5="accent5" accent6="accent6" hlink="hlink" folHlink="folHlink"/>
  <p:notesStyle>
    <a:lvl1pPr marL="0" algn="l" defTabSz="913950" rtl="0" eaLnBrk="1" latinLnBrk="0" hangingPunct="1">
      <a:defRPr sz="1200" kern="1200">
        <a:solidFill>
          <a:schemeClr val="tx1"/>
        </a:solidFill>
        <a:latin typeface="+mn-lt"/>
        <a:ea typeface="+mn-ea"/>
        <a:cs typeface="+mn-cs"/>
      </a:defRPr>
    </a:lvl1pPr>
    <a:lvl2pPr marL="456975" algn="l" defTabSz="913950" rtl="0" eaLnBrk="1" latinLnBrk="0" hangingPunct="1">
      <a:defRPr sz="1200" kern="1200">
        <a:solidFill>
          <a:schemeClr val="tx1"/>
        </a:solidFill>
        <a:latin typeface="+mn-lt"/>
        <a:ea typeface="+mn-ea"/>
        <a:cs typeface="+mn-cs"/>
      </a:defRPr>
    </a:lvl2pPr>
    <a:lvl3pPr marL="913950" algn="l" defTabSz="913950" rtl="0" eaLnBrk="1" latinLnBrk="0" hangingPunct="1">
      <a:defRPr sz="1200" kern="1200">
        <a:solidFill>
          <a:schemeClr val="tx1"/>
        </a:solidFill>
        <a:latin typeface="+mn-lt"/>
        <a:ea typeface="+mn-ea"/>
        <a:cs typeface="+mn-cs"/>
      </a:defRPr>
    </a:lvl3pPr>
    <a:lvl4pPr marL="1370925" algn="l" defTabSz="913950" rtl="0" eaLnBrk="1" latinLnBrk="0" hangingPunct="1">
      <a:defRPr sz="1200" kern="1200">
        <a:solidFill>
          <a:schemeClr val="tx1"/>
        </a:solidFill>
        <a:latin typeface="+mn-lt"/>
        <a:ea typeface="+mn-ea"/>
        <a:cs typeface="+mn-cs"/>
      </a:defRPr>
    </a:lvl4pPr>
    <a:lvl5pPr marL="1827900" algn="l" defTabSz="913950" rtl="0" eaLnBrk="1" latinLnBrk="0" hangingPunct="1">
      <a:defRPr sz="1200" kern="1200">
        <a:solidFill>
          <a:schemeClr val="tx1"/>
        </a:solidFill>
        <a:latin typeface="+mn-lt"/>
        <a:ea typeface="+mn-ea"/>
        <a:cs typeface="+mn-cs"/>
      </a:defRPr>
    </a:lvl5pPr>
    <a:lvl6pPr marL="2284875" algn="l" defTabSz="913950" rtl="0" eaLnBrk="1" latinLnBrk="0" hangingPunct="1">
      <a:defRPr sz="1200" kern="1200">
        <a:solidFill>
          <a:schemeClr val="tx1"/>
        </a:solidFill>
        <a:latin typeface="+mn-lt"/>
        <a:ea typeface="+mn-ea"/>
        <a:cs typeface="+mn-cs"/>
      </a:defRPr>
    </a:lvl6pPr>
    <a:lvl7pPr marL="2741850" algn="l" defTabSz="913950" rtl="0" eaLnBrk="1" latinLnBrk="0" hangingPunct="1">
      <a:defRPr sz="1200" kern="1200">
        <a:solidFill>
          <a:schemeClr val="tx1"/>
        </a:solidFill>
        <a:latin typeface="+mn-lt"/>
        <a:ea typeface="+mn-ea"/>
        <a:cs typeface="+mn-cs"/>
      </a:defRPr>
    </a:lvl7pPr>
    <a:lvl8pPr marL="3198800" algn="l" defTabSz="913950" rtl="0" eaLnBrk="1" latinLnBrk="0" hangingPunct="1">
      <a:defRPr sz="1200" kern="1200">
        <a:solidFill>
          <a:schemeClr val="tx1"/>
        </a:solidFill>
        <a:latin typeface="+mn-lt"/>
        <a:ea typeface="+mn-ea"/>
        <a:cs typeface="+mn-cs"/>
      </a:defRPr>
    </a:lvl8pPr>
    <a:lvl9pPr marL="3655796" algn="l" defTabSz="91395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aterrights.utah.gov/titleInfo/default.asp"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aterrights.utah.gov/titleInfo/default.asp"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p:cNvSpPr>
          <p:nvPr>
            <p:ph type="sldNum" sz="quarter" idx="5"/>
          </p:nvPr>
        </p:nvSpPr>
        <p:spPr>
          <a:noFill/>
        </p:spPr>
        <p:txBody>
          <a:bodyPr/>
          <a:lstStyle>
            <a:lvl1pPr eaLnBrk="0" hangingPunct="0">
              <a:defRPr sz="3100">
                <a:solidFill>
                  <a:srgbClr val="000000"/>
                </a:solidFill>
                <a:latin typeface="Gill Sans"/>
                <a:ea typeface="ヒラギノ角ゴ Pro W3"/>
                <a:cs typeface="ヒラギノ角ゴ Pro W3"/>
                <a:sym typeface="Gill Sans"/>
              </a:defRPr>
            </a:lvl1pPr>
            <a:lvl2pPr marL="742816" indent="-285698" eaLnBrk="0" hangingPunct="0">
              <a:defRPr sz="3100">
                <a:solidFill>
                  <a:srgbClr val="000000"/>
                </a:solidFill>
                <a:latin typeface="Gill Sans"/>
                <a:ea typeface="ヒラギノ角ゴ Pro W3"/>
                <a:cs typeface="ヒラギノ角ゴ Pro W3"/>
                <a:sym typeface="Gill Sans"/>
              </a:defRPr>
            </a:lvl2pPr>
            <a:lvl3pPr marL="1142794" indent="-228559" eaLnBrk="0" hangingPunct="0">
              <a:defRPr sz="3100">
                <a:solidFill>
                  <a:srgbClr val="000000"/>
                </a:solidFill>
                <a:latin typeface="Gill Sans"/>
                <a:ea typeface="ヒラギノ角ゴ Pro W3"/>
                <a:cs typeface="ヒラギノ角ゴ Pro W3"/>
                <a:sym typeface="Gill Sans"/>
              </a:defRPr>
            </a:lvl3pPr>
            <a:lvl4pPr marL="1599912" indent="-228559" eaLnBrk="0" hangingPunct="0">
              <a:defRPr sz="3100">
                <a:solidFill>
                  <a:srgbClr val="000000"/>
                </a:solidFill>
                <a:latin typeface="Gill Sans"/>
                <a:ea typeface="ヒラギノ角ゴ Pro W3"/>
                <a:cs typeface="ヒラギノ角ゴ Pro W3"/>
                <a:sym typeface="Gill Sans"/>
              </a:defRPr>
            </a:lvl4pPr>
            <a:lvl5pPr marL="2057029" indent="-228559" eaLnBrk="0" hangingPunct="0">
              <a:defRPr sz="3100">
                <a:solidFill>
                  <a:srgbClr val="000000"/>
                </a:solidFill>
                <a:latin typeface="Gill Sans"/>
                <a:ea typeface="ヒラギノ角ゴ Pro W3"/>
                <a:cs typeface="ヒラギノ角ゴ Pro W3"/>
                <a:sym typeface="Gill Sans"/>
              </a:defRPr>
            </a:lvl5pPr>
            <a:lvl6pPr marL="2514147" indent="-228559"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6pPr>
            <a:lvl7pPr marL="2971263" indent="-228559"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7pPr>
            <a:lvl8pPr marL="3428382" indent="-228559"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8pPr>
            <a:lvl9pPr marL="3885499" indent="-228559"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9pPr>
          </a:lstStyle>
          <a:p>
            <a:pPr eaLnBrk="1" hangingPunct="1"/>
            <a:fld id="{E35B8FE8-652E-46B3-97F3-AE22B609B51F}" type="slidenum">
              <a:rPr lang="en-US" sz="1200"/>
              <a:pPr eaLnBrk="1" hangingPunct="1"/>
              <a:t>2</a:t>
            </a:fld>
            <a:endParaRPr lang="en-US" sz="1200"/>
          </a:p>
        </p:txBody>
      </p:sp>
      <p:sp>
        <p:nvSpPr>
          <p:cNvPr id="44035" name="Rectangle 2"/>
          <p:cNvSpPr>
            <a:spLocks noGrp="1" noRot="1" noChangeAspect="1" noChangeArrowheads="1" noTextEdit="1"/>
          </p:cNvSpPr>
          <p:nvPr>
            <p:ph type="sldImg"/>
          </p:nvPr>
        </p:nvSpPr>
        <p:spPr>
          <a:ln/>
        </p:spPr>
      </p:sp>
      <p:sp>
        <p:nvSpPr>
          <p:cNvPr id="44036" name="Rectangle 3"/>
          <p:cNvSpPr>
            <a:spLocks noGrp="1"/>
          </p:cNvSpPr>
          <p:nvPr>
            <p:ph type="body" idx="1"/>
          </p:nvPr>
        </p:nvSpPr>
        <p:spPr>
          <a:noFill/>
        </p:spPr>
        <p:txBody>
          <a:bodyPr/>
          <a:lstStyle/>
          <a:p>
            <a:pPr marL="174594" indent="-174594">
              <a:buFontTx/>
              <a:buChar char="•"/>
            </a:pPr>
            <a:r>
              <a:rPr lang="en-US" sz="800" dirty="0">
                <a:latin typeface="Gill Sans"/>
              </a:rPr>
              <a:t>So, we’ve talked about adjudication in its broadest sense, but what I really want to talk about is the concept of a General Stream Adjudication.  Water rights adjudication can be accomplished through simple litigation between two parties.  Any decree resulting from the litigation is only applicable to the parties formally joined in the suit.  </a:t>
            </a:r>
          </a:p>
          <a:p>
            <a:pPr marL="174594" indent="-174594">
              <a:buFontTx/>
              <a:buChar char="•"/>
            </a:pPr>
            <a:endParaRPr lang="en-US" sz="800" dirty="0">
              <a:latin typeface="Gill Sans"/>
            </a:endParaRPr>
          </a:p>
          <a:p>
            <a:pPr marL="174594" indent="-174594">
              <a:buFontTx/>
              <a:buChar char="•"/>
            </a:pPr>
            <a:r>
              <a:rPr lang="en-US" sz="800" dirty="0">
                <a:latin typeface="Gill Sans"/>
              </a:rPr>
              <a:t>However, a </a:t>
            </a:r>
            <a:r>
              <a:rPr lang="en-US" sz="800" b="1" dirty="0">
                <a:latin typeface="Gill Sans"/>
              </a:rPr>
              <a:t>General Stream Adjudication </a:t>
            </a:r>
            <a:r>
              <a:rPr lang="en-US" sz="800" dirty="0">
                <a:latin typeface="Gill Sans"/>
              </a:rPr>
              <a:t>is an action in District Court which </a:t>
            </a:r>
            <a:r>
              <a:rPr lang="en-US" sz="800" b="1" dirty="0">
                <a:latin typeface="Gill Sans"/>
              </a:rPr>
              <a:t>joins all water users </a:t>
            </a:r>
            <a:r>
              <a:rPr lang="en-US" sz="800" dirty="0">
                <a:latin typeface="Gill Sans"/>
              </a:rPr>
              <a:t>within a stream drainage and the </a:t>
            </a:r>
            <a:r>
              <a:rPr lang="en-US" sz="800" b="1" dirty="0">
                <a:latin typeface="Gill Sans"/>
              </a:rPr>
              <a:t>State Engineer </a:t>
            </a:r>
            <a:r>
              <a:rPr lang="en-US" sz="800" dirty="0">
                <a:latin typeface="Gill Sans"/>
              </a:rPr>
              <a:t>as parties to the litigation.  Joining all parties within a drainage is important because it helps to </a:t>
            </a:r>
            <a:r>
              <a:rPr lang="en-US" sz="800" b="1" dirty="0">
                <a:latin typeface="Gill Sans"/>
              </a:rPr>
              <a:t>prevent multiple decrees </a:t>
            </a:r>
            <a:r>
              <a:rPr lang="en-US" sz="800" dirty="0">
                <a:latin typeface="Gill Sans"/>
              </a:rPr>
              <a:t>among different users which might </a:t>
            </a:r>
            <a:r>
              <a:rPr lang="en-US" sz="800" b="1" dirty="0">
                <a:latin typeface="Gill Sans"/>
              </a:rPr>
              <a:t>contradict each other </a:t>
            </a:r>
            <a:r>
              <a:rPr lang="en-US" sz="800" dirty="0">
                <a:latin typeface="Gill Sans"/>
              </a:rPr>
              <a:t>or even miss pertinent aspects of the respective system.  </a:t>
            </a:r>
          </a:p>
          <a:p>
            <a:pPr marL="174594" indent="-174594">
              <a:buFontTx/>
              <a:buChar char="•"/>
            </a:pPr>
            <a:endParaRPr lang="en-US" sz="800" dirty="0">
              <a:latin typeface="Gill Sans"/>
            </a:endParaRPr>
          </a:p>
          <a:p>
            <a:pPr marL="639647" lvl="1" indent="-174594">
              <a:buFontTx/>
              <a:buChar char="•"/>
            </a:pPr>
            <a:r>
              <a:rPr lang="en-US" sz="800" dirty="0">
                <a:latin typeface="Gill Sans"/>
              </a:rPr>
              <a:t>For example, the </a:t>
            </a:r>
            <a:r>
              <a:rPr lang="en-US" sz="800" b="1" dirty="0">
                <a:latin typeface="Gill Sans"/>
              </a:rPr>
              <a:t>Spanish Fork River </a:t>
            </a:r>
            <a:r>
              <a:rPr lang="en-US" sz="800" dirty="0">
                <a:latin typeface="Gill Sans"/>
              </a:rPr>
              <a:t>has been the recipient of multiple decrees.  As mentioned earlier, the original decree was a </a:t>
            </a:r>
            <a:r>
              <a:rPr lang="en-US" sz="800" b="1" dirty="0">
                <a:latin typeface="Gill Sans"/>
              </a:rPr>
              <a:t>High Council Decision in 1879 </a:t>
            </a:r>
            <a:r>
              <a:rPr lang="en-US" sz="800" dirty="0">
                <a:latin typeface="Gill Sans"/>
              </a:rPr>
              <a:t>which divided all of the waters of the river among </a:t>
            </a:r>
            <a:r>
              <a:rPr lang="en-US" sz="800" b="1" dirty="0">
                <a:latin typeface="Gill Sans"/>
              </a:rPr>
              <a:t>5 canal companies</a:t>
            </a:r>
            <a:r>
              <a:rPr lang="en-US" sz="800" dirty="0">
                <a:latin typeface="Gill Sans"/>
              </a:rPr>
              <a:t>.  However, it failed to recognize water users who diverted water from the Spanish Fork River and its tributaries up-stream from the mouth of the canyon and even failed to recognize one of the oldest canals on the river (who simply wasn’t a party to the dispute).</a:t>
            </a:r>
          </a:p>
          <a:p>
            <a:pPr marL="174594" indent="-174594">
              <a:buFontTx/>
              <a:buChar char="•"/>
            </a:pPr>
            <a:endParaRPr lang="en-US" sz="800" dirty="0">
              <a:latin typeface="Gill Sans"/>
            </a:endParaRPr>
          </a:p>
          <a:p>
            <a:pPr marL="174594" indent="-174594">
              <a:buFontTx/>
              <a:buChar char="•"/>
            </a:pPr>
            <a:r>
              <a:rPr lang="en-US" sz="800" dirty="0">
                <a:latin typeface="Gill Sans"/>
              </a:rPr>
              <a:t>The General Stream Adjudication process is outlined in Title 73, Chapter 4 of the Utah State Code.</a:t>
            </a:r>
          </a:p>
          <a:p>
            <a:pPr marL="174594" indent="-174594">
              <a:buFontTx/>
              <a:buChar char="•"/>
            </a:pPr>
            <a:endParaRPr lang="en-US" sz="800" dirty="0">
              <a:latin typeface="Gill Sans"/>
            </a:endParaRPr>
          </a:p>
          <a:p>
            <a:pPr marL="174594" indent="-174594">
              <a:buFontTx/>
              <a:buChar char="•"/>
            </a:pPr>
            <a:r>
              <a:rPr lang="en-US" sz="800" dirty="0">
                <a:latin typeface="Gill Sans"/>
              </a:rPr>
              <a:t>As you can see on the map, </a:t>
            </a:r>
            <a:r>
              <a:rPr lang="en-US" sz="800" b="1" dirty="0">
                <a:latin typeface="Gill Sans"/>
              </a:rPr>
              <a:t>every major river drainage in the State of Utah is currently or has been under a General Stream Adjudication order</a:t>
            </a:r>
            <a:r>
              <a:rPr lang="en-US" sz="800" dirty="0">
                <a:latin typeface="Gill Sans"/>
              </a:rPr>
              <a:t>.  Some of these adjudications were </a:t>
            </a:r>
            <a:r>
              <a:rPr lang="en-US" sz="800" b="1" dirty="0">
                <a:latin typeface="Gill Sans"/>
              </a:rPr>
              <a:t>petitioned by water users </a:t>
            </a:r>
            <a:r>
              <a:rPr lang="en-US" sz="800" dirty="0">
                <a:latin typeface="Gill Sans"/>
              </a:rPr>
              <a:t>to the State Engineer (as dictated by Utah Code) such as the Weber River basin, while others were </a:t>
            </a:r>
            <a:r>
              <a:rPr lang="en-US" sz="800" b="1" dirty="0">
                <a:latin typeface="Gill Sans"/>
              </a:rPr>
              <a:t>court-ordered</a:t>
            </a:r>
            <a:r>
              <a:rPr lang="en-US" sz="800" dirty="0">
                <a:latin typeface="Gill Sans"/>
              </a:rPr>
              <a:t> by expanding the scope of an existing dispute among specific parties to a General Stream Adjudication, such as the Utah Lake / Jordan River basin.</a:t>
            </a:r>
          </a:p>
          <a:p>
            <a:pPr marL="174594" indent="-174594">
              <a:buFontTx/>
              <a:buChar char="•"/>
            </a:pPr>
            <a:endParaRPr lang="en-US" sz="800" dirty="0">
              <a:latin typeface="Gill Sans"/>
            </a:endParaRPr>
          </a:p>
          <a:p>
            <a:pPr marL="174594" indent="-174594">
              <a:buFontTx/>
              <a:buChar char="•"/>
            </a:pPr>
            <a:r>
              <a:rPr lang="en-US" sz="800" dirty="0">
                <a:latin typeface="Gill Sans"/>
              </a:rPr>
              <a:t>Due to the size of the drainages and the growth of water development throughout the State, the main river drainages are often split into smaller areas—divisions and even subdivisions—which facilitate the ability of our staff to go into an area and proceed quickly—relatively speaking.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2935" indent="-285744" eaLnBrk="0" hangingPunct="0">
              <a:defRPr sz="3200">
                <a:solidFill>
                  <a:srgbClr val="000000"/>
                </a:solidFill>
                <a:latin typeface="Gill Sans"/>
                <a:ea typeface="ヒラギノ角ゴ Pro W3"/>
                <a:cs typeface="ヒラギノ角ゴ Pro W3"/>
                <a:sym typeface="Gill Sans"/>
              </a:defRPr>
            </a:lvl2pPr>
            <a:lvl3pPr marL="1142977" indent="-228595" eaLnBrk="0" hangingPunct="0">
              <a:defRPr sz="3200">
                <a:solidFill>
                  <a:srgbClr val="000000"/>
                </a:solidFill>
                <a:latin typeface="Gill Sans"/>
                <a:ea typeface="ヒラギノ角ゴ Pro W3"/>
                <a:cs typeface="ヒラギノ角ゴ Pro W3"/>
                <a:sym typeface="Gill Sans"/>
              </a:defRPr>
            </a:lvl3pPr>
            <a:lvl4pPr marL="1600168" indent="-228595" eaLnBrk="0" hangingPunct="0">
              <a:defRPr sz="3200">
                <a:solidFill>
                  <a:srgbClr val="000000"/>
                </a:solidFill>
                <a:latin typeface="Gill Sans"/>
                <a:ea typeface="ヒラギノ角ゴ Pro W3"/>
                <a:cs typeface="ヒラギノ角ゴ Pro W3"/>
                <a:sym typeface="Gill Sans"/>
              </a:defRPr>
            </a:lvl4pPr>
            <a:lvl5pPr marL="2057359" indent="-228595" eaLnBrk="0" hangingPunct="0">
              <a:defRPr sz="3200">
                <a:solidFill>
                  <a:srgbClr val="000000"/>
                </a:solidFill>
                <a:latin typeface="Gill Sans"/>
                <a:ea typeface="ヒラギノ角ゴ Pro W3"/>
                <a:cs typeface="ヒラギノ角ゴ Pro W3"/>
                <a:sym typeface="Gill Sans"/>
              </a:defRPr>
            </a:lvl5pPr>
            <a:lvl6pPr marL="2514550"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740"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8932"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122"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9FB9F775-4DE7-4D8D-8466-46649D4768F9}" type="slidenum">
              <a:rPr lang="en-US" sz="1200"/>
              <a:pPr eaLnBrk="1" hangingPunct="1"/>
              <a:t>12</a:t>
            </a:fld>
            <a:endParaRPr lang="en-US" sz="1200"/>
          </a:p>
        </p:txBody>
      </p:sp>
      <p:sp>
        <p:nvSpPr>
          <p:cNvPr id="51203" name="Rectangle 2"/>
          <p:cNvSpPr>
            <a:spLocks noGrp="1" noRot="1" noChangeAspect="1" noChangeArrowheads="1" noTextEdit="1"/>
          </p:cNvSpPr>
          <p:nvPr>
            <p:ph type="sldImg"/>
          </p:nvPr>
        </p:nvSpPr>
        <p:spPr>
          <a:ln/>
        </p:spPr>
      </p:sp>
      <p:sp>
        <p:nvSpPr>
          <p:cNvPr id="51204" name="Rectangle 3"/>
          <p:cNvSpPr>
            <a:spLocks noGrp="1"/>
          </p:cNvSpPr>
          <p:nvPr>
            <p:ph type="body" idx="1"/>
          </p:nvPr>
        </p:nvSpPr>
        <p:spPr>
          <a:noFill/>
        </p:spPr>
        <p:txBody>
          <a:bodyPr/>
          <a:lstStyle/>
          <a:p>
            <a:pPr marL="174622" indent="-174622">
              <a:buFontTx/>
              <a:buChar char="•"/>
            </a:pPr>
            <a:r>
              <a:rPr lang="en-US" dirty="0" smtClean="0">
                <a:latin typeface="Gill Sans"/>
              </a:rPr>
              <a:t>So, how do</a:t>
            </a:r>
            <a:r>
              <a:rPr lang="en-US" baseline="0" dirty="0" smtClean="0">
                <a:latin typeface="Gill Sans"/>
              </a:rPr>
              <a:t> you know if you are in an adjudication area? This is where the Map interface on our website can come in handy.</a:t>
            </a:r>
          </a:p>
          <a:p>
            <a:pPr marL="174622" indent="-174622">
              <a:buFontTx/>
              <a:buChar char="•"/>
            </a:pPr>
            <a:r>
              <a:rPr lang="en-US" baseline="0" dirty="0" smtClean="0">
                <a:latin typeface="Gill Sans"/>
              </a:rPr>
              <a:t>When you navigate to our website – waterrights.utah.gov – and click on “Map Search” in the Resources section you can use our interactive map.</a:t>
            </a:r>
          </a:p>
          <a:p>
            <a:pPr marL="174622" indent="-174622">
              <a:buFontTx/>
              <a:buChar char="•"/>
            </a:pPr>
            <a:endParaRPr lang="en-US" baseline="0" dirty="0" smtClean="0">
              <a:latin typeface="Gill Sans"/>
            </a:endParaRPr>
          </a:p>
          <a:p>
            <a:pPr marL="174622" indent="-174622">
              <a:buFontTx/>
              <a:buChar char="•"/>
            </a:pPr>
            <a:endParaRPr lang="en-US" dirty="0" smtClean="0">
              <a:latin typeface="Gill Sans"/>
            </a:endParaRPr>
          </a:p>
        </p:txBody>
      </p:sp>
    </p:spTree>
    <p:extLst>
      <p:ext uri="{BB962C8B-B14F-4D97-AF65-F5344CB8AC3E}">
        <p14:creationId xmlns:p14="http://schemas.microsoft.com/office/powerpoint/2010/main" val="1179351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p:cNvSpPr>
          <p:nvPr>
            <p:ph type="sldNum" sz="quarter" idx="5"/>
          </p:nvPr>
        </p:nvSpPr>
        <p:spPr>
          <a:noFill/>
        </p:spPr>
        <p:txBody>
          <a:bodyPr/>
          <a:lstStyle>
            <a:lvl1pPr eaLnBrk="0" hangingPunct="0">
              <a:defRPr sz="3100">
                <a:solidFill>
                  <a:srgbClr val="000000"/>
                </a:solidFill>
                <a:latin typeface="Gill Sans"/>
                <a:ea typeface="ヒラギノ角ゴ Pro W3"/>
                <a:cs typeface="ヒラギノ角ゴ Pro W3"/>
                <a:sym typeface="Gill Sans"/>
              </a:defRPr>
            </a:lvl1pPr>
            <a:lvl2pPr marL="742886" indent="-285725" eaLnBrk="0" hangingPunct="0">
              <a:defRPr sz="3100">
                <a:solidFill>
                  <a:srgbClr val="000000"/>
                </a:solidFill>
                <a:latin typeface="Gill Sans"/>
                <a:ea typeface="ヒラギノ角ゴ Pro W3"/>
                <a:cs typeface="ヒラギノ角ゴ Pro W3"/>
                <a:sym typeface="Gill Sans"/>
              </a:defRPr>
            </a:lvl2pPr>
            <a:lvl3pPr marL="1142900" indent="-228580" eaLnBrk="0" hangingPunct="0">
              <a:defRPr sz="3100">
                <a:solidFill>
                  <a:srgbClr val="000000"/>
                </a:solidFill>
                <a:latin typeface="Gill Sans"/>
                <a:ea typeface="ヒラギノ角ゴ Pro W3"/>
                <a:cs typeface="ヒラギノ角ゴ Pro W3"/>
                <a:sym typeface="Gill Sans"/>
              </a:defRPr>
            </a:lvl3pPr>
            <a:lvl4pPr marL="1600060" indent="-228580" eaLnBrk="0" hangingPunct="0">
              <a:defRPr sz="3100">
                <a:solidFill>
                  <a:srgbClr val="000000"/>
                </a:solidFill>
                <a:latin typeface="Gill Sans"/>
                <a:ea typeface="ヒラギノ角ゴ Pro W3"/>
                <a:cs typeface="ヒラギノ角ゴ Pro W3"/>
                <a:sym typeface="Gill Sans"/>
              </a:defRPr>
            </a:lvl4pPr>
            <a:lvl5pPr marL="2057219" indent="-228580" eaLnBrk="0" hangingPunct="0">
              <a:defRPr sz="3100">
                <a:solidFill>
                  <a:srgbClr val="000000"/>
                </a:solidFill>
                <a:latin typeface="Gill Sans"/>
                <a:ea typeface="ヒラギノ角ゴ Pro W3"/>
                <a:cs typeface="ヒラギノ角ゴ Pro W3"/>
                <a:sym typeface="Gill Sans"/>
              </a:defRPr>
            </a:lvl5pPr>
            <a:lvl6pPr marL="2514380" indent="-228580"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6pPr>
            <a:lvl7pPr marL="2971539" indent="-228580"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7pPr>
            <a:lvl8pPr marL="3428699" indent="-228580"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8pPr>
            <a:lvl9pPr marL="3885859" indent="-228580"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9pPr>
          </a:lstStyle>
          <a:p>
            <a:pPr eaLnBrk="1" hangingPunct="1"/>
            <a:fld id="{BD128AB8-BF75-494B-B509-583F4874A636}" type="slidenum">
              <a:rPr lang="en-US" sz="1200"/>
              <a:pPr eaLnBrk="1" hangingPunct="1"/>
              <a:t>13</a:t>
            </a:fld>
            <a:endParaRPr lang="en-US" sz="1200"/>
          </a:p>
        </p:txBody>
      </p:sp>
      <p:sp>
        <p:nvSpPr>
          <p:cNvPr id="47107" name="Rectangle 2"/>
          <p:cNvSpPr>
            <a:spLocks noGrp="1" noRot="1" noChangeAspect="1" noChangeArrowheads="1" noTextEdit="1"/>
          </p:cNvSpPr>
          <p:nvPr>
            <p:ph type="sldImg"/>
          </p:nvPr>
        </p:nvSpPr>
        <p:spPr>
          <a:ln/>
        </p:spPr>
      </p:sp>
      <p:sp>
        <p:nvSpPr>
          <p:cNvPr id="47108" name="Rectangle 3"/>
          <p:cNvSpPr>
            <a:spLocks noGrp="1"/>
          </p:cNvSpPr>
          <p:nvPr>
            <p:ph type="body" idx="1"/>
          </p:nvPr>
        </p:nvSpPr>
        <p:spPr>
          <a:noFill/>
        </p:spPr>
        <p:txBody>
          <a:bodyPr/>
          <a:lstStyle/>
          <a:p>
            <a:pPr marL="231755" indent="-231755">
              <a:buFontTx/>
              <a:buChar char="•"/>
            </a:pPr>
            <a:endParaRPr lang="en-US" sz="900" dirty="0">
              <a:latin typeface="Gill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2935" indent="-285744" eaLnBrk="0" hangingPunct="0">
              <a:defRPr sz="3200">
                <a:solidFill>
                  <a:srgbClr val="000000"/>
                </a:solidFill>
                <a:latin typeface="Gill Sans"/>
                <a:ea typeface="ヒラギノ角ゴ Pro W3"/>
                <a:cs typeface="ヒラギノ角ゴ Pro W3"/>
                <a:sym typeface="Gill Sans"/>
              </a:defRPr>
            </a:lvl2pPr>
            <a:lvl3pPr marL="1142977" indent="-228595" eaLnBrk="0" hangingPunct="0">
              <a:defRPr sz="3200">
                <a:solidFill>
                  <a:srgbClr val="000000"/>
                </a:solidFill>
                <a:latin typeface="Gill Sans"/>
                <a:ea typeface="ヒラギノ角ゴ Pro W3"/>
                <a:cs typeface="ヒラギノ角ゴ Pro W3"/>
                <a:sym typeface="Gill Sans"/>
              </a:defRPr>
            </a:lvl3pPr>
            <a:lvl4pPr marL="1600168" indent="-228595" eaLnBrk="0" hangingPunct="0">
              <a:defRPr sz="3200">
                <a:solidFill>
                  <a:srgbClr val="000000"/>
                </a:solidFill>
                <a:latin typeface="Gill Sans"/>
                <a:ea typeface="ヒラギノ角ゴ Pro W3"/>
                <a:cs typeface="ヒラギノ角ゴ Pro W3"/>
                <a:sym typeface="Gill Sans"/>
              </a:defRPr>
            </a:lvl4pPr>
            <a:lvl5pPr marL="2057359" indent="-228595" eaLnBrk="0" hangingPunct="0">
              <a:defRPr sz="3200">
                <a:solidFill>
                  <a:srgbClr val="000000"/>
                </a:solidFill>
                <a:latin typeface="Gill Sans"/>
                <a:ea typeface="ヒラギノ角ゴ Pro W3"/>
                <a:cs typeface="ヒラギノ角ゴ Pro W3"/>
                <a:sym typeface="Gill Sans"/>
              </a:defRPr>
            </a:lvl5pPr>
            <a:lvl6pPr marL="2514550"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740"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8932"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122"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9FB9F775-4DE7-4D8D-8466-46649D4768F9}" type="slidenum">
              <a:rPr lang="en-US" sz="1200"/>
              <a:pPr eaLnBrk="1" hangingPunct="1"/>
              <a:t>14</a:t>
            </a:fld>
            <a:endParaRPr lang="en-US" sz="1200"/>
          </a:p>
        </p:txBody>
      </p:sp>
      <p:sp>
        <p:nvSpPr>
          <p:cNvPr id="51203" name="Rectangle 2"/>
          <p:cNvSpPr>
            <a:spLocks noGrp="1" noRot="1" noChangeAspect="1" noChangeArrowheads="1" noTextEdit="1"/>
          </p:cNvSpPr>
          <p:nvPr>
            <p:ph type="sldImg"/>
          </p:nvPr>
        </p:nvSpPr>
        <p:spPr>
          <a:ln/>
        </p:spPr>
      </p:sp>
      <p:sp>
        <p:nvSpPr>
          <p:cNvPr id="51204" name="Rectangle 3"/>
          <p:cNvSpPr>
            <a:spLocks noGrp="1"/>
          </p:cNvSpPr>
          <p:nvPr>
            <p:ph type="body" idx="1"/>
          </p:nvPr>
        </p:nvSpPr>
        <p:spPr>
          <a:noFill/>
        </p:spPr>
        <p:txBody>
          <a:bodyPr/>
          <a:lstStyle/>
          <a:p>
            <a:pPr marL="174622" indent="-174622">
              <a:buFontTx/>
              <a:buChar char="•"/>
            </a:pPr>
            <a:r>
              <a:rPr lang="en-US" dirty="0" smtClean="0">
                <a:latin typeface="Gill Sans"/>
              </a:rPr>
              <a:t>Teams</a:t>
            </a:r>
            <a:r>
              <a:rPr lang="en-US" baseline="0" dirty="0" smtClean="0">
                <a:latin typeface="Gill Sans"/>
              </a:rPr>
              <a:t> (Technicians) will conduct field reviews of the claims in an attempt to locate the POD(s) and investigate the details associated with the individual or groups of water rights. </a:t>
            </a:r>
          </a:p>
          <a:p>
            <a:pPr marL="174622" indent="-174622">
              <a:buFontTx/>
              <a:buChar char="•"/>
            </a:pPr>
            <a:r>
              <a:rPr lang="en-US" baseline="0" dirty="0" smtClean="0">
                <a:latin typeface="Gill Sans"/>
              </a:rPr>
              <a:t>If possible, Techs will attempt to contact the water right owner or claimant in order to set up a date and time to meet.</a:t>
            </a:r>
          </a:p>
          <a:p>
            <a:pPr marL="174622" indent="-174622">
              <a:buFontTx/>
              <a:buChar char="•"/>
            </a:pPr>
            <a:r>
              <a:rPr lang="en-US" baseline="0" dirty="0" smtClean="0">
                <a:latin typeface="Gill Sans"/>
              </a:rPr>
              <a:t>Claim evaluation consists of reviewing the WUC and underlying documents on the water right file(s), Techs will then visit the property and verify the uses with the owner/claimant.</a:t>
            </a:r>
          </a:p>
          <a:p>
            <a:pPr marL="174622" indent="-174622">
              <a:buFontTx/>
              <a:buChar char="•"/>
            </a:pPr>
            <a:r>
              <a:rPr lang="en-US" baseline="0" dirty="0" smtClean="0">
                <a:latin typeface="Gill Sans"/>
              </a:rPr>
              <a:t>They then take pictures of the beneficial uses (irrigation, livestock, domestic connections, the POD itself, and any other relevant information)</a:t>
            </a:r>
          </a:p>
          <a:p>
            <a:pPr marL="174622" indent="-174622">
              <a:buFontTx/>
              <a:buChar char="•"/>
            </a:pPr>
            <a:r>
              <a:rPr lang="en-US" baseline="0" dirty="0" smtClean="0">
                <a:latin typeface="Gill Sans"/>
              </a:rPr>
              <a:t>In addition, the tech will confirm the location of the POD using a GPS device. </a:t>
            </a:r>
          </a:p>
          <a:p>
            <a:pPr marL="174622" indent="-174622">
              <a:buFontTx/>
              <a:buChar char="•"/>
            </a:pPr>
            <a:endParaRPr lang="en-US" baseline="0" dirty="0" smtClean="0">
              <a:latin typeface="Gill Sans"/>
            </a:endParaRPr>
          </a:p>
          <a:p>
            <a:pPr marL="174622" indent="-174622">
              <a:buFontTx/>
              <a:buChar char="•"/>
            </a:pPr>
            <a:r>
              <a:rPr lang="en-US" baseline="0" dirty="0" smtClean="0">
                <a:latin typeface="Gill Sans"/>
              </a:rPr>
              <a:t>Upon returning from the field, the technician will use the images, notes, UTM location of the POD, and relevant information from the file to construct a memo, map, and SER.</a:t>
            </a:r>
          </a:p>
          <a:p>
            <a:pPr marL="0" indent="0">
              <a:buFontTx/>
              <a:buNone/>
            </a:pPr>
            <a:endParaRPr lang="en-US" baseline="0" dirty="0" smtClean="0">
              <a:latin typeface="Gill Sans"/>
            </a:endParaRPr>
          </a:p>
        </p:txBody>
      </p:sp>
    </p:spTree>
    <p:extLst>
      <p:ext uri="{BB962C8B-B14F-4D97-AF65-F5344CB8AC3E}">
        <p14:creationId xmlns:p14="http://schemas.microsoft.com/office/powerpoint/2010/main" val="2585226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2935" indent="-285744" eaLnBrk="0" hangingPunct="0">
              <a:defRPr sz="3200">
                <a:solidFill>
                  <a:srgbClr val="000000"/>
                </a:solidFill>
                <a:latin typeface="Gill Sans"/>
                <a:ea typeface="ヒラギノ角ゴ Pro W3"/>
                <a:cs typeface="ヒラギノ角ゴ Pro W3"/>
                <a:sym typeface="Gill Sans"/>
              </a:defRPr>
            </a:lvl2pPr>
            <a:lvl3pPr marL="1142977" indent="-228595" eaLnBrk="0" hangingPunct="0">
              <a:defRPr sz="3200">
                <a:solidFill>
                  <a:srgbClr val="000000"/>
                </a:solidFill>
                <a:latin typeface="Gill Sans"/>
                <a:ea typeface="ヒラギノ角ゴ Pro W3"/>
                <a:cs typeface="ヒラギノ角ゴ Pro W3"/>
                <a:sym typeface="Gill Sans"/>
              </a:defRPr>
            </a:lvl3pPr>
            <a:lvl4pPr marL="1600168" indent="-228595" eaLnBrk="0" hangingPunct="0">
              <a:defRPr sz="3200">
                <a:solidFill>
                  <a:srgbClr val="000000"/>
                </a:solidFill>
                <a:latin typeface="Gill Sans"/>
                <a:ea typeface="ヒラギノ角ゴ Pro W3"/>
                <a:cs typeface="ヒラギノ角ゴ Pro W3"/>
                <a:sym typeface="Gill Sans"/>
              </a:defRPr>
            </a:lvl4pPr>
            <a:lvl5pPr marL="2057359" indent="-228595" eaLnBrk="0" hangingPunct="0">
              <a:defRPr sz="3200">
                <a:solidFill>
                  <a:srgbClr val="000000"/>
                </a:solidFill>
                <a:latin typeface="Gill Sans"/>
                <a:ea typeface="ヒラギノ角ゴ Pro W3"/>
                <a:cs typeface="ヒラギノ角ゴ Pro W3"/>
                <a:sym typeface="Gill Sans"/>
              </a:defRPr>
            </a:lvl5pPr>
            <a:lvl6pPr marL="2514550"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740"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8932"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122"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9FB9F775-4DE7-4D8D-8466-46649D4768F9}" type="slidenum">
              <a:rPr lang="en-US" sz="1200"/>
              <a:pPr eaLnBrk="1" hangingPunct="1"/>
              <a:t>15</a:t>
            </a:fld>
            <a:endParaRPr lang="en-US" sz="1200"/>
          </a:p>
        </p:txBody>
      </p:sp>
      <p:sp>
        <p:nvSpPr>
          <p:cNvPr id="51203" name="Rectangle 2"/>
          <p:cNvSpPr>
            <a:spLocks noGrp="1" noRot="1" noChangeAspect="1" noChangeArrowheads="1" noTextEdit="1"/>
          </p:cNvSpPr>
          <p:nvPr>
            <p:ph type="sldImg"/>
          </p:nvPr>
        </p:nvSpPr>
        <p:spPr>
          <a:ln/>
        </p:spPr>
      </p:sp>
      <p:sp>
        <p:nvSpPr>
          <p:cNvPr id="51204" name="Rectangle 3"/>
          <p:cNvSpPr>
            <a:spLocks noGrp="1"/>
          </p:cNvSpPr>
          <p:nvPr>
            <p:ph type="body" idx="1"/>
          </p:nvPr>
        </p:nvSpPr>
        <p:spPr>
          <a:noFill/>
        </p:spPr>
        <p:txBody>
          <a:bodyPr/>
          <a:lstStyle/>
          <a:p>
            <a:pPr marL="174622" indent="-174622">
              <a:buFontTx/>
              <a:buChar char="•"/>
            </a:pPr>
            <a:r>
              <a:rPr lang="en-US" dirty="0" smtClean="0">
                <a:latin typeface="Gill Sans"/>
              </a:rPr>
              <a:t>A State Engineer’s Recommendation (SER)</a:t>
            </a:r>
            <a:r>
              <a:rPr lang="en-US" baseline="0" dirty="0" smtClean="0">
                <a:latin typeface="Gill Sans"/>
              </a:rPr>
              <a:t> is a recommended definition for the water right based on the file </a:t>
            </a:r>
            <a:r>
              <a:rPr lang="en-US" baseline="0" smtClean="0">
                <a:latin typeface="Gill Sans"/>
              </a:rPr>
              <a:t>and field reviews</a:t>
            </a:r>
            <a:r>
              <a:rPr lang="en-US" baseline="0" dirty="0" smtClean="0">
                <a:latin typeface="Gill Sans"/>
              </a:rPr>
              <a:t>. </a:t>
            </a:r>
          </a:p>
          <a:p>
            <a:pPr marL="174622" indent="-174622">
              <a:buFontTx/>
              <a:buChar char="•"/>
            </a:pPr>
            <a:r>
              <a:rPr lang="en-US" baseline="0" dirty="0" smtClean="0">
                <a:latin typeface="Gill Sans"/>
              </a:rPr>
              <a:t>The memo will serve as a basis for a State Engineer’s Recommendation that will be published in the Proposed Determination. </a:t>
            </a:r>
          </a:p>
          <a:p>
            <a:pPr marL="174622" indent="-174622">
              <a:buFontTx/>
              <a:buChar char="•"/>
            </a:pPr>
            <a:r>
              <a:rPr lang="en-US" baseline="0" dirty="0" smtClean="0">
                <a:latin typeface="Gill Sans"/>
              </a:rPr>
              <a:t>A copy of the memo, SER, and map (if applicable) will be mailed to the claimant and/or owner of record.</a:t>
            </a:r>
          </a:p>
          <a:p>
            <a:pPr marL="0" indent="0">
              <a:buFontTx/>
              <a:buNone/>
            </a:pPr>
            <a:endParaRPr lang="en-US" dirty="0" smtClean="0">
              <a:latin typeface="Gill Sans"/>
            </a:endParaRPr>
          </a:p>
        </p:txBody>
      </p:sp>
    </p:spTree>
    <p:extLst>
      <p:ext uri="{BB962C8B-B14F-4D97-AF65-F5344CB8AC3E}">
        <p14:creationId xmlns:p14="http://schemas.microsoft.com/office/powerpoint/2010/main" val="2807827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2935" indent="-285744" eaLnBrk="0" hangingPunct="0">
              <a:defRPr sz="3200">
                <a:solidFill>
                  <a:srgbClr val="000000"/>
                </a:solidFill>
                <a:latin typeface="Gill Sans"/>
                <a:ea typeface="ヒラギノ角ゴ Pro W3"/>
                <a:cs typeface="ヒラギノ角ゴ Pro W3"/>
                <a:sym typeface="Gill Sans"/>
              </a:defRPr>
            </a:lvl2pPr>
            <a:lvl3pPr marL="1142977" indent="-228595" eaLnBrk="0" hangingPunct="0">
              <a:defRPr sz="3200">
                <a:solidFill>
                  <a:srgbClr val="000000"/>
                </a:solidFill>
                <a:latin typeface="Gill Sans"/>
                <a:ea typeface="ヒラギノ角ゴ Pro W3"/>
                <a:cs typeface="ヒラギノ角ゴ Pro W3"/>
                <a:sym typeface="Gill Sans"/>
              </a:defRPr>
            </a:lvl3pPr>
            <a:lvl4pPr marL="1600168" indent="-228595" eaLnBrk="0" hangingPunct="0">
              <a:defRPr sz="3200">
                <a:solidFill>
                  <a:srgbClr val="000000"/>
                </a:solidFill>
                <a:latin typeface="Gill Sans"/>
                <a:ea typeface="ヒラギノ角ゴ Pro W3"/>
                <a:cs typeface="ヒラギノ角ゴ Pro W3"/>
                <a:sym typeface="Gill Sans"/>
              </a:defRPr>
            </a:lvl4pPr>
            <a:lvl5pPr marL="2057359" indent="-228595" eaLnBrk="0" hangingPunct="0">
              <a:defRPr sz="3200">
                <a:solidFill>
                  <a:srgbClr val="000000"/>
                </a:solidFill>
                <a:latin typeface="Gill Sans"/>
                <a:ea typeface="ヒラギノ角ゴ Pro W3"/>
                <a:cs typeface="ヒラギノ角ゴ Pro W3"/>
                <a:sym typeface="Gill Sans"/>
              </a:defRPr>
            </a:lvl5pPr>
            <a:lvl6pPr marL="2514550"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740"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8932"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122"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5E50E6D3-D640-48E7-A2F7-D4F350912064}" type="slidenum">
              <a:rPr lang="en-US" sz="1200"/>
              <a:pPr eaLnBrk="1" hangingPunct="1"/>
              <a:t>16</a:t>
            </a:fld>
            <a:endParaRPr lang="en-US" sz="1200"/>
          </a:p>
        </p:txBody>
      </p:sp>
      <p:sp>
        <p:nvSpPr>
          <p:cNvPr id="49155" name="Rectangle 2"/>
          <p:cNvSpPr>
            <a:spLocks noGrp="1" noRot="1" noChangeAspect="1" noChangeArrowheads="1" noTextEdit="1"/>
          </p:cNvSpPr>
          <p:nvPr>
            <p:ph type="sldImg"/>
          </p:nvPr>
        </p:nvSpPr>
        <p:spPr>
          <a:ln/>
        </p:spPr>
      </p:sp>
      <p:sp>
        <p:nvSpPr>
          <p:cNvPr id="49156" name="Rectangle 3"/>
          <p:cNvSpPr>
            <a:spLocks noGrp="1"/>
          </p:cNvSpPr>
          <p:nvPr>
            <p:ph type="body" idx="1"/>
          </p:nvPr>
        </p:nvSpPr>
        <p:spPr>
          <a:noFill/>
        </p:spPr>
        <p:txBody>
          <a:bodyPr/>
          <a:lstStyle/>
          <a:p>
            <a:pPr marL="174622" indent="-174622">
              <a:buFontTx/>
              <a:buChar char="•"/>
            </a:pPr>
            <a:r>
              <a:rPr lang="en-US" dirty="0" smtClean="0">
                <a:latin typeface="Gill Sans"/>
              </a:rPr>
              <a:t>The Adjudication staff use the information which they’ve gathered through extensive field reviews and produce a Hydrographic Survey map which identifies the location of the POD and the extent of the use.</a:t>
            </a:r>
          </a:p>
          <a:p>
            <a:pPr marL="174622" indent="-174622">
              <a:buFontTx/>
              <a:buChar char="•"/>
            </a:pPr>
            <a:endParaRPr lang="en-US" dirty="0" smtClean="0">
              <a:latin typeface="Gill Sans"/>
            </a:endParaRPr>
          </a:p>
          <a:p>
            <a:pPr marL="174622" indent="-174622">
              <a:buFontTx/>
              <a:buChar char="•"/>
            </a:pPr>
            <a:r>
              <a:rPr lang="en-US" dirty="0" smtClean="0">
                <a:latin typeface="Gill Sans"/>
              </a:rPr>
              <a:t>Hydrographic survey maps not only aid in the determination of water rights, but they also represent a historical snap-shot in time which can be interesting and helpful in future research.</a:t>
            </a:r>
          </a:p>
          <a:p>
            <a:pPr marL="174622" indent="-174622">
              <a:buFontTx/>
              <a:buChar char="•"/>
            </a:pPr>
            <a:endParaRPr lang="en-US" dirty="0" smtClean="0">
              <a:latin typeface="Gill Sans"/>
            </a:endParaRPr>
          </a:p>
          <a:p>
            <a:pPr marL="174622" indent="-174622">
              <a:buFontTx/>
              <a:buChar char="•"/>
            </a:pPr>
            <a:r>
              <a:rPr lang="en-US" dirty="0" smtClean="0">
                <a:latin typeface="Gill Sans"/>
              </a:rPr>
              <a:t>You can view these hydrographic survey maps at the regional offices, or the Salt Lake office, or from the comfort of your own office by viewing them online at the address shown.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2935" indent="-285744" eaLnBrk="0" hangingPunct="0">
              <a:defRPr sz="3200">
                <a:solidFill>
                  <a:srgbClr val="000000"/>
                </a:solidFill>
                <a:latin typeface="Gill Sans"/>
                <a:ea typeface="ヒラギノ角ゴ Pro W3"/>
                <a:cs typeface="ヒラギノ角ゴ Pro W3"/>
                <a:sym typeface="Gill Sans"/>
              </a:defRPr>
            </a:lvl2pPr>
            <a:lvl3pPr marL="1142977" indent="-228595" eaLnBrk="0" hangingPunct="0">
              <a:defRPr sz="3200">
                <a:solidFill>
                  <a:srgbClr val="000000"/>
                </a:solidFill>
                <a:latin typeface="Gill Sans"/>
                <a:ea typeface="ヒラギノ角ゴ Pro W3"/>
                <a:cs typeface="ヒラギノ角ゴ Pro W3"/>
                <a:sym typeface="Gill Sans"/>
              </a:defRPr>
            </a:lvl3pPr>
            <a:lvl4pPr marL="1600168" indent="-228595" eaLnBrk="0" hangingPunct="0">
              <a:defRPr sz="3200">
                <a:solidFill>
                  <a:srgbClr val="000000"/>
                </a:solidFill>
                <a:latin typeface="Gill Sans"/>
                <a:ea typeface="ヒラギノ角ゴ Pro W3"/>
                <a:cs typeface="ヒラギノ角ゴ Pro W3"/>
                <a:sym typeface="Gill Sans"/>
              </a:defRPr>
            </a:lvl4pPr>
            <a:lvl5pPr marL="2057359" indent="-228595" eaLnBrk="0" hangingPunct="0">
              <a:defRPr sz="3200">
                <a:solidFill>
                  <a:srgbClr val="000000"/>
                </a:solidFill>
                <a:latin typeface="Gill Sans"/>
                <a:ea typeface="ヒラギノ角ゴ Pro W3"/>
                <a:cs typeface="ヒラギノ角ゴ Pro W3"/>
                <a:sym typeface="Gill Sans"/>
              </a:defRPr>
            </a:lvl5pPr>
            <a:lvl6pPr marL="2514550"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740"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8932"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122"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8C6F84F3-2FE9-41E5-B9DF-B6F758B1E9F6}" type="slidenum">
              <a:rPr lang="en-US" sz="1200"/>
              <a:pPr eaLnBrk="1" hangingPunct="1"/>
              <a:t>17</a:t>
            </a:fld>
            <a:endParaRPr lang="en-US" sz="1200"/>
          </a:p>
        </p:txBody>
      </p:sp>
      <p:sp>
        <p:nvSpPr>
          <p:cNvPr id="52227" name="Rectangle 2"/>
          <p:cNvSpPr>
            <a:spLocks noGrp="1" noRot="1" noChangeAspect="1" noChangeArrowheads="1" noTextEdit="1"/>
          </p:cNvSpPr>
          <p:nvPr>
            <p:ph type="sldImg"/>
          </p:nvPr>
        </p:nvSpPr>
        <p:spPr>
          <a:ln/>
        </p:spPr>
      </p:sp>
      <p:sp>
        <p:nvSpPr>
          <p:cNvPr id="52228" name="Rectangle 3"/>
          <p:cNvSpPr>
            <a:spLocks noGrp="1"/>
          </p:cNvSpPr>
          <p:nvPr>
            <p:ph type="body" idx="1"/>
          </p:nvPr>
        </p:nvSpPr>
        <p:spPr>
          <a:noFill/>
        </p:spPr>
        <p:txBody>
          <a:bodyPr/>
          <a:lstStyle/>
          <a:p>
            <a:pPr marL="174622" indent="-174622">
              <a:buFontTx/>
              <a:buChar char="•"/>
            </a:pPr>
            <a:r>
              <a:rPr lang="en-US" dirty="0" smtClean="0">
                <a:latin typeface="Gill Sans"/>
              </a:rPr>
              <a:t>Once the Hydrographic Survey, Water User’s Claims, and State Engineer’s Recommendations have been finalized, the Proposed Determination is published, distributed to the water users, and filed with the court.  Each book has a unique name and number.  The name typically incorporates some geographic aspect of the respective subdivision.  The number reflects the Area number (which corresponds with the various drainage numbers used by the State Engineer’s Office) and a book number.  </a:t>
            </a:r>
          </a:p>
          <a:p>
            <a:pPr marL="174622" indent="-174622">
              <a:buFontTx/>
              <a:buChar char="•"/>
            </a:pPr>
            <a:endParaRPr lang="en-US" dirty="0" smtClean="0">
              <a:latin typeface="Gill Sans"/>
            </a:endParaRPr>
          </a:p>
          <a:p>
            <a:pPr marL="174622" indent="-174622">
              <a:buFontTx/>
              <a:buChar char="•"/>
            </a:pPr>
            <a:r>
              <a:rPr lang="en-US" dirty="0" smtClean="0">
                <a:latin typeface="Gill Sans"/>
              </a:rPr>
              <a:t>As shown, this is the Tooele City Subdivision, Book 15-4.  On the right is what our current Proposed Determination format looks like.  For the most part it mirrors the same information that you would see when viewing the water right on the Division’s database.  Earlier Proposed Determinations have different formats depending on the vintage.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pPr marL="174610" indent="-174610">
              <a:buFontTx/>
              <a:buChar char="•"/>
            </a:pPr>
            <a:r>
              <a:rPr lang="en-US" dirty="0" smtClean="0">
                <a:latin typeface="Gill Sans"/>
              </a:rPr>
              <a:t>As mentioned before, in the early days, there was one Proposed Determination for each large river drainage basin; however, as Utah has increased in population and natural resource development, the number of water rights has increased beyond the ability of the State Engineer to tackle each basin at a time—resulting in the smaller subdivisions.  In parallel with preparation of proposed determinations for smaller geographical areas within the larger drainage, we petition the court for an Interlocutory or Partial Decree.  An Interlocutory Decree is an transitional decree which is used to settle the issues within that particular book.  Once all subdivisions have an interlocutory decree, the court is petitioned to issue a decree on the entire drainage.</a:t>
            </a:r>
          </a:p>
          <a:p>
            <a:pPr marL="174610" indent="-174610">
              <a:buFontTx/>
              <a:buChar char="•"/>
            </a:pPr>
            <a:endParaRPr lang="en-US" dirty="0" smtClean="0">
              <a:latin typeface="Gill Sans"/>
            </a:endParaRPr>
          </a:p>
          <a:p>
            <a:pPr marL="174610" indent="-174610">
              <a:buFontTx/>
              <a:buChar char="•"/>
            </a:pPr>
            <a:r>
              <a:rPr lang="en-US" dirty="0" smtClean="0">
                <a:latin typeface="Gill Sans"/>
              </a:rPr>
              <a:t>As a result of a 1908 Supreme Court decision in </a:t>
            </a:r>
            <a:r>
              <a:rPr lang="en-US" b="1" dirty="0" smtClean="0">
                <a:latin typeface="Gill Sans"/>
              </a:rPr>
              <a:t>Winters v. United States</a:t>
            </a:r>
            <a:r>
              <a:rPr lang="en-US" dirty="0" smtClean="0">
                <a:latin typeface="Gill Sans"/>
              </a:rPr>
              <a:t>, the court ruled that by creation if the </a:t>
            </a:r>
            <a:r>
              <a:rPr lang="en-US" b="1" dirty="0" smtClean="0">
                <a:latin typeface="Gill Sans"/>
              </a:rPr>
              <a:t>Fort Belknap Indian Reservation</a:t>
            </a:r>
            <a:r>
              <a:rPr lang="en-US" dirty="0" smtClean="0">
                <a:latin typeface="Gill Sans"/>
              </a:rPr>
              <a:t>, there was an implied water right for the amount of water for the reservation to be </a:t>
            </a:r>
            <a:r>
              <a:rPr lang="en-US" b="1" dirty="0" smtClean="0">
                <a:latin typeface="Gill Sans"/>
              </a:rPr>
              <a:t>self-sufficient</a:t>
            </a:r>
            <a:r>
              <a:rPr lang="en-US" dirty="0" smtClean="0">
                <a:latin typeface="Gill Sans"/>
              </a:rPr>
              <a:t>.  Today, federal reserved water rights can be </a:t>
            </a:r>
            <a:r>
              <a:rPr lang="en-US" b="1" dirty="0" smtClean="0">
                <a:latin typeface="Gill Sans"/>
              </a:rPr>
              <a:t>asserted on most lands managed by the federal government</a:t>
            </a:r>
            <a:r>
              <a:rPr lang="en-US" dirty="0" smtClean="0">
                <a:latin typeface="Gill Sans"/>
              </a:rPr>
              <a:t>. Reserved rights are, for the most part, </a:t>
            </a:r>
            <a:r>
              <a:rPr lang="en-US" b="1" dirty="0" smtClean="0">
                <a:latin typeface="Gill Sans"/>
              </a:rPr>
              <a:t>immune from state water laws </a:t>
            </a:r>
            <a:r>
              <a:rPr lang="en-US" dirty="0" smtClean="0">
                <a:latin typeface="Gill Sans"/>
              </a:rPr>
              <a:t>and therefore, are not subject to diversion and beneficial use requirements and cannot be lost by non-use. The federal government, however, is required to submit all reserved water rights claims to the state’s adjudication process, and are limited by the "primary purpose" and "minimal needs" requirements. In addition, federal reserved water rights are nontransferable. By law, these rights can only exist on lands owned by the federal government. If a land transfer occurs, any existing federal reserved water right becomes invalid.</a:t>
            </a:r>
          </a:p>
          <a:p>
            <a:pPr marL="174610" indent="-174610">
              <a:buFontTx/>
              <a:buChar char="•"/>
            </a:pPr>
            <a:endParaRPr lang="en-US" dirty="0" smtClean="0">
              <a:latin typeface="Gill Sans"/>
            </a:endParaRPr>
          </a:p>
          <a:p>
            <a:pPr marL="174610" indent="-174610">
              <a:buFontTx/>
              <a:buChar char="•"/>
            </a:pPr>
            <a:r>
              <a:rPr lang="en-US" dirty="0" smtClean="0">
                <a:latin typeface="Gill Sans"/>
              </a:rPr>
              <a:t>The McCarran Amendment, a 1953 law, waives U.S. sovereign immunity and allows states to determine Federal water rights in state courts.  Hence, federal water claims may be quantified in state stream adjudications, but only if such proceedings are comprehensive (meaning that all claimants to a specific water body are joined in the suit).  As a result, the Federal Government is purposefully exempted from the Interlocutory Decrees (although their water rights are recognized in the Proposed Determination).  Once an entire drainage has interlocutory decrees, the Federal Government is then joined as a party to the action just like any other water user and formally adjudicated.</a:t>
            </a:r>
          </a:p>
          <a:p>
            <a:pPr marL="174610" indent="-174610">
              <a:buFontTx/>
              <a:buChar char="•"/>
            </a:pPr>
            <a:endParaRPr lang="en-US" dirty="0" smtClean="0">
              <a:latin typeface="Gill Sans"/>
            </a:endParaRPr>
          </a:p>
          <a:p>
            <a:pPr marL="174610" indent="-174610">
              <a:buFontTx/>
              <a:buChar char="•"/>
            </a:pPr>
            <a:r>
              <a:rPr lang="en-US" dirty="0" smtClean="0">
                <a:latin typeface="Gill Sans"/>
              </a:rPr>
              <a:t>When a court issues an Interlocutory Decree, it will often include language which closes the respective basin from further assertion of diligence claims… which is the primary purpose of a General Stream Adjudication.</a:t>
            </a:r>
          </a:p>
          <a:p>
            <a:pPr marL="174610" indent="-174610">
              <a:buFontTx/>
              <a:buChar char="•"/>
            </a:pPr>
            <a:endParaRPr lang="en-US" dirty="0" smtClean="0">
              <a:latin typeface="Gill Sans"/>
            </a:endParaRPr>
          </a:p>
          <a:p>
            <a:pPr marL="174610" indent="-174610"/>
            <a:endParaRPr lang="en-US" dirty="0" smtClean="0">
              <a:latin typeface="Gill Sans"/>
            </a:endParaRPr>
          </a:p>
          <a:p>
            <a:pPr marL="174610" indent="-174610"/>
            <a:endParaRPr lang="en-US" dirty="0" smtClean="0">
              <a:latin typeface="Gill Sans"/>
            </a:endParaRPr>
          </a:p>
        </p:txBody>
      </p:sp>
      <p:sp>
        <p:nvSpPr>
          <p:cNvPr id="4" name="Slide Number Placeholder 3"/>
          <p:cNvSpPr>
            <a:spLocks noGrp="1"/>
          </p:cNvSpPr>
          <p:nvPr>
            <p:ph type="sldNum" sz="quarter" idx="5"/>
          </p:nvPr>
        </p:nvSpPr>
        <p:spPr/>
        <p:txBody>
          <a:bodyPr/>
          <a:lstStyle/>
          <a:p>
            <a:pPr>
              <a:defRPr/>
            </a:pPr>
            <a:fld id="{58BB8F2F-8F6D-4AC4-93E4-7BDC5A31C93D}" type="slidenum">
              <a:rPr lang="en-US" smtClean="0"/>
              <a:pPr>
                <a:defRPr/>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2935" indent="-285744" eaLnBrk="0" hangingPunct="0">
              <a:defRPr sz="3200">
                <a:solidFill>
                  <a:srgbClr val="000000"/>
                </a:solidFill>
                <a:latin typeface="Gill Sans"/>
                <a:ea typeface="ヒラギノ角ゴ Pro W3"/>
                <a:cs typeface="ヒラギノ角ゴ Pro W3"/>
                <a:sym typeface="Gill Sans"/>
              </a:defRPr>
            </a:lvl2pPr>
            <a:lvl3pPr marL="1142977" indent="-228595" eaLnBrk="0" hangingPunct="0">
              <a:defRPr sz="3200">
                <a:solidFill>
                  <a:srgbClr val="000000"/>
                </a:solidFill>
                <a:latin typeface="Gill Sans"/>
                <a:ea typeface="ヒラギノ角ゴ Pro W3"/>
                <a:cs typeface="ヒラギノ角ゴ Pro W3"/>
                <a:sym typeface="Gill Sans"/>
              </a:defRPr>
            </a:lvl3pPr>
            <a:lvl4pPr marL="1600168" indent="-228595" eaLnBrk="0" hangingPunct="0">
              <a:defRPr sz="3200">
                <a:solidFill>
                  <a:srgbClr val="000000"/>
                </a:solidFill>
                <a:latin typeface="Gill Sans"/>
                <a:ea typeface="ヒラギノ角ゴ Pro W3"/>
                <a:cs typeface="ヒラギノ角ゴ Pro W3"/>
                <a:sym typeface="Gill Sans"/>
              </a:defRPr>
            </a:lvl4pPr>
            <a:lvl5pPr marL="2057359" indent="-228595" eaLnBrk="0" hangingPunct="0">
              <a:defRPr sz="3200">
                <a:solidFill>
                  <a:srgbClr val="000000"/>
                </a:solidFill>
                <a:latin typeface="Gill Sans"/>
                <a:ea typeface="ヒラギノ角ゴ Pro W3"/>
                <a:cs typeface="ヒラギノ角ゴ Pro W3"/>
                <a:sym typeface="Gill Sans"/>
              </a:defRPr>
            </a:lvl5pPr>
            <a:lvl6pPr marL="2514550"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740"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8932"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122"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0A21AB2D-F7C2-4C9B-A7B8-13ECA30BD404}" type="slidenum">
              <a:rPr lang="en-US" sz="1200"/>
              <a:pPr eaLnBrk="1" hangingPunct="1"/>
              <a:t>20</a:t>
            </a:fld>
            <a:endParaRPr lang="en-US" sz="1200"/>
          </a:p>
        </p:txBody>
      </p:sp>
      <p:sp>
        <p:nvSpPr>
          <p:cNvPr id="55299" name="Rectangle 2"/>
          <p:cNvSpPr>
            <a:spLocks noGrp="1" noRot="1" noChangeAspect="1" noChangeArrowheads="1" noTextEdit="1"/>
          </p:cNvSpPr>
          <p:nvPr>
            <p:ph type="sldImg"/>
          </p:nvPr>
        </p:nvSpPr>
        <p:spPr>
          <a:ln/>
        </p:spPr>
      </p:sp>
      <p:sp>
        <p:nvSpPr>
          <p:cNvPr id="55300" name="Rectangle 3"/>
          <p:cNvSpPr>
            <a:spLocks noGrp="1"/>
          </p:cNvSpPr>
          <p:nvPr>
            <p:ph type="body" idx="1"/>
          </p:nvPr>
        </p:nvSpPr>
        <p:spPr>
          <a:noFill/>
        </p:spPr>
        <p:txBody>
          <a:bodyPr/>
          <a:lstStyle/>
          <a:p>
            <a:pPr marL="174622" indent="-174622">
              <a:buFontTx/>
              <a:buChar char="•"/>
            </a:pPr>
            <a:r>
              <a:rPr lang="en-US" dirty="0" smtClean="0">
                <a:latin typeface="Gill Sans"/>
              </a:rPr>
              <a:t>When the Adjudication Program goes into an area, one of the most prominent questions is whether or not a water users will lose their water right.  It should be noted that the State Engineer does not have the authority to take a water right away.  We can only recommend to the court that the water right be disallowed in the Proposed Determination.  </a:t>
            </a:r>
          </a:p>
          <a:p>
            <a:pPr marL="174622" indent="-174622">
              <a:buFontTx/>
              <a:buChar char="•"/>
            </a:pPr>
            <a:endParaRPr lang="en-US" dirty="0" smtClean="0">
              <a:latin typeface="Gill Sans"/>
            </a:endParaRPr>
          </a:p>
          <a:p>
            <a:pPr marL="174622" indent="-174622">
              <a:buFontTx/>
              <a:buChar char="•"/>
            </a:pPr>
            <a:r>
              <a:rPr lang="en-US" dirty="0" smtClean="0">
                <a:latin typeface="Gill Sans"/>
              </a:rPr>
              <a:t>Ultimately, individuals who are using their water right in conformance with the records on file with the Division of Water Rights have nothing to fear.  </a:t>
            </a:r>
          </a:p>
          <a:p>
            <a:pPr marL="174622" indent="-174622">
              <a:buFontTx/>
              <a:buChar char="•"/>
            </a:pPr>
            <a:endParaRPr lang="en-US" dirty="0" smtClean="0">
              <a:latin typeface="Gill Sans"/>
            </a:endParaRPr>
          </a:p>
          <a:p>
            <a:pPr marL="174622" indent="-174622">
              <a:buFontTx/>
              <a:buChar char="•"/>
            </a:pPr>
            <a:r>
              <a:rPr lang="en-US" dirty="0" smtClean="0">
                <a:latin typeface="Gill Sans"/>
              </a:rPr>
              <a:t>Those who are using water without a right of record are required to submit a claim during the process or risk being barred by the court from asserting a right. </a:t>
            </a:r>
          </a:p>
          <a:p>
            <a:pPr marL="174622" indent="-174622">
              <a:buFontTx/>
              <a:buChar char="•"/>
            </a:pPr>
            <a:endParaRPr lang="en-US" dirty="0" smtClean="0">
              <a:latin typeface="Gill Sans"/>
            </a:endParaRPr>
          </a:p>
          <a:p>
            <a:pPr marL="174622" indent="-174622">
              <a:buFontTx/>
              <a:buChar char="•"/>
            </a:pPr>
            <a:r>
              <a:rPr lang="en-US" dirty="0" smtClean="0">
                <a:latin typeface="Gill Sans"/>
              </a:rPr>
              <a:t>When a water right, or portion of it, has fallen out of use for more than 7 years, the water right (or the un-used portion) may be recommended to be disallowed in the Proposed Determination.  This ensures that water which is not being used, returns to the public for future appropriation or sustainment of other rights.  If</a:t>
            </a:r>
            <a:r>
              <a:rPr lang="en-US" baseline="0" dirty="0" smtClean="0">
                <a:latin typeface="Gill Sans"/>
              </a:rPr>
              <a:t> knowledge of recent use is cloudy, w</a:t>
            </a:r>
            <a:r>
              <a:rPr lang="en-US" dirty="0" smtClean="0">
                <a:latin typeface="Gill Sans"/>
              </a:rPr>
              <a:t>e will often give a water user the benefit of the doubt in order to prevent unnecessary constraints on water users.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2868" indent="-285718" eaLnBrk="0" hangingPunct="0">
              <a:defRPr sz="3200">
                <a:solidFill>
                  <a:srgbClr val="000000"/>
                </a:solidFill>
                <a:latin typeface="Gill Sans"/>
                <a:ea typeface="ヒラギノ角ゴ Pro W3"/>
                <a:cs typeface="ヒラギノ角ゴ Pro W3"/>
                <a:sym typeface="Gill Sans"/>
              </a:defRPr>
            </a:lvl2pPr>
            <a:lvl3pPr marL="1142871" indent="-228574" eaLnBrk="0" hangingPunct="0">
              <a:defRPr sz="3200">
                <a:solidFill>
                  <a:srgbClr val="000000"/>
                </a:solidFill>
                <a:latin typeface="Gill Sans"/>
                <a:ea typeface="ヒラギノ角ゴ Pro W3"/>
                <a:cs typeface="ヒラギノ角ゴ Pro W3"/>
                <a:sym typeface="Gill Sans"/>
              </a:defRPr>
            </a:lvl3pPr>
            <a:lvl4pPr marL="1600020" indent="-228574" eaLnBrk="0" hangingPunct="0">
              <a:defRPr sz="3200">
                <a:solidFill>
                  <a:srgbClr val="000000"/>
                </a:solidFill>
                <a:latin typeface="Gill Sans"/>
                <a:ea typeface="ヒラギノ角ゴ Pro W3"/>
                <a:cs typeface="ヒラギノ角ゴ Pro W3"/>
                <a:sym typeface="Gill Sans"/>
              </a:defRPr>
            </a:lvl4pPr>
            <a:lvl5pPr marL="2057168" indent="-228574" eaLnBrk="0" hangingPunct="0">
              <a:defRPr sz="3200">
                <a:solidFill>
                  <a:srgbClr val="000000"/>
                </a:solidFill>
                <a:latin typeface="Gill Sans"/>
                <a:ea typeface="ヒラギノ角ゴ Pro W3"/>
                <a:cs typeface="ヒラギノ角ゴ Pro W3"/>
                <a:sym typeface="Gill Sans"/>
              </a:defRPr>
            </a:lvl5pPr>
            <a:lvl6pPr marL="2514317" indent="-228574"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464" indent="-228574"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8613" indent="-228574"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5762" indent="-228574"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E149D416-D7C1-4F3C-9E0F-928F5E576D91}" type="slidenum">
              <a:rPr lang="en-US" sz="1200"/>
              <a:pPr eaLnBrk="1" hangingPunct="1"/>
              <a:t>21</a:t>
            </a:fld>
            <a:endParaRPr lang="en-US" sz="1200"/>
          </a:p>
        </p:txBody>
      </p:sp>
      <p:sp>
        <p:nvSpPr>
          <p:cNvPr id="57347" name="Rectangle 2"/>
          <p:cNvSpPr>
            <a:spLocks noGrp="1" noRot="1" noChangeAspect="1" noChangeArrowheads="1" noTextEdit="1"/>
          </p:cNvSpPr>
          <p:nvPr>
            <p:ph type="sldImg"/>
          </p:nvPr>
        </p:nvSpPr>
        <p:spPr>
          <a:ln/>
        </p:spPr>
      </p:sp>
      <p:sp>
        <p:nvSpPr>
          <p:cNvPr id="57348" name="Rectangle 3"/>
          <p:cNvSpPr>
            <a:spLocks noGrp="1"/>
          </p:cNvSpPr>
          <p:nvPr>
            <p:ph type="body" idx="1"/>
          </p:nvPr>
        </p:nvSpPr>
        <p:spPr>
          <a:noFill/>
        </p:spPr>
        <p:txBody>
          <a:bodyPr/>
          <a:lstStyle/>
          <a:p>
            <a:pPr eaLnBrk="1" hangingPunct="1"/>
            <a:endParaRPr lang="en-US" dirty="0" smtClean="0">
              <a:latin typeface="Gill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p:cNvSpPr>
          <p:nvPr>
            <p:ph type="sldNum" sz="quarter" idx="5"/>
          </p:nvPr>
        </p:nvSpPr>
        <p:spPr>
          <a:noFill/>
        </p:spPr>
        <p:txBody>
          <a:bodyPr/>
          <a:lstStyle>
            <a:lvl1pPr eaLnBrk="0" hangingPunct="0">
              <a:defRPr sz="3100">
                <a:solidFill>
                  <a:srgbClr val="000000"/>
                </a:solidFill>
                <a:latin typeface="Gill Sans"/>
                <a:ea typeface="ヒラギノ角ゴ Pro W3"/>
                <a:cs typeface="ヒラギノ角ゴ Pro W3"/>
                <a:sym typeface="Gill Sans"/>
              </a:defRPr>
            </a:lvl1pPr>
            <a:lvl2pPr marL="742816" indent="-285698" eaLnBrk="0" hangingPunct="0">
              <a:defRPr sz="3100">
                <a:solidFill>
                  <a:srgbClr val="000000"/>
                </a:solidFill>
                <a:latin typeface="Gill Sans"/>
                <a:ea typeface="ヒラギノ角ゴ Pro W3"/>
                <a:cs typeface="ヒラギノ角ゴ Pro W3"/>
                <a:sym typeface="Gill Sans"/>
              </a:defRPr>
            </a:lvl2pPr>
            <a:lvl3pPr marL="1142794" indent="-228559" eaLnBrk="0" hangingPunct="0">
              <a:defRPr sz="3100">
                <a:solidFill>
                  <a:srgbClr val="000000"/>
                </a:solidFill>
                <a:latin typeface="Gill Sans"/>
                <a:ea typeface="ヒラギノ角ゴ Pro W3"/>
                <a:cs typeface="ヒラギノ角ゴ Pro W3"/>
                <a:sym typeface="Gill Sans"/>
              </a:defRPr>
            </a:lvl3pPr>
            <a:lvl4pPr marL="1599912" indent="-228559" eaLnBrk="0" hangingPunct="0">
              <a:defRPr sz="3100">
                <a:solidFill>
                  <a:srgbClr val="000000"/>
                </a:solidFill>
                <a:latin typeface="Gill Sans"/>
                <a:ea typeface="ヒラギノ角ゴ Pro W3"/>
                <a:cs typeface="ヒラギノ角ゴ Pro W3"/>
                <a:sym typeface="Gill Sans"/>
              </a:defRPr>
            </a:lvl4pPr>
            <a:lvl5pPr marL="2057029" indent="-228559" eaLnBrk="0" hangingPunct="0">
              <a:defRPr sz="3100">
                <a:solidFill>
                  <a:srgbClr val="000000"/>
                </a:solidFill>
                <a:latin typeface="Gill Sans"/>
                <a:ea typeface="ヒラギノ角ゴ Pro W3"/>
                <a:cs typeface="ヒラギノ角ゴ Pro W3"/>
                <a:sym typeface="Gill Sans"/>
              </a:defRPr>
            </a:lvl5pPr>
            <a:lvl6pPr marL="2514147" indent="-228559"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6pPr>
            <a:lvl7pPr marL="2971263" indent="-228559"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7pPr>
            <a:lvl8pPr marL="3428382" indent="-228559"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8pPr>
            <a:lvl9pPr marL="3885499" indent="-228559"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9pPr>
          </a:lstStyle>
          <a:p>
            <a:pPr eaLnBrk="1" hangingPunct="1"/>
            <a:fld id="{5FA90B63-BCFF-4230-8010-E48A70EABE37}" type="slidenum">
              <a:rPr lang="en-US" sz="1200"/>
              <a:pPr eaLnBrk="1" hangingPunct="1"/>
              <a:t>22</a:t>
            </a:fld>
            <a:endParaRPr lang="en-US" sz="1200"/>
          </a:p>
        </p:txBody>
      </p:sp>
      <p:sp>
        <p:nvSpPr>
          <p:cNvPr id="58371" name="Rectangle 2"/>
          <p:cNvSpPr>
            <a:spLocks noGrp="1" noRot="1" noChangeAspect="1" noChangeArrowheads="1" noTextEdit="1"/>
          </p:cNvSpPr>
          <p:nvPr>
            <p:ph type="sldImg"/>
          </p:nvPr>
        </p:nvSpPr>
        <p:spPr>
          <a:ln/>
        </p:spPr>
      </p:sp>
      <p:sp>
        <p:nvSpPr>
          <p:cNvPr id="58372" name="Rectangle 3"/>
          <p:cNvSpPr>
            <a:spLocks noGrp="1"/>
          </p:cNvSpPr>
          <p:nvPr>
            <p:ph type="body" idx="1"/>
          </p:nvPr>
        </p:nvSpPr>
        <p:spPr>
          <a:noFill/>
        </p:spPr>
        <p:txBody>
          <a:bodyPr/>
          <a:lstStyle/>
          <a:p>
            <a:pPr eaLnBrk="1" hangingPunct="1"/>
            <a:endParaRPr lang="en-US" dirty="0" smtClean="0">
              <a:latin typeface="Gill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p:cNvSpPr>
          <p:nvPr>
            <p:ph type="sldNum" sz="quarter" idx="5"/>
          </p:nvPr>
        </p:nvSpPr>
        <p:spPr>
          <a:noFill/>
        </p:spPr>
        <p:txBody>
          <a:bodyPr/>
          <a:lstStyle>
            <a:lvl1pPr eaLnBrk="0" hangingPunct="0">
              <a:defRPr sz="3100">
                <a:solidFill>
                  <a:srgbClr val="000000"/>
                </a:solidFill>
                <a:latin typeface="Gill Sans"/>
                <a:ea typeface="ヒラギノ角ゴ Pro W3"/>
                <a:cs typeface="ヒラギノ角ゴ Pro W3"/>
                <a:sym typeface="Gill Sans"/>
              </a:defRPr>
            </a:lvl1pPr>
            <a:lvl2pPr marL="742816" indent="-285698" eaLnBrk="0" hangingPunct="0">
              <a:defRPr sz="3100">
                <a:solidFill>
                  <a:srgbClr val="000000"/>
                </a:solidFill>
                <a:latin typeface="Gill Sans"/>
                <a:ea typeface="ヒラギノ角ゴ Pro W3"/>
                <a:cs typeface="ヒラギノ角ゴ Pro W3"/>
                <a:sym typeface="Gill Sans"/>
              </a:defRPr>
            </a:lvl2pPr>
            <a:lvl3pPr marL="1142794" indent="-228559" eaLnBrk="0" hangingPunct="0">
              <a:defRPr sz="3100">
                <a:solidFill>
                  <a:srgbClr val="000000"/>
                </a:solidFill>
                <a:latin typeface="Gill Sans"/>
                <a:ea typeface="ヒラギノ角ゴ Pro W3"/>
                <a:cs typeface="ヒラギノ角ゴ Pro W3"/>
                <a:sym typeface="Gill Sans"/>
              </a:defRPr>
            </a:lvl3pPr>
            <a:lvl4pPr marL="1599912" indent="-228559" eaLnBrk="0" hangingPunct="0">
              <a:defRPr sz="3100">
                <a:solidFill>
                  <a:srgbClr val="000000"/>
                </a:solidFill>
                <a:latin typeface="Gill Sans"/>
                <a:ea typeface="ヒラギノ角ゴ Pro W3"/>
                <a:cs typeface="ヒラギノ角ゴ Pro W3"/>
                <a:sym typeface="Gill Sans"/>
              </a:defRPr>
            </a:lvl4pPr>
            <a:lvl5pPr marL="2057029" indent="-228559" eaLnBrk="0" hangingPunct="0">
              <a:defRPr sz="3100">
                <a:solidFill>
                  <a:srgbClr val="000000"/>
                </a:solidFill>
                <a:latin typeface="Gill Sans"/>
                <a:ea typeface="ヒラギノ角ゴ Pro W3"/>
                <a:cs typeface="ヒラギノ角ゴ Pro W3"/>
                <a:sym typeface="Gill Sans"/>
              </a:defRPr>
            </a:lvl5pPr>
            <a:lvl6pPr marL="2514147" indent="-228559"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6pPr>
            <a:lvl7pPr marL="2971263" indent="-228559"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7pPr>
            <a:lvl8pPr marL="3428382" indent="-228559"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8pPr>
            <a:lvl9pPr marL="3885499" indent="-228559"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9pPr>
          </a:lstStyle>
          <a:p>
            <a:pPr eaLnBrk="1" hangingPunct="1"/>
            <a:fld id="{88433ECB-0CF9-4563-B00F-CE10B738CC2B}" type="slidenum">
              <a:rPr lang="en-US" sz="1200"/>
              <a:pPr eaLnBrk="1" hangingPunct="1"/>
              <a:t>3</a:t>
            </a:fld>
            <a:endParaRPr lang="en-US" sz="1200"/>
          </a:p>
        </p:txBody>
      </p:sp>
      <p:sp>
        <p:nvSpPr>
          <p:cNvPr id="45059" name="Rectangle 2"/>
          <p:cNvSpPr>
            <a:spLocks noGrp="1" noRot="1" noChangeAspect="1" noChangeArrowheads="1" noTextEdit="1"/>
          </p:cNvSpPr>
          <p:nvPr>
            <p:ph type="sldImg"/>
          </p:nvPr>
        </p:nvSpPr>
        <p:spPr>
          <a:ln/>
        </p:spPr>
      </p:sp>
      <p:sp>
        <p:nvSpPr>
          <p:cNvPr id="45060" name="Rectangle 3"/>
          <p:cNvSpPr>
            <a:spLocks noGrp="1"/>
          </p:cNvSpPr>
          <p:nvPr>
            <p:ph type="body" idx="1"/>
          </p:nvPr>
        </p:nvSpPr>
        <p:spPr>
          <a:noFill/>
        </p:spPr>
        <p:txBody>
          <a:bodyPr/>
          <a:lstStyle/>
          <a:p>
            <a:pPr marL="174594" indent="-174594">
              <a:buFontTx/>
              <a:buChar char="•"/>
            </a:pPr>
            <a:r>
              <a:rPr lang="en-US" sz="800" dirty="0">
                <a:latin typeface="Gill Sans"/>
              </a:rPr>
              <a:t>So, in an attempt to illustrate the importance of the foregoing critical questions, let’s pose the question, “Why do we conduct general stream adjudications?”  The answer is… it depends.  For one thing, it probably depends on the period of history in which you asked it.  Originally, general stream adjudications were utilized to bring all pre-statutory claims on to the permanent record.  This is easy to understand from the perspective of water users in 1903.  At the time that Utah’s first comprehensive water law was passed, it’s obvious that the number of pre-statutory claims far exceeded the number of appropriated rights since the system had yet to create any.  Consequently, it was imperative to determine and quantify existing rights in order to allow the State Engineer to process future appropriations.  This holds true through today, although the ratio of pre-statutory claims to certificated rights is much smaller--as will be illustrated in the next slide. </a:t>
            </a:r>
          </a:p>
          <a:p>
            <a:pPr marL="174594" indent="-174594">
              <a:buFontTx/>
              <a:buChar char="•"/>
            </a:pPr>
            <a:endParaRPr lang="en-US" sz="800" dirty="0">
              <a:latin typeface="Gill Sans"/>
            </a:endParaRPr>
          </a:p>
          <a:p>
            <a:pPr marL="174594" indent="-174594">
              <a:buFontTx/>
              <a:buChar char="•"/>
            </a:pPr>
            <a:r>
              <a:rPr lang="en-US" sz="800" dirty="0">
                <a:latin typeface="Gill Sans"/>
              </a:rPr>
              <a:t>If you were to ask why we conduct general adjudications today, I think that it would be impossible to leave out the issue of Federal Reserve rights.  As a result of a 1908 Supreme Court decision in </a:t>
            </a:r>
            <a:r>
              <a:rPr lang="en-US" sz="800" b="1" dirty="0">
                <a:latin typeface="Gill Sans"/>
              </a:rPr>
              <a:t>Winters v. United States</a:t>
            </a:r>
            <a:r>
              <a:rPr lang="en-US" sz="800" dirty="0">
                <a:latin typeface="Gill Sans"/>
              </a:rPr>
              <a:t>, the court ruled that by creation if the </a:t>
            </a:r>
            <a:r>
              <a:rPr lang="en-US" sz="800" b="1" dirty="0">
                <a:latin typeface="Gill Sans"/>
              </a:rPr>
              <a:t>Fort Belknap Indian Reservation</a:t>
            </a:r>
            <a:r>
              <a:rPr lang="en-US" sz="800" dirty="0">
                <a:latin typeface="Gill Sans"/>
              </a:rPr>
              <a:t>, there was an implied water right for the amount of water for the reservation to be </a:t>
            </a:r>
            <a:r>
              <a:rPr lang="en-US" sz="800" b="1" dirty="0">
                <a:latin typeface="Gill Sans"/>
              </a:rPr>
              <a:t>self-sufficient</a:t>
            </a:r>
            <a:r>
              <a:rPr lang="en-US" sz="800" dirty="0">
                <a:latin typeface="Gill Sans"/>
              </a:rPr>
              <a:t>.  Today, federal reserved water rights can be </a:t>
            </a:r>
            <a:r>
              <a:rPr lang="en-US" sz="800" b="1" dirty="0">
                <a:latin typeface="Gill Sans"/>
              </a:rPr>
              <a:t>asserted on most lands managed by the federal government</a:t>
            </a:r>
            <a:r>
              <a:rPr lang="en-US" sz="800" dirty="0">
                <a:latin typeface="Gill Sans"/>
              </a:rPr>
              <a:t>. Reserved rights are, for the most part, </a:t>
            </a:r>
            <a:r>
              <a:rPr lang="en-US" sz="800" b="1" dirty="0">
                <a:latin typeface="Gill Sans"/>
              </a:rPr>
              <a:t>immune from state water laws </a:t>
            </a:r>
            <a:r>
              <a:rPr lang="en-US" sz="800" dirty="0">
                <a:latin typeface="Gill Sans"/>
              </a:rPr>
              <a:t>and therefore, are not subject to diversion and beneficial use requirements and cannot be lost by non-use. Federal Reserve rights are limited by the "primary purpose" and "minimal needs" of the reservation or the respective federal agency’s original congressional mandate. In addition, federal reserved water rights are nontransferable. By law, these rights can only exist on lands owned by the federal government. If a land transfer occurs, any existing federal reserved water right becomes invalid.</a:t>
            </a:r>
          </a:p>
          <a:p>
            <a:pPr marL="174594" indent="-174594">
              <a:buFontTx/>
              <a:buChar char="•"/>
            </a:pPr>
            <a:endParaRPr lang="en-US" sz="800" dirty="0">
              <a:latin typeface="Gill Sans"/>
            </a:endParaRPr>
          </a:p>
          <a:p>
            <a:pPr marL="174594" indent="-174594">
              <a:buFontTx/>
              <a:buChar char="•"/>
            </a:pPr>
            <a:r>
              <a:rPr lang="en-US" sz="800" dirty="0">
                <a:latin typeface="Gill Sans"/>
              </a:rPr>
              <a:t>Although Federal Reserve rights were known to exist, there was no way to force the Federal Government to assert or quantify their claims since it possessed sovereign immunity and could not be joined involuntarily in a suit.  In 1952, a senator from Nevada by the name of Pat McCarran introduced a bill that would allow states to pursue quantification of Federal Reserve rights.  As it came to be known, the McCarran Amendment, waives U.S. sovereign immunity with respect to water rights and allows states to determine Federal water rights in state courts.  Hence, federal water claims may be quantified in state stream adjudications, but only if such proceedings are comprehensive (meaning that all claimants to a specific water body are joined in the suit).  </a:t>
            </a:r>
          </a:p>
          <a:p>
            <a:pPr marL="174594" indent="-174594">
              <a:buFontTx/>
              <a:buChar char="•"/>
            </a:pPr>
            <a:endParaRPr lang="en-US" sz="800" dirty="0">
              <a:latin typeface="Gill Sans"/>
            </a:endParaRPr>
          </a:p>
          <a:p>
            <a:pPr marL="174594" indent="-174594">
              <a:buFontTx/>
              <a:buChar char="•"/>
            </a:pPr>
            <a:r>
              <a:rPr lang="en-US" sz="800" dirty="0">
                <a:latin typeface="Gill Sans"/>
              </a:rPr>
              <a:t>Some other benefits of a general adjudication is the consolidation and settlement of multiple controversies and bringing clarity to the overall water rights picture by joining all water users within a given system (as opposed to piecemeal litigation), defining supplemental relationships, removing forfeited rights from the record, and obtaining final decrees on all rights within the drainage.</a:t>
            </a:r>
          </a:p>
          <a:p>
            <a:pPr marL="174594" indent="-174594">
              <a:buFontTx/>
              <a:buChar char="•"/>
            </a:pPr>
            <a:endParaRPr lang="en-US" sz="800" dirty="0">
              <a:latin typeface="Gill Sans"/>
            </a:endParaRPr>
          </a:p>
          <a:p>
            <a:pPr marL="174594" indent="-174594">
              <a:buFontTx/>
              <a:buChar char="•"/>
            </a:pPr>
            <a:endParaRPr lang="en-US" sz="800" i="1" dirty="0">
              <a:latin typeface="Gill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p:cNvSpPr>
          <p:nvPr>
            <p:ph type="sldNum" sz="quarter" idx="5"/>
          </p:nvPr>
        </p:nvSpPr>
        <p:spPr>
          <a:noFill/>
        </p:spPr>
        <p:txBody>
          <a:bodyPr/>
          <a:lstStyle>
            <a:lvl1pPr eaLnBrk="0" hangingPunct="0">
              <a:defRPr sz="3100">
                <a:solidFill>
                  <a:srgbClr val="000000"/>
                </a:solidFill>
                <a:latin typeface="Gill Sans"/>
                <a:ea typeface="ヒラギノ角ゴ Pro W3"/>
                <a:cs typeface="ヒラギノ角ゴ Pro W3"/>
                <a:sym typeface="Gill Sans"/>
              </a:defRPr>
            </a:lvl1pPr>
            <a:lvl2pPr marL="742816" indent="-285698" eaLnBrk="0" hangingPunct="0">
              <a:defRPr sz="3100">
                <a:solidFill>
                  <a:srgbClr val="000000"/>
                </a:solidFill>
                <a:latin typeface="Gill Sans"/>
                <a:ea typeface="ヒラギノ角ゴ Pro W3"/>
                <a:cs typeface="ヒラギノ角ゴ Pro W3"/>
                <a:sym typeface="Gill Sans"/>
              </a:defRPr>
            </a:lvl2pPr>
            <a:lvl3pPr marL="1142794" indent="-228559" eaLnBrk="0" hangingPunct="0">
              <a:defRPr sz="3100">
                <a:solidFill>
                  <a:srgbClr val="000000"/>
                </a:solidFill>
                <a:latin typeface="Gill Sans"/>
                <a:ea typeface="ヒラギノ角ゴ Pro W3"/>
                <a:cs typeface="ヒラギノ角ゴ Pro W3"/>
                <a:sym typeface="Gill Sans"/>
              </a:defRPr>
            </a:lvl3pPr>
            <a:lvl4pPr marL="1599912" indent="-228559" eaLnBrk="0" hangingPunct="0">
              <a:defRPr sz="3100">
                <a:solidFill>
                  <a:srgbClr val="000000"/>
                </a:solidFill>
                <a:latin typeface="Gill Sans"/>
                <a:ea typeface="ヒラギノ角ゴ Pro W3"/>
                <a:cs typeface="ヒラギノ角ゴ Pro W3"/>
                <a:sym typeface="Gill Sans"/>
              </a:defRPr>
            </a:lvl4pPr>
            <a:lvl5pPr marL="2057029" indent="-228559" eaLnBrk="0" hangingPunct="0">
              <a:defRPr sz="3100">
                <a:solidFill>
                  <a:srgbClr val="000000"/>
                </a:solidFill>
                <a:latin typeface="Gill Sans"/>
                <a:ea typeface="ヒラギノ角ゴ Pro W3"/>
                <a:cs typeface="ヒラギノ角ゴ Pro W3"/>
                <a:sym typeface="Gill Sans"/>
              </a:defRPr>
            </a:lvl5pPr>
            <a:lvl6pPr marL="2514147" indent="-228559"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6pPr>
            <a:lvl7pPr marL="2971263" indent="-228559"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7pPr>
            <a:lvl8pPr marL="3428382" indent="-228559"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8pPr>
            <a:lvl9pPr marL="3885499" indent="-228559"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9pPr>
          </a:lstStyle>
          <a:p>
            <a:pPr eaLnBrk="1" hangingPunct="1"/>
            <a:fld id="{1E3772B9-636D-4F93-BB64-F9104655B5DF}" type="slidenum">
              <a:rPr lang="en-US" sz="1200"/>
              <a:pPr eaLnBrk="1" hangingPunct="1"/>
              <a:t>23</a:t>
            </a:fld>
            <a:endParaRPr lang="en-US" sz="1200"/>
          </a:p>
        </p:txBody>
      </p:sp>
      <p:sp>
        <p:nvSpPr>
          <p:cNvPr id="46083" name="Rectangle 2"/>
          <p:cNvSpPr>
            <a:spLocks noGrp="1" noRot="1" noChangeAspect="1" noChangeArrowheads="1" noTextEdit="1"/>
          </p:cNvSpPr>
          <p:nvPr>
            <p:ph type="sldImg"/>
          </p:nvPr>
        </p:nvSpPr>
        <p:spPr>
          <a:ln/>
        </p:spPr>
      </p:sp>
      <p:sp>
        <p:nvSpPr>
          <p:cNvPr id="46084" name="Rectangle 3"/>
          <p:cNvSpPr>
            <a:spLocks noGrp="1"/>
          </p:cNvSpPr>
          <p:nvPr>
            <p:ph type="body" idx="1"/>
          </p:nvPr>
        </p:nvSpPr>
        <p:spPr>
          <a:noFill/>
        </p:spPr>
        <p:txBody>
          <a:bodyPr/>
          <a:lstStyle/>
          <a:p>
            <a:pPr marL="0" marR="0" lvl="0" indent="0" algn="l" defTabSz="91395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Petition or Court Order:</a:t>
            </a:r>
            <a:r>
              <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The water rights adjudication process is typically initiated one of two ways. Water users may petition the State Engineer to file an action in the respective district court to initiate an adjudication; alternatively, a suit involving several water rights might be converted into a general water rights adjudication by the court. This has already occurred within each of the 15 major drainages in the State of Utah. (Utah Code 73-4-1)</a:t>
            </a:r>
          </a:p>
          <a:p>
            <a:pPr marL="0" marR="0" lvl="0" indent="0" algn="l" defTabSz="91395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General Notice:</a:t>
            </a:r>
            <a:r>
              <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For each area, division, or subdivision, the State Engineer publishes notice in a newspaper designated by the court once a week for two consecutive weeks. The notice provides the name of the action, location of the court, and name of the water source involved. (UCA 73-4-3)</a:t>
            </a:r>
          </a:p>
          <a:p>
            <a:pPr marL="0" marR="0" lvl="0" indent="0" algn="l" defTabSz="91395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Summons:</a:t>
            </a:r>
            <a:r>
              <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For each area, division, or subdivision, the State Engineer serves a summons on potential claimants of record by mail. Summons is also published in a newspaper designated by the court once a week for five consecutive weeks. (Utah Code 73-4-4)</a:t>
            </a:r>
          </a:p>
          <a:p>
            <a:pPr marL="0" marR="0" lvl="0" indent="0" algn="l" defTabSz="91395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First Public Meeting:</a:t>
            </a:r>
            <a:r>
              <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The State Engineer holds a public meeting in the adjudication area, division, or subdivision to inform water right claimants about the process. (Utah Code 73-4-3)</a:t>
            </a:r>
          </a:p>
          <a:p>
            <a:pPr marL="0" marR="0" lvl="0" indent="0" algn="l" defTabSz="91395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Notice to Submit Claims:</a:t>
            </a:r>
            <a:r>
              <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After the initial public meeting, the State Engineer sends notice to claimants to file a statement of claim (i.e., water user's claim) along with a copy of the form or instructions on how to obtain one. (Utah Code 73-4-3)</a:t>
            </a:r>
          </a:p>
          <a:p>
            <a:pPr marL="0" marR="0" lvl="0" indent="0" algn="l" defTabSz="91395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Claim Filing:</a:t>
            </a:r>
            <a:r>
              <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Claimants have 90 days from the date of the notice in order to file a claim with the State Engineer or the respective district court. Claimants may request one 30-day extension by filing a written request with the State Engineer prior to the conclusion of the 90-day period. Claimants who fail to file a claim within the prescribed 90-day timeframe (or authorized extension) risk being prevented from asserting their claim in the future and having any unclaimed right deemed abandoned by the court. (Utah Code 73-4-3, 5, 9, and 10). If your water right is listed in the name of a previous owner, you should still file a claim (as a claimant) to protect your water right from being deemed abandoned. Later, update title to your water right. The </a:t>
            </a:r>
            <a:r>
              <a:rPr kumimoji="0" lang="en-US" sz="12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mn-cs"/>
                <a:hlinkClick r:id="rId3"/>
              </a:rPr>
              <a:t>title updating process</a:t>
            </a:r>
            <a:r>
              <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is separate from adjudication.</a:t>
            </a:r>
          </a:p>
          <a:p>
            <a:pPr marL="0" marR="0" lvl="0" indent="0" algn="l" defTabSz="91395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List of Unclaimed Rights:</a:t>
            </a:r>
            <a:r>
              <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After the conclusion of the 90-day claim filing period (plus any extensions), a List of Unclaimed Rights is published and filed with the court to document water rights that exist on the records of the State Engineer for which no claim was filed. The List of Unclaimed Rights is meant to provide additional notice regarding existing rights that may be subject to being deemed abandoned by the court. The State Engineer sends notice to claimants that the List of Unclaimed Rights has been filed and instructions on how to obtain a copy of the list and their obligation to file an objection within 90 days if dissatisfied. (Utah Code 73-4-9.5)</a:t>
            </a:r>
          </a:p>
          <a:p>
            <a:pPr marL="0" marR="0" lvl="0" indent="0" algn="l" defTabSz="91395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Second Public Meeting:</a:t>
            </a:r>
            <a:r>
              <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After filing the List of Unclaimed Rights, the State Engineer holds a public meeting in the adjudication area, division, or subdivision to explain the List of Unclaimed Rights to the claimants. (Utah Code 73-4-9.5)</a:t>
            </a:r>
          </a:p>
          <a:p>
            <a:pPr marL="0" marR="0" lvl="0" indent="0" algn="l" defTabSz="91395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Final Summons:</a:t>
            </a:r>
            <a:r>
              <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Following the notice of the List of Unclaimed Rights, the State Engineer makes a final search for potential claimants and publishes summons in a newspaper designated by the court once a week for five consecutive weeks. (Utah Code 73-4-22)</a:t>
            </a:r>
          </a:p>
          <a:p>
            <a:pPr marL="0" marR="0" lvl="0" indent="0" algn="l" defTabSz="91395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Objection Resolution &amp; Decree:</a:t>
            </a:r>
            <a:r>
              <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Individuals who disagree with the List of Unclaimed Rights have 90 days to file an objection and water user's claim with the court. They must also file a water user's claim with the State Engineer. Once objections (if any) are resolved, the court renders a decree on the List of Unclaimed Rights that: (1) identifies any rights to be removed from the list, (2) adjudges the unclaimed rights abandoned, and (3) prohibits future unknown claims from being asserted. (Utah Code 73-4-9.5)</a:t>
            </a:r>
          </a:p>
          <a:p>
            <a:pPr marL="0" marR="0" lvl="0" indent="0" algn="l" defTabSz="91395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Proposed Determination:</a:t>
            </a:r>
            <a:r>
              <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Once claimants have filed their respective water user's claims, the State Engineer evaluates and maps the claims and develops a Proposed Determination of water rights. Subsequent to the rendering of a decree on the List of Unclaimed Rights, the State Engineer files the Proposed Determination with the court and provides notice to claimants of how to view or obtain a copy of it and their obligation to file an objection within 90 days if dissatisfied. The Proposed Determination represents the State Engineer's official recommendation to the court as to the status and nature of water rights within the respective boundary. (Utah Code 73-4-11)</a:t>
            </a:r>
          </a:p>
          <a:p>
            <a:pPr marL="0" marR="0" lvl="0" indent="0" algn="l" defTabSz="91395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Public Meeting:</a:t>
            </a:r>
            <a:r>
              <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After filing the Proposed Determination, the State Engineer holds a public meeting in the adjudication area, division, or subdivision to explain the Proposed Determination to the claimants. (Utah Code 73-4-11)</a:t>
            </a:r>
          </a:p>
          <a:p>
            <a:pPr marL="0" marR="0" lvl="0" indent="0" algn="l" defTabSz="91395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Objection Resolution &amp; Decree:</a:t>
            </a:r>
            <a:r>
              <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Individuals who disagree with the Proposed Determination have 90 days to file an objection with the court. Once objections (if any) are resolved, the court renders a decree on the Proposed Determination. (Utah Code 73-4-12,15)</a:t>
            </a:r>
          </a:p>
          <a:p>
            <a:pPr marL="0" marR="0" lvl="0" indent="0" algn="l" defTabSz="9139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Gill Sans"/>
              <a:ea typeface="+mn-ea"/>
              <a:cs typeface="+mn-cs"/>
            </a:endParaRPr>
          </a:p>
        </p:txBody>
      </p:sp>
    </p:spTree>
    <p:extLst>
      <p:ext uri="{BB962C8B-B14F-4D97-AF65-F5344CB8AC3E}">
        <p14:creationId xmlns:p14="http://schemas.microsoft.com/office/powerpoint/2010/main" val="2911818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pPr defTabSz="914316">
              <a:defRPr/>
            </a:pPr>
            <a:fld id="{E9A2DE5B-E3FF-4056-9CC1-1B36978AA720}" type="slidenum">
              <a:rPr lang="en-US">
                <a:solidFill>
                  <a:srgbClr val="000000"/>
                </a:solidFill>
                <a:latin typeface="Gill Sans" charset="0"/>
                <a:ea typeface="ヒラギノ角ゴ Pro W3" charset="-128"/>
                <a:sym typeface="Gill Sans" charset="0"/>
              </a:rPr>
              <a:pPr defTabSz="914316">
                <a:defRPr/>
              </a:pPr>
              <a:t>4</a:t>
            </a:fld>
            <a:endParaRPr lang="en-US">
              <a:solidFill>
                <a:srgbClr val="000000"/>
              </a:solidFill>
              <a:latin typeface="Gill Sans" charset="0"/>
              <a:ea typeface="ヒラギノ角ゴ Pro W3" charset="-128"/>
              <a:sym typeface="Gill Sans"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7624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pPr defTabSz="914316">
              <a:defRPr/>
            </a:pPr>
            <a:fld id="{E9A2DE5B-E3FF-4056-9CC1-1B36978AA720}" type="slidenum">
              <a:rPr lang="en-US">
                <a:solidFill>
                  <a:srgbClr val="000000"/>
                </a:solidFill>
                <a:latin typeface="Gill Sans" charset="0"/>
                <a:ea typeface="ヒラギノ角ゴ Pro W3" charset="-128"/>
                <a:sym typeface="Gill Sans" charset="0"/>
              </a:rPr>
              <a:pPr defTabSz="914316">
                <a:defRPr/>
              </a:pPr>
              <a:t>5</a:t>
            </a:fld>
            <a:endParaRPr lang="en-US">
              <a:solidFill>
                <a:srgbClr val="000000"/>
              </a:solidFill>
              <a:latin typeface="Gill Sans" charset="0"/>
              <a:ea typeface="ヒラギノ角ゴ Pro W3" charset="-128"/>
              <a:sym typeface="Gill Sans"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6800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pPr defTabSz="914316">
              <a:defRPr/>
            </a:pPr>
            <a:fld id="{E9A2DE5B-E3FF-4056-9CC1-1B36978AA720}" type="slidenum">
              <a:rPr lang="en-US">
                <a:solidFill>
                  <a:srgbClr val="000000"/>
                </a:solidFill>
                <a:latin typeface="Gill Sans" charset="0"/>
                <a:ea typeface="ヒラギノ角ゴ Pro W3" charset="-128"/>
                <a:sym typeface="Gill Sans" charset="0"/>
              </a:rPr>
              <a:pPr defTabSz="914316">
                <a:defRPr/>
              </a:pPr>
              <a:t>6</a:t>
            </a:fld>
            <a:endParaRPr lang="en-US">
              <a:solidFill>
                <a:srgbClr val="000000"/>
              </a:solidFill>
              <a:latin typeface="Gill Sans" charset="0"/>
              <a:ea typeface="ヒラギノ角ゴ Pro W3" charset="-128"/>
              <a:sym typeface="Gill Sans"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4146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p:cNvSpPr>
          <p:nvPr>
            <p:ph type="sldNum" sz="quarter" idx="5"/>
          </p:nvPr>
        </p:nvSpPr>
        <p:spPr>
          <a:noFill/>
        </p:spPr>
        <p:txBody>
          <a:bodyPr/>
          <a:lstStyle>
            <a:lvl1pPr eaLnBrk="0" hangingPunct="0">
              <a:defRPr sz="3100">
                <a:solidFill>
                  <a:srgbClr val="000000"/>
                </a:solidFill>
                <a:latin typeface="Gill Sans"/>
                <a:ea typeface="ヒラギノ角ゴ Pro W3"/>
                <a:cs typeface="ヒラギノ角ゴ Pro W3"/>
                <a:sym typeface="Gill Sans"/>
              </a:defRPr>
            </a:lvl1pPr>
            <a:lvl2pPr marL="742816" indent="-285698" eaLnBrk="0" hangingPunct="0">
              <a:defRPr sz="3100">
                <a:solidFill>
                  <a:srgbClr val="000000"/>
                </a:solidFill>
                <a:latin typeface="Gill Sans"/>
                <a:ea typeface="ヒラギノ角ゴ Pro W3"/>
                <a:cs typeface="ヒラギノ角ゴ Pro W3"/>
                <a:sym typeface="Gill Sans"/>
              </a:defRPr>
            </a:lvl2pPr>
            <a:lvl3pPr marL="1142794" indent="-228559" eaLnBrk="0" hangingPunct="0">
              <a:defRPr sz="3100">
                <a:solidFill>
                  <a:srgbClr val="000000"/>
                </a:solidFill>
                <a:latin typeface="Gill Sans"/>
                <a:ea typeface="ヒラギノ角ゴ Pro W3"/>
                <a:cs typeface="ヒラギノ角ゴ Pro W3"/>
                <a:sym typeface="Gill Sans"/>
              </a:defRPr>
            </a:lvl3pPr>
            <a:lvl4pPr marL="1599912" indent="-228559" eaLnBrk="0" hangingPunct="0">
              <a:defRPr sz="3100">
                <a:solidFill>
                  <a:srgbClr val="000000"/>
                </a:solidFill>
                <a:latin typeface="Gill Sans"/>
                <a:ea typeface="ヒラギノ角ゴ Pro W3"/>
                <a:cs typeface="ヒラギノ角ゴ Pro W3"/>
                <a:sym typeface="Gill Sans"/>
              </a:defRPr>
            </a:lvl4pPr>
            <a:lvl5pPr marL="2057029" indent="-228559" eaLnBrk="0" hangingPunct="0">
              <a:defRPr sz="3100">
                <a:solidFill>
                  <a:srgbClr val="000000"/>
                </a:solidFill>
                <a:latin typeface="Gill Sans"/>
                <a:ea typeface="ヒラギノ角ゴ Pro W3"/>
                <a:cs typeface="ヒラギノ角ゴ Pro W3"/>
                <a:sym typeface="Gill Sans"/>
              </a:defRPr>
            </a:lvl5pPr>
            <a:lvl6pPr marL="2514147" indent="-228559"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6pPr>
            <a:lvl7pPr marL="2971263" indent="-228559"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7pPr>
            <a:lvl8pPr marL="3428382" indent="-228559"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8pPr>
            <a:lvl9pPr marL="3885499" indent="-228559"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9pPr>
          </a:lstStyle>
          <a:p>
            <a:pPr eaLnBrk="1" hangingPunct="1"/>
            <a:fld id="{1E3772B9-636D-4F93-BB64-F9104655B5DF}" type="slidenum">
              <a:rPr lang="en-US" sz="1200"/>
              <a:pPr eaLnBrk="1" hangingPunct="1"/>
              <a:t>8</a:t>
            </a:fld>
            <a:endParaRPr lang="en-US" sz="1200"/>
          </a:p>
        </p:txBody>
      </p:sp>
      <p:sp>
        <p:nvSpPr>
          <p:cNvPr id="46083" name="Rectangle 2"/>
          <p:cNvSpPr>
            <a:spLocks noGrp="1" noRot="1" noChangeAspect="1" noChangeArrowheads="1" noTextEdit="1"/>
          </p:cNvSpPr>
          <p:nvPr>
            <p:ph type="sldImg"/>
          </p:nvPr>
        </p:nvSpPr>
        <p:spPr>
          <a:ln/>
        </p:spPr>
      </p:sp>
      <p:sp>
        <p:nvSpPr>
          <p:cNvPr id="46084" name="Rectangle 3"/>
          <p:cNvSpPr>
            <a:spLocks noGrp="1"/>
          </p:cNvSpPr>
          <p:nvPr>
            <p:ph type="body" idx="1"/>
          </p:nvPr>
        </p:nvSpPr>
        <p:spPr>
          <a:noFill/>
        </p:spPr>
        <p:txBody>
          <a:bodyPr/>
          <a:lstStyle/>
          <a:p>
            <a:pPr algn="l">
              <a:buFont typeface="+mj-lt"/>
              <a:buAutoNum type="arabicPeriod"/>
            </a:pPr>
            <a:r>
              <a:rPr lang="en-US" b="1" i="0" dirty="0" smtClean="0">
                <a:solidFill>
                  <a:srgbClr val="000000"/>
                </a:solidFill>
                <a:effectLst/>
                <a:latin typeface="arial" panose="020B0604020202020204" pitchFamily="34" charset="0"/>
              </a:rPr>
              <a:t>Petition or Court Order:</a:t>
            </a:r>
            <a:r>
              <a:rPr lang="en-US" b="0" i="0" dirty="0" smtClean="0">
                <a:solidFill>
                  <a:srgbClr val="000000"/>
                </a:solidFill>
                <a:effectLst/>
                <a:latin typeface="arial" panose="020B0604020202020204" pitchFamily="34" charset="0"/>
              </a:rPr>
              <a:t> The water rights adjudication process is typically initiated one of two ways. Water users may petition the State Engineer to file an action in the respective district court to initiate an adjudication; alternatively, a suit involving several water rights might be converted into a general water rights adjudication by the court. This has already occurred within each of the 15 major drainages in the State of Utah. (Utah Code 73-4-1)</a:t>
            </a:r>
          </a:p>
          <a:p>
            <a:pPr algn="l">
              <a:buFont typeface="+mj-lt"/>
              <a:buAutoNum type="arabicPeriod"/>
            </a:pPr>
            <a:r>
              <a:rPr lang="en-US" b="1" i="0" dirty="0" smtClean="0">
                <a:solidFill>
                  <a:srgbClr val="000000"/>
                </a:solidFill>
                <a:effectLst/>
                <a:latin typeface="arial" panose="020B0604020202020204" pitchFamily="34" charset="0"/>
              </a:rPr>
              <a:t>General Notice:</a:t>
            </a:r>
            <a:r>
              <a:rPr lang="en-US" b="0" i="0" dirty="0" smtClean="0">
                <a:solidFill>
                  <a:srgbClr val="000000"/>
                </a:solidFill>
                <a:effectLst/>
                <a:latin typeface="arial" panose="020B0604020202020204" pitchFamily="34" charset="0"/>
              </a:rPr>
              <a:t> For each area, division, or subdivision, the State Engineer publishes notice in a newspaper designated by the court once a week for two consecutive weeks. The notice provides the name of the action, location of the court, and name of the water source involved. (UCA 73-4-3)</a:t>
            </a:r>
          </a:p>
          <a:p>
            <a:pPr algn="l">
              <a:buFont typeface="+mj-lt"/>
              <a:buAutoNum type="arabicPeriod"/>
            </a:pPr>
            <a:r>
              <a:rPr lang="en-US" b="1" i="0" dirty="0" smtClean="0">
                <a:solidFill>
                  <a:srgbClr val="000000"/>
                </a:solidFill>
                <a:effectLst/>
                <a:latin typeface="arial" panose="020B0604020202020204" pitchFamily="34" charset="0"/>
              </a:rPr>
              <a:t>Summons:</a:t>
            </a:r>
            <a:r>
              <a:rPr lang="en-US" b="0" i="0" dirty="0" smtClean="0">
                <a:solidFill>
                  <a:srgbClr val="000000"/>
                </a:solidFill>
                <a:effectLst/>
                <a:latin typeface="arial" panose="020B0604020202020204" pitchFamily="34" charset="0"/>
              </a:rPr>
              <a:t> For each area, division, or subdivision, the State Engineer serves a summons on potential claimants of record by mail. Summons is also published in a newspaper designated by the court once a week for five consecutive weeks. (Utah Code 73-4-4)</a:t>
            </a:r>
          </a:p>
          <a:p>
            <a:pPr algn="l">
              <a:buFont typeface="+mj-lt"/>
              <a:buAutoNum type="arabicPeriod"/>
            </a:pPr>
            <a:r>
              <a:rPr lang="en-US" b="1" i="0" dirty="0" smtClean="0">
                <a:solidFill>
                  <a:srgbClr val="000000"/>
                </a:solidFill>
                <a:effectLst/>
                <a:latin typeface="arial" panose="020B0604020202020204" pitchFamily="34" charset="0"/>
              </a:rPr>
              <a:t>First Public Meeting:</a:t>
            </a:r>
            <a:r>
              <a:rPr lang="en-US" b="0" i="0" dirty="0" smtClean="0">
                <a:solidFill>
                  <a:srgbClr val="000000"/>
                </a:solidFill>
                <a:effectLst/>
                <a:latin typeface="arial" panose="020B0604020202020204" pitchFamily="34" charset="0"/>
              </a:rPr>
              <a:t> The State Engineer holds a public meeting in the adjudication area, division, or subdivision to inform water right claimants about the process. (Utah Code 73-4-3)</a:t>
            </a:r>
          </a:p>
          <a:p>
            <a:pPr algn="l">
              <a:buFont typeface="+mj-lt"/>
              <a:buAutoNum type="arabicPeriod"/>
            </a:pPr>
            <a:r>
              <a:rPr lang="en-US" b="1" i="0" dirty="0" smtClean="0">
                <a:solidFill>
                  <a:srgbClr val="000000"/>
                </a:solidFill>
                <a:effectLst/>
                <a:latin typeface="arial" panose="020B0604020202020204" pitchFamily="34" charset="0"/>
              </a:rPr>
              <a:t>Notice to Submit Claims:</a:t>
            </a:r>
            <a:r>
              <a:rPr lang="en-US" b="0" i="0" dirty="0" smtClean="0">
                <a:solidFill>
                  <a:srgbClr val="000000"/>
                </a:solidFill>
                <a:effectLst/>
                <a:latin typeface="arial" panose="020B0604020202020204" pitchFamily="34" charset="0"/>
              </a:rPr>
              <a:t> After the initial public meeting, the State Engineer sends notice to claimants to file a statement of claim (i.e., water user's claim) along with a copy of the form or instructions on how to obtain one. (Utah Code 73-4-3)</a:t>
            </a:r>
          </a:p>
          <a:p>
            <a:pPr algn="l">
              <a:buFont typeface="+mj-lt"/>
              <a:buAutoNum type="arabicPeriod"/>
            </a:pPr>
            <a:r>
              <a:rPr lang="en-US" b="1" i="0" dirty="0" smtClean="0">
                <a:solidFill>
                  <a:srgbClr val="000000"/>
                </a:solidFill>
                <a:effectLst/>
                <a:latin typeface="arial" panose="020B0604020202020204" pitchFamily="34" charset="0"/>
              </a:rPr>
              <a:t>Claim Filing:</a:t>
            </a:r>
            <a:r>
              <a:rPr lang="en-US" b="0" i="0" dirty="0" smtClean="0">
                <a:solidFill>
                  <a:srgbClr val="000000"/>
                </a:solidFill>
                <a:effectLst/>
                <a:latin typeface="arial" panose="020B0604020202020204" pitchFamily="34" charset="0"/>
              </a:rPr>
              <a:t> Claimants have 90 days from the date of the notice in order to file a claim with the State Engineer or the respective district court. Claimants may request one 30-day extension by filing a written request with the State Engineer prior to the conclusion of the 90-day period. Claimants who fail to file a claim within the prescribed 90-day timeframe (or authorized extension) risk being prevented from asserting their claim in the future and having any unclaimed right deemed abandoned by the court. (Utah Code 73-4-3, 5, 9, and 10). If your water right is listed in the name of a previous owner, you should still file a claim (as a claimant) to protect your water right from being deemed abandoned. Later, update title to your water right. The </a:t>
            </a:r>
            <a:r>
              <a:rPr lang="en-US" b="0" i="0" dirty="0" smtClean="0">
                <a:solidFill>
                  <a:srgbClr val="0000FF"/>
                </a:solidFill>
                <a:effectLst/>
                <a:latin typeface="arial" panose="020B0604020202020204" pitchFamily="34" charset="0"/>
                <a:hlinkClick r:id="rId3"/>
              </a:rPr>
              <a:t>title updating process</a:t>
            </a:r>
            <a:r>
              <a:rPr lang="en-US" b="0" i="0" dirty="0" smtClean="0">
                <a:solidFill>
                  <a:srgbClr val="000000"/>
                </a:solidFill>
                <a:effectLst/>
                <a:latin typeface="arial" panose="020B0604020202020204" pitchFamily="34" charset="0"/>
              </a:rPr>
              <a:t> is separate from adjudication.</a:t>
            </a:r>
          </a:p>
          <a:p>
            <a:pPr algn="l">
              <a:buFont typeface="+mj-lt"/>
              <a:buAutoNum type="arabicPeriod"/>
            </a:pPr>
            <a:r>
              <a:rPr lang="en-US" b="1" i="0" dirty="0" smtClean="0">
                <a:solidFill>
                  <a:srgbClr val="000000"/>
                </a:solidFill>
                <a:effectLst/>
                <a:latin typeface="arial" panose="020B0604020202020204" pitchFamily="34" charset="0"/>
              </a:rPr>
              <a:t>List of Unclaimed Rights:</a:t>
            </a:r>
            <a:r>
              <a:rPr lang="en-US" b="0" i="0" dirty="0" smtClean="0">
                <a:solidFill>
                  <a:srgbClr val="000000"/>
                </a:solidFill>
                <a:effectLst/>
                <a:latin typeface="arial" panose="020B0604020202020204" pitchFamily="34" charset="0"/>
              </a:rPr>
              <a:t> After the conclusion of the 90-day claim filing period (plus any extensions), a List of Unclaimed Rights is published and filed with the court to document water rights that exist on the records of the State Engineer for which no claim was filed. The List of Unclaimed Rights is meant to provide additional notice regarding existing rights that may be subject to being deemed abandoned by the court. The State Engineer sends notice to claimants that the List of Unclaimed Rights has been filed and instructions on how to obtain a copy of the list and their obligation to file an objection within 90 days if dissatisfied. (Utah Code 73-4-9.5)</a:t>
            </a:r>
          </a:p>
          <a:p>
            <a:pPr algn="l">
              <a:buFont typeface="+mj-lt"/>
              <a:buAutoNum type="arabicPeriod"/>
            </a:pPr>
            <a:r>
              <a:rPr lang="en-US" b="1" i="0" dirty="0" smtClean="0">
                <a:solidFill>
                  <a:srgbClr val="000000"/>
                </a:solidFill>
                <a:effectLst/>
                <a:latin typeface="arial" panose="020B0604020202020204" pitchFamily="34" charset="0"/>
              </a:rPr>
              <a:t>Second Public Meeting:</a:t>
            </a:r>
            <a:r>
              <a:rPr lang="en-US" b="0" i="0" dirty="0" smtClean="0">
                <a:solidFill>
                  <a:srgbClr val="000000"/>
                </a:solidFill>
                <a:effectLst/>
                <a:latin typeface="arial" panose="020B0604020202020204" pitchFamily="34" charset="0"/>
              </a:rPr>
              <a:t> After filing the List of Unclaimed Rights, the State Engineer holds a public meeting in the adjudication area, division, or subdivision to explain the List of Unclaimed Rights to the claimants. (Utah Code 73-4-9.5)</a:t>
            </a:r>
          </a:p>
          <a:p>
            <a:pPr algn="l">
              <a:buFont typeface="+mj-lt"/>
              <a:buAutoNum type="arabicPeriod"/>
            </a:pPr>
            <a:r>
              <a:rPr lang="en-US" b="1" i="0" dirty="0" smtClean="0">
                <a:solidFill>
                  <a:srgbClr val="000000"/>
                </a:solidFill>
                <a:effectLst/>
                <a:latin typeface="arial" panose="020B0604020202020204" pitchFamily="34" charset="0"/>
              </a:rPr>
              <a:t>Final Summons:</a:t>
            </a:r>
            <a:r>
              <a:rPr lang="en-US" b="0" i="0" dirty="0" smtClean="0">
                <a:solidFill>
                  <a:srgbClr val="000000"/>
                </a:solidFill>
                <a:effectLst/>
                <a:latin typeface="arial" panose="020B0604020202020204" pitchFamily="34" charset="0"/>
              </a:rPr>
              <a:t> Following the notice of the List of Unclaimed Rights, the State Engineer makes a final search for potential claimants and publishes summons in a newspaper designated by the court once a week for five consecutive weeks. (Utah Code 73-4-22)</a:t>
            </a:r>
          </a:p>
          <a:p>
            <a:pPr algn="l">
              <a:buFont typeface="+mj-lt"/>
              <a:buAutoNum type="arabicPeriod"/>
            </a:pPr>
            <a:r>
              <a:rPr lang="en-US" b="1" i="0" dirty="0" smtClean="0">
                <a:solidFill>
                  <a:srgbClr val="000000"/>
                </a:solidFill>
                <a:effectLst/>
                <a:latin typeface="arial" panose="020B0604020202020204" pitchFamily="34" charset="0"/>
              </a:rPr>
              <a:t>Objection Resolution &amp; Decree:</a:t>
            </a:r>
            <a:r>
              <a:rPr lang="en-US" b="0" i="0" dirty="0" smtClean="0">
                <a:solidFill>
                  <a:srgbClr val="000000"/>
                </a:solidFill>
                <a:effectLst/>
                <a:latin typeface="arial" panose="020B0604020202020204" pitchFamily="34" charset="0"/>
              </a:rPr>
              <a:t> Individuals who disagree with the List of Unclaimed Rights have 90 days to file an objection and water user's claim with the court. They must also file a water user's claim with the State Engineer. Once objections (if any) are resolved, the court renders a decree on the List of Unclaimed Rights that: (1) identifies any rights to be removed from the list, (2) adjudges the unclaimed rights abandoned, and (3) prohibits future unknown claims from being asserted. (Utah Code 73-4-9.5)</a:t>
            </a:r>
          </a:p>
          <a:p>
            <a:pPr algn="l">
              <a:buFont typeface="+mj-lt"/>
              <a:buAutoNum type="arabicPeriod"/>
            </a:pPr>
            <a:r>
              <a:rPr lang="en-US" b="1" i="0" dirty="0" smtClean="0">
                <a:solidFill>
                  <a:srgbClr val="000000"/>
                </a:solidFill>
                <a:effectLst/>
                <a:latin typeface="arial" panose="020B0604020202020204" pitchFamily="34" charset="0"/>
              </a:rPr>
              <a:t>Proposed Determination:</a:t>
            </a:r>
            <a:r>
              <a:rPr lang="en-US" b="0" i="0" dirty="0" smtClean="0">
                <a:solidFill>
                  <a:srgbClr val="000000"/>
                </a:solidFill>
                <a:effectLst/>
                <a:latin typeface="arial" panose="020B0604020202020204" pitchFamily="34" charset="0"/>
              </a:rPr>
              <a:t> Once claimants have filed their respective water user's claims, the State Engineer evaluates and maps the claims and develops a Proposed Determination of water rights. Subsequent to the rendering of a decree on the List of Unclaimed Rights, the State Engineer files the Proposed Determination with the court and provides notice to claimants of how to view or obtain a copy of it and their obligation to file an objection within 90 days if dissatisfied. The Proposed Determination represents the State Engineer's official recommendation to the court as to the status and nature of water rights within the respective boundary. (Utah Code 73-4-11)</a:t>
            </a:r>
          </a:p>
          <a:p>
            <a:pPr algn="l">
              <a:buFont typeface="+mj-lt"/>
              <a:buAutoNum type="arabicPeriod"/>
            </a:pPr>
            <a:r>
              <a:rPr lang="en-US" b="1" i="0" dirty="0" smtClean="0">
                <a:solidFill>
                  <a:srgbClr val="000000"/>
                </a:solidFill>
                <a:effectLst/>
                <a:latin typeface="arial" panose="020B0604020202020204" pitchFamily="34" charset="0"/>
              </a:rPr>
              <a:t>Public Meeting:</a:t>
            </a:r>
            <a:r>
              <a:rPr lang="en-US" b="0" i="0" dirty="0" smtClean="0">
                <a:solidFill>
                  <a:srgbClr val="000000"/>
                </a:solidFill>
                <a:effectLst/>
                <a:latin typeface="arial" panose="020B0604020202020204" pitchFamily="34" charset="0"/>
              </a:rPr>
              <a:t> After filing the Proposed Determination, the State Engineer holds a public meeting in the adjudication area, division, or subdivision to explain the Proposed Determination to the claimants. (Utah Code 73-4-11)</a:t>
            </a:r>
          </a:p>
          <a:p>
            <a:pPr algn="l">
              <a:buFont typeface="+mj-lt"/>
              <a:buAutoNum type="arabicPeriod"/>
            </a:pPr>
            <a:r>
              <a:rPr lang="en-US" b="1" i="0" dirty="0" smtClean="0">
                <a:solidFill>
                  <a:srgbClr val="000000"/>
                </a:solidFill>
                <a:effectLst/>
                <a:latin typeface="arial" panose="020B0604020202020204" pitchFamily="34" charset="0"/>
              </a:rPr>
              <a:t>Objection Resolution &amp; Decree:</a:t>
            </a:r>
            <a:r>
              <a:rPr lang="en-US" b="0" i="0" dirty="0" smtClean="0">
                <a:solidFill>
                  <a:srgbClr val="000000"/>
                </a:solidFill>
                <a:effectLst/>
                <a:latin typeface="arial" panose="020B0604020202020204" pitchFamily="34" charset="0"/>
              </a:rPr>
              <a:t> Individuals who disagree with the Proposed Determination have 90 days to file an objection with the court. Once objections (if any) are resolved, the court renders a decree on the Proposed Determination. (Utah Code 73-4-12,15)</a:t>
            </a:r>
          </a:p>
          <a:p>
            <a:pPr eaLnBrk="1" hangingPunct="1"/>
            <a:endParaRPr lang="en-US" dirty="0" smtClean="0">
              <a:latin typeface="Gill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D7CC60-21E2-482C-B762-E29021A65904}" type="slidenum">
              <a:rPr lang="en-US" smtClean="0"/>
              <a:t>9</a:t>
            </a:fld>
            <a:endParaRPr lang="en-US"/>
          </a:p>
        </p:txBody>
      </p:sp>
    </p:spTree>
    <p:extLst>
      <p:ext uri="{BB962C8B-B14F-4D97-AF65-F5344CB8AC3E}">
        <p14:creationId xmlns:p14="http://schemas.microsoft.com/office/powerpoint/2010/main" val="2135904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p:cNvSpPr>
          <p:nvPr>
            <p:ph type="sldNum" sz="quarter" idx="5"/>
          </p:nvPr>
        </p:nvSpPr>
        <p:spPr>
          <a:noFill/>
        </p:spPr>
        <p:txBody>
          <a:bodyPr/>
          <a:lstStyle>
            <a:lvl1pPr eaLnBrk="0" hangingPunct="0">
              <a:defRPr sz="3100">
                <a:solidFill>
                  <a:srgbClr val="000000"/>
                </a:solidFill>
                <a:latin typeface="Gill Sans"/>
                <a:ea typeface="ヒラギノ角ゴ Pro W3"/>
                <a:cs typeface="ヒラギノ角ゴ Pro W3"/>
                <a:sym typeface="Gill Sans"/>
              </a:defRPr>
            </a:lvl1pPr>
            <a:lvl2pPr marL="742886" indent="-285725" eaLnBrk="0" hangingPunct="0">
              <a:defRPr sz="3100">
                <a:solidFill>
                  <a:srgbClr val="000000"/>
                </a:solidFill>
                <a:latin typeface="Gill Sans"/>
                <a:ea typeface="ヒラギノ角ゴ Pro W3"/>
                <a:cs typeface="ヒラギノ角ゴ Pro W3"/>
                <a:sym typeface="Gill Sans"/>
              </a:defRPr>
            </a:lvl2pPr>
            <a:lvl3pPr marL="1142900" indent="-228580" eaLnBrk="0" hangingPunct="0">
              <a:defRPr sz="3100">
                <a:solidFill>
                  <a:srgbClr val="000000"/>
                </a:solidFill>
                <a:latin typeface="Gill Sans"/>
                <a:ea typeface="ヒラギノ角ゴ Pro W3"/>
                <a:cs typeface="ヒラギノ角ゴ Pro W3"/>
                <a:sym typeface="Gill Sans"/>
              </a:defRPr>
            </a:lvl3pPr>
            <a:lvl4pPr marL="1600060" indent="-228580" eaLnBrk="0" hangingPunct="0">
              <a:defRPr sz="3100">
                <a:solidFill>
                  <a:srgbClr val="000000"/>
                </a:solidFill>
                <a:latin typeface="Gill Sans"/>
                <a:ea typeface="ヒラギノ角ゴ Pro W3"/>
                <a:cs typeface="ヒラギノ角ゴ Pro W3"/>
                <a:sym typeface="Gill Sans"/>
              </a:defRPr>
            </a:lvl4pPr>
            <a:lvl5pPr marL="2057219" indent="-228580" eaLnBrk="0" hangingPunct="0">
              <a:defRPr sz="3100">
                <a:solidFill>
                  <a:srgbClr val="000000"/>
                </a:solidFill>
                <a:latin typeface="Gill Sans"/>
                <a:ea typeface="ヒラギノ角ゴ Pro W3"/>
                <a:cs typeface="ヒラギノ角ゴ Pro W3"/>
                <a:sym typeface="Gill Sans"/>
              </a:defRPr>
            </a:lvl5pPr>
            <a:lvl6pPr marL="2514380" indent="-228580"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6pPr>
            <a:lvl7pPr marL="2971539" indent="-228580"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7pPr>
            <a:lvl8pPr marL="3428699" indent="-228580"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8pPr>
            <a:lvl9pPr marL="3885859" indent="-228580" eaLnBrk="0" fontAlgn="base" hangingPunct="0">
              <a:spcBef>
                <a:spcPct val="0"/>
              </a:spcBef>
              <a:spcAft>
                <a:spcPct val="0"/>
              </a:spcAft>
              <a:defRPr sz="3100">
                <a:solidFill>
                  <a:srgbClr val="000000"/>
                </a:solidFill>
                <a:latin typeface="Gill Sans"/>
                <a:ea typeface="ヒラギノ角ゴ Pro W3"/>
                <a:cs typeface="ヒラギノ角ゴ Pro W3"/>
                <a:sym typeface="Gill Sans"/>
              </a:defRPr>
            </a:lvl9pPr>
          </a:lstStyle>
          <a:p>
            <a:pPr eaLnBrk="1" hangingPunct="1"/>
            <a:fld id="{BD128AB8-BF75-494B-B509-583F4874A636}" type="slidenum">
              <a:rPr lang="en-US" sz="1200"/>
              <a:pPr eaLnBrk="1" hangingPunct="1"/>
              <a:t>10</a:t>
            </a:fld>
            <a:endParaRPr lang="en-US" sz="1200"/>
          </a:p>
        </p:txBody>
      </p:sp>
      <p:sp>
        <p:nvSpPr>
          <p:cNvPr id="47107" name="Rectangle 2"/>
          <p:cNvSpPr>
            <a:spLocks noGrp="1" noRot="1" noChangeAspect="1" noChangeArrowheads="1" noTextEdit="1"/>
          </p:cNvSpPr>
          <p:nvPr>
            <p:ph type="sldImg"/>
          </p:nvPr>
        </p:nvSpPr>
        <p:spPr>
          <a:ln/>
        </p:spPr>
      </p:sp>
      <p:sp>
        <p:nvSpPr>
          <p:cNvPr id="47108" name="Rectangle 3"/>
          <p:cNvSpPr>
            <a:spLocks noGrp="1"/>
          </p:cNvSpPr>
          <p:nvPr>
            <p:ph type="body" idx="1"/>
          </p:nvPr>
        </p:nvSpPr>
        <p:spPr>
          <a:noFill/>
        </p:spPr>
        <p:txBody>
          <a:bodyPr/>
          <a:lstStyle/>
          <a:p>
            <a:pPr marL="231755" indent="-231755">
              <a:buFontTx/>
              <a:buChar char="•"/>
            </a:pPr>
            <a:endParaRPr lang="en-US" sz="900" dirty="0">
              <a:latin typeface="Gill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2935" indent="-285744" eaLnBrk="0" hangingPunct="0">
              <a:defRPr sz="3200">
                <a:solidFill>
                  <a:srgbClr val="000000"/>
                </a:solidFill>
                <a:latin typeface="Gill Sans"/>
                <a:ea typeface="ヒラギノ角ゴ Pro W3"/>
                <a:cs typeface="ヒラギノ角ゴ Pro W3"/>
                <a:sym typeface="Gill Sans"/>
              </a:defRPr>
            </a:lvl2pPr>
            <a:lvl3pPr marL="1142977" indent="-228595" eaLnBrk="0" hangingPunct="0">
              <a:defRPr sz="3200">
                <a:solidFill>
                  <a:srgbClr val="000000"/>
                </a:solidFill>
                <a:latin typeface="Gill Sans"/>
                <a:ea typeface="ヒラギノ角ゴ Pro W3"/>
                <a:cs typeface="ヒラギノ角ゴ Pro W3"/>
                <a:sym typeface="Gill Sans"/>
              </a:defRPr>
            </a:lvl3pPr>
            <a:lvl4pPr marL="1600168" indent="-228595" eaLnBrk="0" hangingPunct="0">
              <a:defRPr sz="3200">
                <a:solidFill>
                  <a:srgbClr val="000000"/>
                </a:solidFill>
                <a:latin typeface="Gill Sans"/>
                <a:ea typeface="ヒラギノ角ゴ Pro W3"/>
                <a:cs typeface="ヒラギノ角ゴ Pro W3"/>
                <a:sym typeface="Gill Sans"/>
              </a:defRPr>
            </a:lvl4pPr>
            <a:lvl5pPr marL="2057359" indent="-228595" eaLnBrk="0" hangingPunct="0">
              <a:defRPr sz="3200">
                <a:solidFill>
                  <a:srgbClr val="000000"/>
                </a:solidFill>
                <a:latin typeface="Gill Sans"/>
                <a:ea typeface="ヒラギノ角ゴ Pro W3"/>
                <a:cs typeface="ヒラギノ角ゴ Pro W3"/>
                <a:sym typeface="Gill Sans"/>
              </a:defRPr>
            </a:lvl5pPr>
            <a:lvl6pPr marL="2514550"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740"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8932"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122" indent="-228595"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9FB9F775-4DE7-4D8D-8466-46649D4768F9}" type="slidenum">
              <a:rPr lang="en-US" sz="1200"/>
              <a:pPr eaLnBrk="1" hangingPunct="1"/>
              <a:t>11</a:t>
            </a:fld>
            <a:endParaRPr lang="en-US" sz="1200"/>
          </a:p>
        </p:txBody>
      </p:sp>
      <p:sp>
        <p:nvSpPr>
          <p:cNvPr id="51203" name="Rectangle 2"/>
          <p:cNvSpPr>
            <a:spLocks noGrp="1" noRot="1" noChangeAspect="1" noChangeArrowheads="1" noTextEdit="1"/>
          </p:cNvSpPr>
          <p:nvPr>
            <p:ph type="sldImg"/>
          </p:nvPr>
        </p:nvSpPr>
        <p:spPr>
          <a:ln/>
        </p:spPr>
      </p:sp>
      <p:sp>
        <p:nvSpPr>
          <p:cNvPr id="51204" name="Rectangle 3"/>
          <p:cNvSpPr>
            <a:spLocks noGrp="1"/>
          </p:cNvSpPr>
          <p:nvPr>
            <p:ph type="body" idx="1"/>
          </p:nvPr>
        </p:nvSpPr>
        <p:spPr>
          <a:noFill/>
        </p:spPr>
        <p:txBody>
          <a:bodyPr/>
          <a:lstStyle/>
          <a:p>
            <a:pPr marL="174622" indent="-174622">
              <a:buFontTx/>
              <a:buChar char="•"/>
            </a:pPr>
            <a:r>
              <a:rPr lang="en-US" dirty="0" smtClean="0">
                <a:latin typeface="Gill Sans"/>
              </a:rPr>
              <a:t>The statue states that water users are responsible for completing a Water User’s Claim and filing it with the state engineer or the</a:t>
            </a:r>
            <a:r>
              <a:rPr lang="en-US" baseline="0" dirty="0" smtClean="0">
                <a:latin typeface="Gill Sans"/>
              </a:rPr>
              <a:t> </a:t>
            </a:r>
            <a:r>
              <a:rPr lang="en-US" dirty="0" smtClean="0">
                <a:latin typeface="Gill Sans"/>
              </a:rPr>
              <a:t>court; however, through years of experience, we’ve determined that it saves time, energy, and money to assist water users in filling out a claim due to the lack of understanding on what some of the technical terms mean or in what manner to describe their water right.  </a:t>
            </a:r>
          </a:p>
          <a:p>
            <a:pPr marL="174622" indent="-174622">
              <a:buFontTx/>
              <a:buChar char="•"/>
            </a:pPr>
            <a:endParaRPr lang="en-US" dirty="0" smtClean="0">
              <a:latin typeface="Gill Sans"/>
            </a:endParaRPr>
          </a:p>
          <a:p>
            <a:pPr marL="174622" indent="-174622">
              <a:buFontTx/>
              <a:buChar char="•"/>
            </a:pPr>
            <a:r>
              <a:rPr lang="en-US" dirty="0" smtClean="0">
                <a:latin typeface="Gill Sans"/>
              </a:rPr>
              <a:t>We also accept the Water User’s Claims and file them with the court at the completion of the Proposed Determination.  Water User’s are welcome to opt out of the assistance of the Adjudication Staff at their leisure.</a:t>
            </a:r>
          </a:p>
          <a:p>
            <a:pPr marL="174622" indent="-174622">
              <a:buFontTx/>
              <a:buChar char="•"/>
            </a:pPr>
            <a:endParaRPr lang="en-US" dirty="0" smtClean="0">
              <a:latin typeface="Gill Sans"/>
            </a:endParaRPr>
          </a:p>
          <a:p>
            <a:pPr marL="174622" indent="-174622">
              <a:buFontTx/>
              <a:buChar char="•"/>
            </a:pPr>
            <a:r>
              <a:rPr lang="en-US" dirty="0" smtClean="0">
                <a:latin typeface="Gill Sans"/>
              </a:rPr>
              <a:t>Water User’s Claims are only taken on rights which have been perfected (certificated), previously decreed, or qualify as diligence claims.</a:t>
            </a:r>
          </a:p>
          <a:p>
            <a:pPr marL="174622" indent="-174622">
              <a:buFontTx/>
              <a:buChar char="•"/>
            </a:pPr>
            <a:endParaRPr lang="en-US" dirty="0" smtClean="0">
              <a:latin typeface="Gill Sans"/>
            </a:endParaRPr>
          </a:p>
          <a:p>
            <a:pPr marL="174622" indent="-174622">
              <a:buFontTx/>
              <a:buChar char="•"/>
            </a:pPr>
            <a:r>
              <a:rPr lang="en-US" dirty="0" smtClean="0">
                <a:latin typeface="Gill Sans"/>
              </a:rPr>
              <a:t>Occasionally, a water user wants to make a claim that is inconsistent with what the Adjudication Staff observe in the field.  When this occurs, a “State Engineer’s Recommendation” is prepared and published in the proposed determination in the place of the claim.  Water users will have the opportunity to object to any perceived errors in the Proposed Determination, which will be discussed shortly.</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573"/>
            <a:ext cx="9145429" cy="684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317"/>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50"/>
            <a:ext cx="6400800" cy="1753077"/>
          </a:xfrm>
        </p:spPr>
        <p:txBody>
          <a:bodyPr/>
          <a:lstStyle>
            <a:lvl1pPr marL="0" indent="0" algn="ctr">
              <a:buNone/>
              <a:defRPr/>
            </a:lvl1pPr>
            <a:lvl2pPr marL="411280" indent="0" algn="ctr">
              <a:buNone/>
              <a:defRPr/>
            </a:lvl2pPr>
            <a:lvl3pPr marL="822515" indent="0" algn="ctr">
              <a:buNone/>
              <a:defRPr/>
            </a:lvl3pPr>
            <a:lvl4pPr marL="1233839" indent="0" algn="ctr">
              <a:buNone/>
              <a:defRPr/>
            </a:lvl4pPr>
            <a:lvl5pPr marL="1645095" indent="0" algn="ctr">
              <a:buNone/>
              <a:defRPr/>
            </a:lvl5pPr>
            <a:lvl6pPr marL="2056371" indent="0" algn="ctr">
              <a:buNone/>
              <a:defRPr/>
            </a:lvl6pPr>
            <a:lvl7pPr marL="2467643" indent="0" algn="ctr">
              <a:buNone/>
              <a:defRPr/>
            </a:lvl7pPr>
            <a:lvl8pPr marL="2878920" indent="0" algn="ctr">
              <a:buNone/>
              <a:defRPr/>
            </a:lvl8pPr>
            <a:lvl9pPr marL="329019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479252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573"/>
            <a:ext cx="9145429" cy="684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693033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573"/>
            <a:ext cx="9145429" cy="684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280" indent="0">
              <a:buNone/>
              <a:defRPr sz="1600"/>
            </a:lvl2pPr>
            <a:lvl3pPr marL="822515" indent="0">
              <a:buNone/>
              <a:defRPr sz="1400"/>
            </a:lvl3pPr>
            <a:lvl4pPr marL="1233839" indent="0">
              <a:buNone/>
              <a:defRPr sz="1300"/>
            </a:lvl4pPr>
            <a:lvl5pPr marL="1645095" indent="0">
              <a:buNone/>
              <a:defRPr sz="1300"/>
            </a:lvl5pPr>
            <a:lvl6pPr marL="2056371" indent="0">
              <a:buNone/>
              <a:defRPr sz="1300"/>
            </a:lvl6pPr>
            <a:lvl7pPr marL="2467643" indent="0">
              <a:buNone/>
              <a:defRPr sz="1300"/>
            </a:lvl7pPr>
            <a:lvl8pPr marL="2878920" indent="0">
              <a:buNone/>
              <a:defRPr sz="1300"/>
            </a:lvl8pPr>
            <a:lvl9pPr marL="3290190" indent="0">
              <a:buNone/>
              <a:defRPr sz="1300"/>
            </a:lvl9pPr>
          </a:lstStyle>
          <a:p>
            <a:pPr lvl="0"/>
            <a:r>
              <a:rPr lang="en-US" smtClean="0"/>
              <a:t>Click to edit Master text styles</a:t>
            </a:r>
          </a:p>
        </p:txBody>
      </p:sp>
    </p:spTree>
    <p:extLst>
      <p:ext uri="{BB962C8B-B14F-4D97-AF65-F5344CB8AC3E}">
        <p14:creationId xmlns:p14="http://schemas.microsoft.com/office/powerpoint/2010/main" val="135029699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573"/>
            <a:ext cx="9145429" cy="684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1540" y="3531870"/>
            <a:ext cx="3611880" cy="80010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580" y="3531870"/>
            <a:ext cx="3611880" cy="80010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684960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573"/>
            <a:ext cx="9145429" cy="684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5" y="1534478"/>
            <a:ext cx="4040505" cy="640080"/>
          </a:xfrm>
        </p:spPr>
        <p:txBody>
          <a:bodyPr anchor="b"/>
          <a:lstStyle>
            <a:lvl1pPr marL="0" indent="0">
              <a:buNone/>
              <a:defRPr sz="2200" b="1"/>
            </a:lvl1pPr>
            <a:lvl2pPr marL="411280" indent="0">
              <a:buNone/>
              <a:defRPr sz="1800" b="1"/>
            </a:lvl2pPr>
            <a:lvl3pPr marL="822515" indent="0">
              <a:buNone/>
              <a:defRPr sz="1600" b="1"/>
            </a:lvl3pPr>
            <a:lvl4pPr marL="1233839" indent="0">
              <a:buNone/>
              <a:defRPr sz="1400" b="1"/>
            </a:lvl4pPr>
            <a:lvl5pPr marL="1645095" indent="0">
              <a:buNone/>
              <a:defRPr sz="1400" b="1"/>
            </a:lvl5pPr>
            <a:lvl6pPr marL="2056371" indent="0">
              <a:buNone/>
              <a:defRPr sz="1400" b="1"/>
            </a:lvl6pPr>
            <a:lvl7pPr marL="2467643" indent="0">
              <a:buNone/>
              <a:defRPr sz="1400" b="1"/>
            </a:lvl7pPr>
            <a:lvl8pPr marL="2878920" indent="0">
              <a:buNone/>
              <a:defRPr sz="1400" b="1"/>
            </a:lvl8pPr>
            <a:lvl9pPr marL="329019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917" y="1534478"/>
            <a:ext cx="4041933" cy="640080"/>
          </a:xfrm>
        </p:spPr>
        <p:txBody>
          <a:bodyPr anchor="b"/>
          <a:lstStyle>
            <a:lvl1pPr marL="0" indent="0">
              <a:buNone/>
              <a:defRPr sz="2200" b="1"/>
            </a:lvl1pPr>
            <a:lvl2pPr marL="411280" indent="0">
              <a:buNone/>
              <a:defRPr sz="1800" b="1"/>
            </a:lvl2pPr>
            <a:lvl3pPr marL="822515" indent="0">
              <a:buNone/>
              <a:defRPr sz="1600" b="1"/>
            </a:lvl3pPr>
            <a:lvl4pPr marL="1233839" indent="0">
              <a:buNone/>
              <a:defRPr sz="1400" b="1"/>
            </a:lvl4pPr>
            <a:lvl5pPr marL="1645095" indent="0">
              <a:buNone/>
              <a:defRPr sz="1400" b="1"/>
            </a:lvl5pPr>
            <a:lvl6pPr marL="2056371" indent="0">
              <a:buNone/>
              <a:defRPr sz="1400" b="1"/>
            </a:lvl6pPr>
            <a:lvl7pPr marL="2467643" indent="0">
              <a:buNone/>
              <a:defRPr sz="1400" b="1"/>
            </a:lvl7pPr>
            <a:lvl8pPr marL="2878920" indent="0">
              <a:buNone/>
              <a:defRPr sz="1400" b="1"/>
            </a:lvl8pPr>
            <a:lvl9pPr marL="329019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917"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130667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573"/>
            <a:ext cx="9145429" cy="684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8545818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573"/>
            <a:ext cx="9145429" cy="684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2593"/>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573"/>
            <a:ext cx="9145429" cy="684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2942"/>
            <a:ext cx="3008948" cy="1161573"/>
          </a:xfrm>
        </p:spPr>
        <p:txBody>
          <a:bodyPr/>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70"/>
            <a:ext cx="3008948" cy="4692015"/>
          </a:xfrm>
        </p:spPr>
        <p:txBody>
          <a:bodyPr/>
          <a:lstStyle>
            <a:lvl1pPr marL="0" indent="0">
              <a:buNone/>
              <a:defRPr sz="1300"/>
            </a:lvl1pPr>
            <a:lvl2pPr marL="411280" indent="0">
              <a:buNone/>
              <a:defRPr sz="1100"/>
            </a:lvl2pPr>
            <a:lvl3pPr marL="822515" indent="0">
              <a:buNone/>
              <a:defRPr sz="900"/>
            </a:lvl3pPr>
            <a:lvl4pPr marL="1233839" indent="0">
              <a:buNone/>
              <a:defRPr sz="800"/>
            </a:lvl4pPr>
            <a:lvl5pPr marL="1645095" indent="0">
              <a:buNone/>
              <a:defRPr sz="800"/>
            </a:lvl5pPr>
            <a:lvl6pPr marL="2056371" indent="0">
              <a:buNone/>
              <a:defRPr sz="800"/>
            </a:lvl6pPr>
            <a:lvl7pPr marL="2467643" indent="0">
              <a:buNone/>
              <a:defRPr sz="800"/>
            </a:lvl7pPr>
            <a:lvl8pPr marL="2878920" indent="0">
              <a:buNone/>
              <a:defRPr sz="800"/>
            </a:lvl8pPr>
            <a:lvl9pPr marL="3290190" indent="0">
              <a:buNone/>
              <a:defRPr sz="800"/>
            </a:lvl9pPr>
          </a:lstStyle>
          <a:p>
            <a:pPr lvl="0"/>
            <a:r>
              <a:rPr lang="en-US" smtClean="0"/>
              <a:t>Click to edit Master text styles</a:t>
            </a:r>
          </a:p>
        </p:txBody>
      </p:sp>
    </p:spTree>
    <p:extLst>
      <p:ext uri="{BB962C8B-B14F-4D97-AF65-F5344CB8AC3E}">
        <p14:creationId xmlns:p14="http://schemas.microsoft.com/office/powerpoint/2010/main" val="388453127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573"/>
            <a:ext cx="9145429" cy="684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1653" y="4800600"/>
            <a:ext cx="5486400" cy="567214"/>
          </a:xfrm>
        </p:spPr>
        <p:txBody>
          <a:bodyPr/>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280" indent="0">
              <a:buNone/>
              <a:defRPr sz="2500"/>
            </a:lvl2pPr>
            <a:lvl3pPr marL="822515" indent="0">
              <a:buNone/>
              <a:defRPr sz="2200"/>
            </a:lvl3pPr>
            <a:lvl4pPr marL="1233839" indent="0">
              <a:buNone/>
              <a:defRPr sz="1800"/>
            </a:lvl4pPr>
            <a:lvl5pPr marL="1645095" indent="0">
              <a:buNone/>
              <a:defRPr sz="1800"/>
            </a:lvl5pPr>
            <a:lvl6pPr marL="2056371" indent="0">
              <a:buNone/>
              <a:defRPr sz="1800"/>
            </a:lvl6pPr>
            <a:lvl7pPr marL="2467643" indent="0">
              <a:buNone/>
              <a:defRPr sz="1800"/>
            </a:lvl7pPr>
            <a:lvl8pPr marL="2878920" indent="0">
              <a:buNone/>
              <a:defRPr sz="1800"/>
            </a:lvl8pPr>
            <a:lvl9pPr marL="3290190" indent="0">
              <a:buNone/>
              <a:defRPr sz="18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280" indent="0">
              <a:buNone/>
              <a:defRPr sz="1100"/>
            </a:lvl2pPr>
            <a:lvl3pPr marL="822515" indent="0">
              <a:buNone/>
              <a:defRPr sz="900"/>
            </a:lvl3pPr>
            <a:lvl4pPr marL="1233839" indent="0">
              <a:buNone/>
              <a:defRPr sz="800"/>
            </a:lvl4pPr>
            <a:lvl5pPr marL="1645095" indent="0">
              <a:buNone/>
              <a:defRPr sz="800"/>
            </a:lvl5pPr>
            <a:lvl6pPr marL="2056371" indent="0">
              <a:buNone/>
              <a:defRPr sz="800"/>
            </a:lvl6pPr>
            <a:lvl7pPr marL="2467643" indent="0">
              <a:buNone/>
              <a:defRPr sz="800"/>
            </a:lvl7pPr>
            <a:lvl8pPr marL="2878920" indent="0">
              <a:buNone/>
              <a:defRPr sz="800"/>
            </a:lvl8pPr>
            <a:lvl9pPr marL="3290190" indent="0">
              <a:buNone/>
              <a:defRPr sz="800"/>
            </a:lvl9pPr>
          </a:lstStyle>
          <a:p>
            <a:pPr lvl="0"/>
            <a:r>
              <a:rPr lang="en-US" smtClean="0"/>
              <a:t>Click to edit Master text styles</a:t>
            </a:r>
          </a:p>
        </p:txBody>
      </p:sp>
    </p:spTree>
    <p:extLst>
      <p:ext uri="{BB962C8B-B14F-4D97-AF65-F5344CB8AC3E}">
        <p14:creationId xmlns:p14="http://schemas.microsoft.com/office/powerpoint/2010/main" val="43905430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891540" y="3531870"/>
            <a:ext cx="7360920" cy="80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4290" tIns="34290" rIns="34290" bIns="34290" numCol="1" anchor="t" anchorCtr="0" compatLnSpc="1">
            <a:prstTxWarp prst="textNoShape">
              <a:avLst/>
            </a:prstTxWarp>
          </a:bodyPr>
          <a:lstStyle/>
          <a:p>
            <a:pPr lvl="0"/>
            <a:r>
              <a:rPr lang="en-US" smtClean="0">
                <a:sym typeface="Gill Sans"/>
              </a:rPr>
              <a:t>Click to edit Master text styles</a:t>
            </a:r>
          </a:p>
          <a:p>
            <a:pPr lvl="1"/>
            <a:r>
              <a:rPr lang="en-US" smtClean="0">
                <a:sym typeface="Gill Sans"/>
              </a:rPr>
              <a:t>Second level</a:t>
            </a:r>
          </a:p>
          <a:p>
            <a:pPr lvl="2"/>
            <a:r>
              <a:rPr lang="en-US" smtClean="0">
                <a:sym typeface="Gill Sans"/>
              </a:rPr>
              <a:t>Third level</a:t>
            </a:r>
          </a:p>
          <a:p>
            <a:pPr lvl="3"/>
            <a:r>
              <a:rPr lang="en-US" smtClean="0">
                <a:sym typeface="Gill Sans"/>
              </a:rPr>
              <a:t>Fourth level</a:t>
            </a:r>
          </a:p>
          <a:p>
            <a:pPr lvl="4"/>
            <a:r>
              <a:rPr lang="en-US" smtClean="0">
                <a:sym typeface="Gill Sans"/>
              </a:rPr>
              <a:t>Fifth level</a:t>
            </a:r>
          </a:p>
        </p:txBody>
      </p:sp>
      <p:sp>
        <p:nvSpPr>
          <p:cNvPr id="1027" name="Rectangle 2"/>
          <p:cNvSpPr>
            <a:spLocks noGrp="1" noChangeArrowheads="1"/>
          </p:cNvSpPr>
          <p:nvPr>
            <p:ph type="title"/>
          </p:nvPr>
        </p:nvSpPr>
        <p:spPr bwMode="auto">
          <a:xfrm>
            <a:off x="891540" y="1154430"/>
            <a:ext cx="7360920" cy="23202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4290" tIns="34290" rIns="34290" bIns="34290" numCol="1" anchor="b" anchorCtr="0" compatLnSpc="1">
            <a:prstTxWarp prst="textNoShape">
              <a:avLst/>
            </a:prstTxWarp>
          </a:bodyPr>
          <a:lstStyle/>
          <a:p>
            <a:pPr lvl="0"/>
            <a:r>
              <a:rPr lang="en-US" smtClean="0">
                <a:sym typeface="Gill Sans"/>
              </a:rPr>
              <a:t>Click to edit Master title style</a:t>
            </a:r>
          </a:p>
        </p:txBody>
      </p:sp>
      <p:pic>
        <p:nvPicPr>
          <p:cNvPr id="102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8573"/>
            <a:ext cx="9145429" cy="684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0218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Lst>
  <p:transition/>
  <p:txStyles>
    <p:titleStyle>
      <a:lvl1pPr algn="ctr" rtl="0" eaLnBrk="0" fontAlgn="base" hangingPunct="0">
        <a:spcBef>
          <a:spcPct val="0"/>
        </a:spcBef>
        <a:spcAft>
          <a:spcPct val="0"/>
        </a:spcAft>
        <a:defRPr sz="5800">
          <a:solidFill>
            <a:schemeClr val="tx1"/>
          </a:solidFill>
          <a:latin typeface="+mj-lt"/>
          <a:ea typeface="+mj-ea"/>
          <a:cs typeface="ヒラギノ角ゴ Pro W3"/>
          <a:sym typeface="Gill Sans"/>
        </a:defRPr>
      </a:lvl1pPr>
      <a:lvl2pPr algn="ctr" rtl="0" eaLnBrk="0" fontAlgn="base" hangingPunct="0">
        <a:spcBef>
          <a:spcPct val="0"/>
        </a:spcBef>
        <a:spcAft>
          <a:spcPct val="0"/>
        </a:spcAft>
        <a:defRPr sz="5800">
          <a:solidFill>
            <a:schemeClr val="tx1"/>
          </a:solidFill>
          <a:latin typeface="Gill Sans" charset="0"/>
          <a:ea typeface="ヒラギノ角ゴ Pro W3" charset="-128"/>
          <a:cs typeface="ヒラギノ角ゴ Pro W3"/>
          <a:sym typeface="Gill Sans"/>
        </a:defRPr>
      </a:lvl2pPr>
      <a:lvl3pPr algn="ctr" rtl="0" eaLnBrk="0" fontAlgn="base" hangingPunct="0">
        <a:spcBef>
          <a:spcPct val="0"/>
        </a:spcBef>
        <a:spcAft>
          <a:spcPct val="0"/>
        </a:spcAft>
        <a:defRPr sz="5800">
          <a:solidFill>
            <a:schemeClr val="tx1"/>
          </a:solidFill>
          <a:latin typeface="Gill Sans" charset="0"/>
          <a:ea typeface="ヒラギノ角ゴ Pro W3" charset="-128"/>
          <a:cs typeface="ヒラギノ角ゴ Pro W3"/>
          <a:sym typeface="Gill Sans"/>
        </a:defRPr>
      </a:lvl3pPr>
      <a:lvl4pPr algn="ctr" rtl="0" eaLnBrk="0" fontAlgn="base" hangingPunct="0">
        <a:spcBef>
          <a:spcPct val="0"/>
        </a:spcBef>
        <a:spcAft>
          <a:spcPct val="0"/>
        </a:spcAft>
        <a:defRPr sz="5800">
          <a:solidFill>
            <a:schemeClr val="tx1"/>
          </a:solidFill>
          <a:latin typeface="Gill Sans" charset="0"/>
          <a:ea typeface="ヒラギノ角ゴ Pro W3" charset="-128"/>
          <a:cs typeface="ヒラギノ角ゴ Pro W3"/>
          <a:sym typeface="Gill Sans"/>
        </a:defRPr>
      </a:lvl4pPr>
      <a:lvl5pPr algn="ctr" rtl="0" eaLnBrk="0" fontAlgn="base" hangingPunct="0">
        <a:spcBef>
          <a:spcPct val="0"/>
        </a:spcBef>
        <a:spcAft>
          <a:spcPct val="0"/>
        </a:spcAft>
        <a:defRPr sz="5800">
          <a:solidFill>
            <a:schemeClr val="tx1"/>
          </a:solidFill>
          <a:latin typeface="Gill Sans" charset="0"/>
          <a:ea typeface="ヒラギノ角ゴ Pro W3" charset="-128"/>
          <a:cs typeface="ヒラギノ角ゴ Pro W3"/>
          <a:sym typeface="Gill Sans"/>
        </a:defRPr>
      </a:lvl5pPr>
      <a:lvl6pPr marL="411280" algn="ctr" rtl="0" fontAlgn="base">
        <a:spcBef>
          <a:spcPct val="0"/>
        </a:spcBef>
        <a:spcAft>
          <a:spcPct val="0"/>
        </a:spcAft>
        <a:defRPr sz="5800">
          <a:solidFill>
            <a:schemeClr val="tx1"/>
          </a:solidFill>
          <a:latin typeface="Gill Sans" charset="0"/>
          <a:ea typeface="ヒラギノ角ゴ Pro W3" charset="-128"/>
          <a:sym typeface="Gill Sans" charset="0"/>
        </a:defRPr>
      </a:lvl6pPr>
      <a:lvl7pPr marL="822515" algn="ctr" rtl="0" fontAlgn="base">
        <a:spcBef>
          <a:spcPct val="0"/>
        </a:spcBef>
        <a:spcAft>
          <a:spcPct val="0"/>
        </a:spcAft>
        <a:defRPr sz="5800">
          <a:solidFill>
            <a:schemeClr val="tx1"/>
          </a:solidFill>
          <a:latin typeface="Gill Sans" charset="0"/>
          <a:ea typeface="ヒラギノ角ゴ Pro W3" charset="-128"/>
          <a:sym typeface="Gill Sans" charset="0"/>
        </a:defRPr>
      </a:lvl7pPr>
      <a:lvl8pPr marL="1233839" algn="ctr" rtl="0" fontAlgn="base">
        <a:spcBef>
          <a:spcPct val="0"/>
        </a:spcBef>
        <a:spcAft>
          <a:spcPct val="0"/>
        </a:spcAft>
        <a:defRPr sz="5800">
          <a:solidFill>
            <a:schemeClr val="tx1"/>
          </a:solidFill>
          <a:latin typeface="Gill Sans" charset="0"/>
          <a:ea typeface="ヒラギノ角ゴ Pro W3" charset="-128"/>
          <a:sym typeface="Gill Sans" charset="0"/>
        </a:defRPr>
      </a:lvl8pPr>
      <a:lvl9pPr marL="1645095" algn="ctr" rtl="0" fontAlgn="base">
        <a:spcBef>
          <a:spcPct val="0"/>
        </a:spcBef>
        <a:spcAft>
          <a:spcPct val="0"/>
        </a:spcAft>
        <a:defRPr sz="5800">
          <a:solidFill>
            <a:schemeClr val="tx1"/>
          </a:solidFill>
          <a:latin typeface="Gill Sans" charset="0"/>
          <a:ea typeface="ヒラギノ角ゴ Pro W3" charset="-128"/>
          <a:sym typeface="Gill Sans" charset="0"/>
        </a:defRPr>
      </a:lvl9pPr>
    </p:titleStyle>
    <p:bodyStyle>
      <a:lvl1pPr marL="308460" indent="-308460" algn="ctr" rtl="0" eaLnBrk="0" fontAlgn="base" hangingPunct="0">
        <a:spcBef>
          <a:spcPct val="0"/>
        </a:spcBef>
        <a:spcAft>
          <a:spcPct val="0"/>
        </a:spcAft>
        <a:defRPr sz="2500">
          <a:solidFill>
            <a:schemeClr val="tx1"/>
          </a:solidFill>
          <a:latin typeface="+mn-lt"/>
          <a:ea typeface="+mn-ea"/>
          <a:cs typeface="ヒラギノ角ゴ Pro W3"/>
          <a:sym typeface="Gill Sans"/>
        </a:defRPr>
      </a:lvl1pPr>
      <a:lvl2pPr marL="668318" indent="-257046" algn="ctr" rtl="0" eaLnBrk="0" fontAlgn="base" hangingPunct="0">
        <a:spcBef>
          <a:spcPct val="0"/>
        </a:spcBef>
        <a:spcAft>
          <a:spcPct val="0"/>
        </a:spcAft>
        <a:defRPr sz="2500">
          <a:solidFill>
            <a:schemeClr val="tx1"/>
          </a:solidFill>
          <a:latin typeface="+mn-lt"/>
          <a:ea typeface="+mn-ea"/>
          <a:cs typeface="ヒラギノ角ゴ Pro W3"/>
          <a:sym typeface="Gill Sans"/>
        </a:defRPr>
      </a:lvl2pPr>
      <a:lvl3pPr marL="1028193" indent="-205640" algn="ctr" rtl="0" eaLnBrk="0" fontAlgn="base" hangingPunct="0">
        <a:spcBef>
          <a:spcPct val="0"/>
        </a:spcBef>
        <a:spcAft>
          <a:spcPct val="0"/>
        </a:spcAft>
        <a:defRPr sz="2500">
          <a:solidFill>
            <a:schemeClr val="tx1"/>
          </a:solidFill>
          <a:latin typeface="+mn-lt"/>
          <a:ea typeface="+mn-ea"/>
          <a:cs typeface="ヒラギノ角ゴ Pro W3"/>
          <a:sym typeface="Gill Sans"/>
        </a:defRPr>
      </a:lvl3pPr>
      <a:lvl4pPr marL="1439460" indent="-205640" algn="ctr" rtl="0" eaLnBrk="0" fontAlgn="base" hangingPunct="0">
        <a:spcBef>
          <a:spcPct val="0"/>
        </a:spcBef>
        <a:spcAft>
          <a:spcPct val="0"/>
        </a:spcAft>
        <a:defRPr sz="2500">
          <a:solidFill>
            <a:schemeClr val="tx1"/>
          </a:solidFill>
          <a:latin typeface="+mn-lt"/>
          <a:ea typeface="+mn-ea"/>
          <a:cs typeface="ヒラギノ角ゴ Pro W3"/>
          <a:sym typeface="Gill Sans"/>
        </a:defRPr>
      </a:lvl4pPr>
      <a:lvl5pPr marL="1850756" indent="-205640" algn="ctr" rtl="0" eaLnBrk="0" fontAlgn="base" hangingPunct="0">
        <a:spcBef>
          <a:spcPct val="0"/>
        </a:spcBef>
        <a:spcAft>
          <a:spcPct val="0"/>
        </a:spcAft>
        <a:defRPr sz="2500">
          <a:solidFill>
            <a:schemeClr val="tx1"/>
          </a:solidFill>
          <a:latin typeface="+mn-lt"/>
          <a:ea typeface="+mn-ea"/>
          <a:cs typeface="ヒラギノ角ゴ Pro W3"/>
          <a:sym typeface="Gill Sans"/>
        </a:defRPr>
      </a:lvl5pPr>
      <a:lvl6pPr marL="411280" algn="ctr" rtl="0" fontAlgn="base">
        <a:spcBef>
          <a:spcPct val="0"/>
        </a:spcBef>
        <a:spcAft>
          <a:spcPct val="0"/>
        </a:spcAft>
        <a:defRPr sz="2500">
          <a:solidFill>
            <a:schemeClr val="tx1"/>
          </a:solidFill>
          <a:latin typeface="+mn-lt"/>
          <a:ea typeface="+mn-ea"/>
          <a:sym typeface="Gill Sans" charset="0"/>
        </a:defRPr>
      </a:lvl6pPr>
      <a:lvl7pPr marL="822515" algn="ctr" rtl="0" fontAlgn="base">
        <a:spcBef>
          <a:spcPct val="0"/>
        </a:spcBef>
        <a:spcAft>
          <a:spcPct val="0"/>
        </a:spcAft>
        <a:defRPr sz="2500">
          <a:solidFill>
            <a:schemeClr val="tx1"/>
          </a:solidFill>
          <a:latin typeface="+mn-lt"/>
          <a:ea typeface="+mn-ea"/>
          <a:sym typeface="Gill Sans" charset="0"/>
        </a:defRPr>
      </a:lvl7pPr>
      <a:lvl8pPr marL="1233839" algn="ctr" rtl="0" fontAlgn="base">
        <a:spcBef>
          <a:spcPct val="0"/>
        </a:spcBef>
        <a:spcAft>
          <a:spcPct val="0"/>
        </a:spcAft>
        <a:defRPr sz="2500">
          <a:solidFill>
            <a:schemeClr val="tx1"/>
          </a:solidFill>
          <a:latin typeface="+mn-lt"/>
          <a:ea typeface="+mn-ea"/>
          <a:sym typeface="Gill Sans" charset="0"/>
        </a:defRPr>
      </a:lvl8pPr>
      <a:lvl9pPr marL="1645095" algn="ctr" rtl="0" fontAlgn="base">
        <a:spcBef>
          <a:spcPct val="0"/>
        </a:spcBef>
        <a:spcAft>
          <a:spcPct val="0"/>
        </a:spcAft>
        <a:defRPr sz="2500">
          <a:solidFill>
            <a:schemeClr val="tx1"/>
          </a:solidFill>
          <a:latin typeface="+mn-lt"/>
          <a:ea typeface="+mn-ea"/>
          <a:sym typeface="Gill Sans" charset="0"/>
        </a:defRPr>
      </a:lvl9pPr>
    </p:bodyStyle>
    <p:otherStyle>
      <a:defPPr>
        <a:defRPr lang="en-US"/>
      </a:defPPr>
      <a:lvl1pPr marL="0" algn="l" defTabSz="822515" rtl="0" eaLnBrk="1" latinLnBrk="0" hangingPunct="1">
        <a:defRPr sz="1600" kern="1200">
          <a:solidFill>
            <a:schemeClr val="tx1"/>
          </a:solidFill>
          <a:latin typeface="+mn-lt"/>
          <a:ea typeface="+mn-ea"/>
          <a:cs typeface="+mn-cs"/>
        </a:defRPr>
      </a:lvl1pPr>
      <a:lvl2pPr marL="411280" algn="l" defTabSz="822515" rtl="0" eaLnBrk="1" latinLnBrk="0" hangingPunct="1">
        <a:defRPr sz="1600" kern="1200">
          <a:solidFill>
            <a:schemeClr val="tx1"/>
          </a:solidFill>
          <a:latin typeface="+mn-lt"/>
          <a:ea typeface="+mn-ea"/>
          <a:cs typeface="+mn-cs"/>
        </a:defRPr>
      </a:lvl2pPr>
      <a:lvl3pPr marL="822515" algn="l" defTabSz="822515" rtl="0" eaLnBrk="1" latinLnBrk="0" hangingPunct="1">
        <a:defRPr sz="1600" kern="1200">
          <a:solidFill>
            <a:schemeClr val="tx1"/>
          </a:solidFill>
          <a:latin typeface="+mn-lt"/>
          <a:ea typeface="+mn-ea"/>
          <a:cs typeface="+mn-cs"/>
        </a:defRPr>
      </a:lvl3pPr>
      <a:lvl4pPr marL="1233839" algn="l" defTabSz="822515" rtl="0" eaLnBrk="1" latinLnBrk="0" hangingPunct="1">
        <a:defRPr sz="1600" kern="1200">
          <a:solidFill>
            <a:schemeClr val="tx1"/>
          </a:solidFill>
          <a:latin typeface="+mn-lt"/>
          <a:ea typeface="+mn-ea"/>
          <a:cs typeface="+mn-cs"/>
        </a:defRPr>
      </a:lvl4pPr>
      <a:lvl5pPr marL="1645095" algn="l" defTabSz="822515" rtl="0" eaLnBrk="1" latinLnBrk="0" hangingPunct="1">
        <a:defRPr sz="1600" kern="1200">
          <a:solidFill>
            <a:schemeClr val="tx1"/>
          </a:solidFill>
          <a:latin typeface="+mn-lt"/>
          <a:ea typeface="+mn-ea"/>
          <a:cs typeface="+mn-cs"/>
        </a:defRPr>
      </a:lvl5pPr>
      <a:lvl6pPr marL="2056371" algn="l" defTabSz="822515" rtl="0" eaLnBrk="1" latinLnBrk="0" hangingPunct="1">
        <a:defRPr sz="1600" kern="1200">
          <a:solidFill>
            <a:schemeClr val="tx1"/>
          </a:solidFill>
          <a:latin typeface="+mn-lt"/>
          <a:ea typeface="+mn-ea"/>
          <a:cs typeface="+mn-cs"/>
        </a:defRPr>
      </a:lvl6pPr>
      <a:lvl7pPr marL="2467643" algn="l" defTabSz="822515" rtl="0" eaLnBrk="1" latinLnBrk="0" hangingPunct="1">
        <a:defRPr sz="1600" kern="1200">
          <a:solidFill>
            <a:schemeClr val="tx1"/>
          </a:solidFill>
          <a:latin typeface="+mn-lt"/>
          <a:ea typeface="+mn-ea"/>
          <a:cs typeface="+mn-cs"/>
        </a:defRPr>
      </a:lvl7pPr>
      <a:lvl8pPr marL="2878920" algn="l" defTabSz="822515" rtl="0" eaLnBrk="1" latinLnBrk="0" hangingPunct="1">
        <a:defRPr sz="1600" kern="1200">
          <a:solidFill>
            <a:schemeClr val="tx1"/>
          </a:solidFill>
          <a:latin typeface="+mn-lt"/>
          <a:ea typeface="+mn-ea"/>
          <a:cs typeface="+mn-cs"/>
        </a:defRPr>
      </a:lvl8pPr>
      <a:lvl9pPr marL="3290190" algn="l" defTabSz="822515"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jpeg"/><Relationship Id="rId4" Type="http://schemas.openxmlformats.org/officeDocument/2006/relationships/image" Target="../media/image29.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hyperlink" Target="https://maps.waterrights.utah.gov/EsriMap/map.asp"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6.jpe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waterrights.utah.gov/"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mailto:waterrights_adjudication@utah.gov" TargetMode="External"/><Relationship Id="rId5" Type="http://schemas.openxmlformats.org/officeDocument/2006/relationships/hyperlink" Target="mailto:garybrimley@utah.gov" TargetMode="External"/><Relationship Id="rId4" Type="http://schemas.openxmlformats.org/officeDocument/2006/relationships/hyperlink" Target="mailto:micheldrake@utah.gov"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1.jpeg"/><Relationship Id="rId4" Type="http://schemas.openxmlformats.org/officeDocument/2006/relationships/image" Target="../media/image18.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1.jpe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4"/>
          <p:cNvSpPr txBox="1">
            <a:spLocks noChangeArrowheads="1"/>
          </p:cNvSpPr>
          <p:nvPr/>
        </p:nvSpPr>
        <p:spPr bwMode="auto">
          <a:xfrm>
            <a:off x="4108455" y="5911850"/>
            <a:ext cx="1841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6" rIns="91436" bIns="45716">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800" b="1">
              <a:solidFill>
                <a:srgbClr val="FF0000"/>
              </a:solidFill>
              <a:latin typeface="Times New Roman" pitchFamily="18" charset="0"/>
            </a:endParaRPr>
          </a:p>
          <a:p>
            <a:pPr algn="ctr" eaLnBrk="1" hangingPunct="1">
              <a:spcBef>
                <a:spcPct val="0"/>
              </a:spcBef>
              <a:buFontTx/>
              <a:buNone/>
            </a:pPr>
            <a:endParaRPr lang="en-US" altLang="en-US" sz="2800" b="1">
              <a:solidFill>
                <a:srgbClr val="FF0000"/>
              </a:solidFill>
              <a:latin typeface="Times New Roman" pitchFamily="18" charset="0"/>
            </a:endParaRPr>
          </a:p>
        </p:txBody>
      </p:sp>
      <p:pic>
        <p:nvPicPr>
          <p:cNvPr id="205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40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7"/>
          <p:cNvSpPr txBox="1">
            <a:spLocks/>
          </p:cNvSpPr>
          <p:nvPr/>
        </p:nvSpPr>
        <p:spPr bwMode="auto">
          <a:xfrm>
            <a:off x="190500" y="4114800"/>
            <a:ext cx="8763000" cy="296234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6" rIns="91436" bIns="45716">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b="1" dirty="0" smtClean="0">
                <a:ea typeface="Verdana" panose="020B0604030504040204" pitchFamily="34" charset="0"/>
                <a:cs typeface="Verdana" panose="020B0604030504040204" pitchFamily="34" charset="0"/>
                <a:sym typeface="Gill Sans" charset="0"/>
              </a:rPr>
              <a:t>RWAU Training—April 2021        </a:t>
            </a:r>
          </a:p>
          <a:p>
            <a:pPr algn="ctr" eaLnBrk="1" hangingPunct="1">
              <a:spcBef>
                <a:spcPct val="50000"/>
              </a:spcBef>
              <a:buFontTx/>
              <a:buNone/>
            </a:pPr>
            <a:r>
              <a:rPr lang="en-US" altLang="en-US" sz="2400" dirty="0" smtClean="0">
                <a:latin typeface="Calibri (body)"/>
                <a:ea typeface="Verdana" panose="020B0604030504040204" pitchFamily="34" charset="0"/>
                <a:cs typeface="Verdana" panose="020B0604030504040204" pitchFamily="34" charset="0"/>
                <a:sym typeface="Gill Sans" charset="0"/>
              </a:rPr>
              <a:t>Megan Wanlass</a:t>
            </a:r>
          </a:p>
          <a:p>
            <a:pPr algn="ctr" eaLnBrk="1" hangingPunct="1">
              <a:spcBef>
                <a:spcPct val="50000"/>
              </a:spcBef>
              <a:buFontTx/>
              <a:buNone/>
            </a:pPr>
            <a:r>
              <a:rPr lang="en-US" altLang="en-US" sz="2000" i="1" dirty="0" smtClean="0">
                <a:latin typeface="Calibri (body)"/>
                <a:ea typeface="Verdana" panose="020B0604030504040204" pitchFamily="34" charset="0"/>
                <a:cs typeface="Verdana" panose="020B0604030504040204" pitchFamily="34" charset="0"/>
                <a:sym typeface="Gill Sans" charset="0"/>
              </a:rPr>
              <a:t>Adjudication Engineer</a:t>
            </a:r>
          </a:p>
          <a:p>
            <a:pPr eaLnBrk="1" hangingPunct="1">
              <a:spcBef>
                <a:spcPct val="50000"/>
              </a:spcBef>
              <a:buFontTx/>
              <a:buNone/>
            </a:pPr>
            <a:endParaRPr lang="en-US" altLang="en-US" sz="5500"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charset="0"/>
            </a:endParaRPr>
          </a:p>
        </p:txBody>
      </p:sp>
      <p:sp>
        <p:nvSpPr>
          <p:cNvPr id="2055" name="Text Box 8"/>
          <p:cNvSpPr txBox="1">
            <a:spLocks noChangeArrowheads="1"/>
          </p:cNvSpPr>
          <p:nvPr/>
        </p:nvSpPr>
        <p:spPr bwMode="auto">
          <a:xfrm>
            <a:off x="3962400" y="1646623"/>
            <a:ext cx="4686300" cy="1569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6" rIns="91436" bIns="45716">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4800" b="1" dirty="0" smtClean="0">
                <a:solidFill>
                  <a:srgbClr val="1F497D"/>
                </a:solidFill>
                <a:latin typeface="Verdana" panose="020B0604030504040204" pitchFamily="34" charset="0"/>
                <a:ea typeface="Verdana" panose="020B0604030504040204" pitchFamily="34" charset="0"/>
                <a:cs typeface="Verdana" panose="020B0604030504040204" pitchFamily="34" charset="0"/>
              </a:rPr>
              <a:t>Adjudication</a:t>
            </a:r>
            <a:endParaRPr lang="en-US" altLang="en-US" sz="4800" b="1" dirty="0">
              <a:solidFill>
                <a:srgbClr val="1F497D"/>
              </a:solidFill>
              <a:latin typeface="Verdana" panose="020B0604030504040204" pitchFamily="34" charset="0"/>
              <a:ea typeface="Verdana" panose="020B0604030504040204" pitchFamily="34" charset="0"/>
              <a:cs typeface="Verdana" panose="020B0604030504040204" pitchFamily="34" charset="0"/>
            </a:endParaRPr>
          </a:p>
          <a:p>
            <a:pPr eaLnBrk="1" hangingPunct="1">
              <a:spcBef>
                <a:spcPct val="50000"/>
              </a:spcBef>
              <a:buFontTx/>
              <a:buNone/>
            </a:pP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5828127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7" descr="http://uxrepo.com/static/icon-sets/font-awesome/svg/mail.svg"/>
          <p:cNvSpPr>
            <a:spLocks noChangeAspect="1" noChangeArrowheads="1"/>
          </p:cNvSpPr>
          <p:nvPr/>
        </p:nvSpPr>
        <p:spPr bwMode="auto">
          <a:xfrm>
            <a:off x="140018" y="-130015"/>
            <a:ext cx="274320" cy="2743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2292" tIns="41148" rIns="82292" bIns="41148" numCol="1" anchor="t" anchorCtr="0" compatLnSpc="1">
            <a:prstTxWarp prst="textNoShape">
              <a:avLst/>
            </a:prstTxWarp>
          </a:bodyPr>
          <a:lstStyle/>
          <a:p>
            <a:endParaRPr lang="en-US">
              <a:solidFill>
                <a:srgbClr val="000000"/>
              </a:solidFill>
              <a:latin typeface="Gill Sans"/>
              <a:sym typeface="Gill Sans"/>
            </a:endParaRPr>
          </a:p>
        </p:txBody>
      </p:sp>
      <p:grpSp>
        <p:nvGrpSpPr>
          <p:cNvPr id="30" name="Group 29"/>
          <p:cNvGrpSpPr/>
          <p:nvPr/>
        </p:nvGrpSpPr>
        <p:grpSpPr>
          <a:xfrm>
            <a:off x="1005840" y="1028702"/>
            <a:ext cx="3060383" cy="2617084"/>
            <a:chOff x="1117600" y="1143000"/>
            <a:chExt cx="3400425" cy="2907871"/>
          </a:xfrm>
        </p:grpSpPr>
        <p:grpSp>
          <p:nvGrpSpPr>
            <p:cNvPr id="6" name="Group 5"/>
            <p:cNvGrpSpPr/>
            <p:nvPr/>
          </p:nvGrpSpPr>
          <p:grpSpPr>
            <a:xfrm>
              <a:off x="1117600" y="1143000"/>
              <a:ext cx="3400425" cy="2907871"/>
              <a:chOff x="307975" y="885553"/>
              <a:chExt cx="3400425" cy="2907871"/>
            </a:xfrm>
          </p:grpSpPr>
          <p:sp>
            <p:nvSpPr>
              <p:cNvPr id="4" name="Round Diagonal Corner Rectangle 3"/>
              <p:cNvSpPr/>
              <p:nvPr/>
            </p:nvSpPr>
            <p:spPr bwMode="auto">
              <a:xfrm flipH="1">
                <a:off x="307975" y="1225278"/>
                <a:ext cx="3400425" cy="2508522"/>
              </a:xfrm>
              <a:prstGeom prst="round2DiagRect">
                <a:avLst/>
              </a:prstGeom>
              <a:solidFill>
                <a:schemeClr val="bg1"/>
              </a:solidFill>
              <a:ln w="76200" cap="flat" cmpd="sng" algn="ctr">
                <a:solidFill>
                  <a:srgbClr val="6699FF"/>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5526" y="2229418"/>
                <a:ext cx="1709415" cy="1428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0375" y="1371600"/>
                <a:ext cx="1295400" cy="12954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6" name="TextBox 15"/>
              <p:cNvSpPr txBox="1"/>
              <p:nvPr/>
            </p:nvSpPr>
            <p:spPr>
              <a:xfrm>
                <a:off x="307975" y="885553"/>
                <a:ext cx="3400425" cy="369332"/>
              </a:xfrm>
              <a:prstGeom prst="rect">
                <a:avLst/>
              </a:prstGeom>
              <a:noFill/>
            </p:spPr>
            <p:txBody>
              <a:bodyPr wrap="square" rtlCol="0">
                <a:spAutoFit/>
              </a:bodyPr>
              <a:lstStyle/>
              <a:p>
                <a:pPr algn="ctr">
                  <a:lnSpc>
                    <a:spcPct val="120000"/>
                  </a:lnSpc>
                </a:pPr>
                <a:r>
                  <a:rPr lang="en-US" sz="1300" b="1" i="1" dirty="0">
                    <a:solidFill>
                      <a:srgbClr val="3366CC"/>
                    </a:solidFill>
                    <a:latin typeface="Verdana" pitchFamily="34" charset="0"/>
                    <a:sym typeface="Verdana" pitchFamily="34" charset="0"/>
                  </a:rPr>
                  <a:t>Notice to Submit Claims</a:t>
                </a:r>
              </a:p>
            </p:txBody>
          </p:sp>
          <p:sp>
            <p:nvSpPr>
              <p:cNvPr id="17" name="TextBox 16"/>
              <p:cNvSpPr txBox="1"/>
              <p:nvPr/>
            </p:nvSpPr>
            <p:spPr>
              <a:xfrm>
                <a:off x="404576" y="2750403"/>
                <a:ext cx="1470949" cy="1043021"/>
              </a:xfrm>
              <a:prstGeom prst="rect">
                <a:avLst/>
              </a:prstGeom>
              <a:noFill/>
            </p:spPr>
            <p:txBody>
              <a:bodyPr wrap="square" rtlCol="0">
                <a:spAutoFit/>
              </a:bodyPr>
              <a:lstStyle/>
              <a:p>
                <a:pPr algn="ctr"/>
                <a:r>
                  <a:rPr lang="en-US" sz="1100" b="1" i="1" dirty="0">
                    <a:solidFill>
                      <a:srgbClr val="000000"/>
                    </a:solidFill>
                    <a:latin typeface="Verdana" pitchFamily="34" charset="0"/>
                    <a:sym typeface="Verdana" pitchFamily="34" charset="0"/>
                  </a:rPr>
                  <a:t>Mailed</a:t>
                </a:r>
                <a:r>
                  <a:rPr lang="en-US" sz="1100" dirty="0">
                    <a:solidFill>
                      <a:srgbClr val="000000"/>
                    </a:solidFill>
                    <a:latin typeface="Verdana" pitchFamily="34" charset="0"/>
                    <a:sym typeface="Verdana" pitchFamily="34" charset="0"/>
                  </a:rPr>
                  <a:t> </a:t>
                </a:r>
              </a:p>
              <a:p>
                <a:pPr algn="ctr"/>
                <a:r>
                  <a:rPr lang="en-US" sz="1100" dirty="0">
                    <a:solidFill>
                      <a:srgbClr val="000000"/>
                    </a:solidFill>
                    <a:latin typeface="Verdana" pitchFamily="34" charset="0"/>
                    <a:sym typeface="Verdana" pitchFamily="34" charset="0"/>
                  </a:rPr>
                  <a:t>to water right owners and property owners</a:t>
                </a:r>
                <a:endParaRPr lang="en-US" dirty="0">
                  <a:solidFill>
                    <a:srgbClr val="000000"/>
                  </a:solidFill>
                  <a:latin typeface="Gill Sans"/>
                  <a:sym typeface="Gill Sans"/>
                </a:endParaRPr>
              </a:p>
            </p:txBody>
          </p:sp>
          <p:sp>
            <p:nvSpPr>
              <p:cNvPr id="18" name="TextBox 17"/>
              <p:cNvSpPr txBox="1"/>
              <p:nvPr/>
            </p:nvSpPr>
            <p:spPr>
              <a:xfrm>
                <a:off x="2008187" y="1449947"/>
                <a:ext cx="1369746" cy="704467"/>
              </a:xfrm>
              <a:prstGeom prst="rect">
                <a:avLst/>
              </a:prstGeom>
              <a:noFill/>
            </p:spPr>
            <p:txBody>
              <a:bodyPr wrap="square" rtlCol="0">
                <a:spAutoFit/>
              </a:bodyPr>
              <a:lstStyle/>
              <a:p>
                <a:pPr marL="0" lvl="1" algn="ctr">
                  <a:lnSpc>
                    <a:spcPct val="120000"/>
                  </a:lnSpc>
                </a:pPr>
                <a:r>
                  <a:rPr lang="en-US" sz="1100" b="1" i="1" dirty="0">
                    <a:solidFill>
                      <a:srgbClr val="000000"/>
                    </a:solidFill>
                    <a:latin typeface="Verdana" pitchFamily="34" charset="0"/>
                    <a:sym typeface="Verdana" pitchFamily="34" charset="0"/>
                  </a:rPr>
                  <a:t>Published</a:t>
                </a:r>
                <a:r>
                  <a:rPr lang="en-US" sz="1100" dirty="0">
                    <a:solidFill>
                      <a:srgbClr val="000000"/>
                    </a:solidFill>
                    <a:latin typeface="Verdana" pitchFamily="34" charset="0"/>
                    <a:sym typeface="Verdana" pitchFamily="34" charset="0"/>
                  </a:rPr>
                  <a:t> </a:t>
                </a:r>
              </a:p>
              <a:p>
                <a:pPr marL="0" lvl="1" algn="ctr"/>
                <a:r>
                  <a:rPr lang="en-US" sz="1100" dirty="0">
                    <a:solidFill>
                      <a:srgbClr val="000000"/>
                    </a:solidFill>
                    <a:latin typeface="Verdana" pitchFamily="34" charset="0"/>
                    <a:sym typeface="Verdana" pitchFamily="34" charset="0"/>
                  </a:rPr>
                  <a:t>in a local newspaper</a:t>
                </a:r>
              </a:p>
            </p:txBody>
          </p:sp>
        </p:grpSp>
        <p:sp>
          <p:nvSpPr>
            <p:cNvPr id="91" name="Rectangle 90"/>
            <p:cNvSpPr/>
            <p:nvPr/>
          </p:nvSpPr>
          <p:spPr bwMode="auto">
            <a:xfrm>
              <a:off x="1117600" y="1482725"/>
              <a:ext cx="304800" cy="340893"/>
            </a:xfrm>
            <a:prstGeom prst="rect">
              <a:avLst/>
            </a:prstGeom>
            <a:solidFill>
              <a:srgbClr val="6699FF"/>
            </a:solidFill>
            <a:ln w="25400" cap="flat" cmpd="sng" algn="ctr">
              <a:solidFill>
                <a:srgbClr val="6699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r>
                <a:rPr lang="en-US" sz="1800" b="1" i="1" dirty="0">
                  <a:solidFill>
                    <a:srgbClr val="FFFFFF"/>
                  </a:solidFill>
                  <a:latin typeface="Gill Sans" charset="0"/>
                  <a:sym typeface="Gill Sans" charset="0"/>
                </a:rPr>
                <a:t>1</a:t>
              </a:r>
            </a:p>
          </p:txBody>
        </p:sp>
      </p:grpSp>
      <p:grpSp>
        <p:nvGrpSpPr>
          <p:cNvPr id="9" name="Group 8"/>
          <p:cNvGrpSpPr/>
          <p:nvPr/>
        </p:nvGrpSpPr>
        <p:grpSpPr>
          <a:xfrm>
            <a:off x="4734880" y="1022331"/>
            <a:ext cx="3060383" cy="2563422"/>
            <a:chOff x="5260975" y="1135923"/>
            <a:chExt cx="3400425" cy="2848247"/>
          </a:xfrm>
        </p:grpSpPr>
        <p:sp>
          <p:nvSpPr>
            <p:cNvPr id="23" name="Round Diagonal Corner Rectangle 22"/>
            <p:cNvSpPr/>
            <p:nvPr/>
          </p:nvSpPr>
          <p:spPr bwMode="auto">
            <a:xfrm flipH="1">
              <a:off x="5260975" y="1475648"/>
              <a:ext cx="3400425" cy="2508522"/>
            </a:xfrm>
            <a:prstGeom prst="round2DiagRect">
              <a:avLst/>
            </a:prstGeom>
            <a:solidFill>
              <a:schemeClr val="bg1"/>
            </a:solidFill>
            <a:ln w="762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sp>
          <p:nvSpPr>
            <p:cNvPr id="24" name="TextBox 23"/>
            <p:cNvSpPr txBox="1"/>
            <p:nvPr/>
          </p:nvSpPr>
          <p:spPr>
            <a:xfrm>
              <a:off x="5260975" y="1135923"/>
              <a:ext cx="3400425" cy="369332"/>
            </a:xfrm>
            <a:prstGeom prst="rect">
              <a:avLst/>
            </a:prstGeom>
            <a:noFill/>
          </p:spPr>
          <p:txBody>
            <a:bodyPr wrap="square" rtlCol="0">
              <a:spAutoFit/>
            </a:bodyPr>
            <a:lstStyle/>
            <a:p>
              <a:pPr algn="ctr">
                <a:lnSpc>
                  <a:spcPct val="120000"/>
                </a:lnSpc>
              </a:pPr>
              <a:r>
                <a:rPr lang="en-US" sz="1300" b="1" i="1" dirty="0">
                  <a:solidFill>
                    <a:srgbClr val="008000"/>
                  </a:solidFill>
                  <a:latin typeface="Verdana" pitchFamily="34" charset="0"/>
                  <a:sym typeface="Verdana" pitchFamily="34" charset="0"/>
                </a:rPr>
                <a:t>Water User’s Claim Forms</a:t>
              </a:r>
            </a:p>
          </p:txBody>
        </p:sp>
        <p:sp>
          <p:nvSpPr>
            <p:cNvPr id="25" name="TextBox 24"/>
            <p:cNvSpPr txBox="1"/>
            <p:nvPr/>
          </p:nvSpPr>
          <p:spPr>
            <a:xfrm>
              <a:off x="5341477" y="2667000"/>
              <a:ext cx="1603611" cy="1231107"/>
            </a:xfrm>
            <a:prstGeom prst="rect">
              <a:avLst/>
            </a:prstGeom>
            <a:noFill/>
          </p:spPr>
          <p:txBody>
            <a:bodyPr wrap="square" rtlCol="0">
              <a:spAutoFit/>
            </a:bodyPr>
            <a:lstStyle/>
            <a:p>
              <a:pPr algn="ctr"/>
              <a:r>
                <a:rPr lang="en-US" sz="1100" b="1" i="1" dirty="0">
                  <a:solidFill>
                    <a:srgbClr val="000000"/>
                  </a:solidFill>
                  <a:latin typeface="Verdana" pitchFamily="34" charset="0"/>
                  <a:sym typeface="Verdana" pitchFamily="34" charset="0"/>
                </a:rPr>
                <a:t>Property Owners</a:t>
              </a:r>
              <a:endParaRPr lang="en-US" sz="1100" dirty="0">
                <a:solidFill>
                  <a:srgbClr val="000000"/>
                </a:solidFill>
                <a:latin typeface="Verdana" pitchFamily="34" charset="0"/>
                <a:sym typeface="Verdana" pitchFamily="34" charset="0"/>
              </a:endParaRPr>
            </a:p>
            <a:p>
              <a:pPr algn="ctr"/>
              <a:r>
                <a:rPr lang="en-US" sz="1100" dirty="0">
                  <a:solidFill>
                    <a:srgbClr val="000000"/>
                  </a:solidFill>
                  <a:latin typeface="Verdana" pitchFamily="34" charset="0"/>
                  <a:sym typeface="Verdana" pitchFamily="34" charset="0"/>
                </a:rPr>
                <a:t>A blank water user’s claim will be mailed to property owners</a:t>
              </a:r>
              <a:endParaRPr lang="en-US" dirty="0">
                <a:solidFill>
                  <a:srgbClr val="000000"/>
                </a:solidFill>
                <a:latin typeface="Gill Sans"/>
                <a:sym typeface="Gill Sans"/>
              </a:endParaRPr>
            </a:p>
          </p:txBody>
        </p:sp>
        <p:sp>
          <p:nvSpPr>
            <p:cNvPr id="26" name="TextBox 25"/>
            <p:cNvSpPr txBox="1"/>
            <p:nvPr/>
          </p:nvSpPr>
          <p:spPr>
            <a:xfrm>
              <a:off x="6961187" y="1439333"/>
              <a:ext cx="1576388" cy="1419192"/>
            </a:xfrm>
            <a:prstGeom prst="rect">
              <a:avLst/>
            </a:prstGeom>
            <a:noFill/>
          </p:spPr>
          <p:txBody>
            <a:bodyPr wrap="square" rtlCol="0">
              <a:spAutoFit/>
            </a:bodyPr>
            <a:lstStyle/>
            <a:p>
              <a:pPr marL="0" lvl="1" algn="ctr"/>
              <a:r>
                <a:rPr lang="en-US" sz="1100" b="1" i="1" dirty="0">
                  <a:solidFill>
                    <a:srgbClr val="000000"/>
                  </a:solidFill>
                  <a:latin typeface="Verdana" pitchFamily="34" charset="0"/>
                  <a:sym typeface="Verdana" pitchFamily="34" charset="0"/>
                </a:rPr>
                <a:t>Water Right Owners</a:t>
              </a:r>
            </a:p>
            <a:p>
              <a:pPr marL="0" lvl="1" algn="ctr"/>
              <a:r>
                <a:rPr lang="en-US" sz="1100" dirty="0">
                  <a:solidFill>
                    <a:srgbClr val="000000"/>
                  </a:solidFill>
                  <a:latin typeface="Verdana" pitchFamily="34" charset="0"/>
                  <a:sym typeface="Verdana" pitchFamily="34" charset="0"/>
                </a:rPr>
                <a:t>A pre-filled water user’s claim </a:t>
              </a:r>
            </a:p>
            <a:p>
              <a:pPr marL="0" lvl="1" algn="ctr"/>
              <a:r>
                <a:rPr lang="en-US" sz="1100" dirty="0">
                  <a:solidFill>
                    <a:srgbClr val="000000"/>
                  </a:solidFill>
                  <a:latin typeface="Verdana" pitchFamily="34" charset="0"/>
                  <a:sym typeface="Verdana" pitchFamily="34" charset="0"/>
                </a:rPr>
                <a:t>mailed to water right </a:t>
              </a:r>
              <a:r>
                <a:rPr lang="en-US" sz="1100" dirty="0" smtClean="0">
                  <a:solidFill>
                    <a:srgbClr val="000000"/>
                  </a:solidFill>
                  <a:latin typeface="Verdana" pitchFamily="34" charset="0"/>
                  <a:sym typeface="Verdana" pitchFamily="34" charset="0"/>
                </a:rPr>
                <a:t>owners of record</a:t>
              </a:r>
              <a:endParaRPr lang="en-US" sz="1100" dirty="0">
                <a:solidFill>
                  <a:srgbClr val="000000"/>
                </a:solidFill>
                <a:latin typeface="Verdana" pitchFamily="34" charset="0"/>
                <a:sym typeface="Verdana" pitchFamily="34" charset="0"/>
              </a:endParaRPr>
            </a:p>
          </p:txBody>
        </p:sp>
        <p:grpSp>
          <p:nvGrpSpPr>
            <p:cNvPr id="15" name="Group 14"/>
            <p:cNvGrpSpPr/>
            <p:nvPr/>
          </p:nvGrpSpPr>
          <p:grpSpPr>
            <a:xfrm>
              <a:off x="5686082" y="1609244"/>
              <a:ext cx="914400" cy="996797"/>
              <a:chOff x="2184400" y="4551336"/>
              <a:chExt cx="1400541" cy="1620864"/>
            </a:xfrm>
          </p:grpSpPr>
          <p:sp>
            <p:nvSpPr>
              <p:cNvPr id="7" name="Rounded Rectangle 6"/>
              <p:cNvSpPr/>
              <p:nvPr/>
            </p:nvSpPr>
            <p:spPr bwMode="auto">
              <a:xfrm>
                <a:off x="2184400" y="4572000"/>
                <a:ext cx="1400541" cy="1600200"/>
              </a:xfrm>
              <a:prstGeom prst="roundRect">
                <a:avLst/>
              </a:prstGeom>
              <a:noFill/>
              <a:ln w="571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sp>
            <p:nvSpPr>
              <p:cNvPr id="8" name="TextBox 7"/>
              <p:cNvSpPr txBox="1"/>
              <p:nvPr/>
            </p:nvSpPr>
            <p:spPr>
              <a:xfrm>
                <a:off x="2275070" y="4551336"/>
                <a:ext cx="1219200" cy="778504"/>
              </a:xfrm>
              <a:prstGeom prst="rect">
                <a:avLst/>
              </a:prstGeom>
              <a:noFill/>
            </p:spPr>
            <p:txBody>
              <a:bodyPr wrap="square" rtlCol="0" anchor="ctr">
                <a:spAutoFit/>
              </a:bodyPr>
              <a:lstStyle/>
              <a:p>
                <a:pPr algn="ctr"/>
                <a:r>
                  <a:rPr lang="en-US" sz="1100" b="1" dirty="0">
                    <a:solidFill>
                      <a:srgbClr val="000000"/>
                    </a:solidFill>
                    <a:latin typeface="Gill Sans"/>
                    <a:sym typeface="Gill Sans"/>
                  </a:rPr>
                  <a:t>BLANK W.U.C.</a:t>
                </a:r>
              </a:p>
            </p:txBody>
          </p:sp>
          <p:cxnSp>
            <p:nvCxnSpPr>
              <p:cNvPr id="10" name="Straight Connector 9"/>
              <p:cNvCxnSpPr/>
              <p:nvPr/>
            </p:nvCxnSpPr>
            <p:spPr bwMode="auto">
              <a:xfrm>
                <a:off x="2275070" y="5372100"/>
                <a:ext cx="1219200" cy="0"/>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a:off x="2275070" y="5676900"/>
                <a:ext cx="1219200" cy="0"/>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2275070" y="5981700"/>
                <a:ext cx="1219200" cy="0"/>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 name="Group 13"/>
            <p:cNvGrpSpPr/>
            <p:nvPr/>
          </p:nvGrpSpPr>
          <p:grpSpPr>
            <a:xfrm>
              <a:off x="7385544" y="2804160"/>
              <a:ext cx="914400" cy="1005840"/>
              <a:chOff x="4013200" y="4572000"/>
              <a:chExt cx="1400541" cy="1600200"/>
            </a:xfrm>
          </p:grpSpPr>
          <p:sp>
            <p:nvSpPr>
              <p:cNvPr id="35" name="Rounded Rectangle 34"/>
              <p:cNvSpPr/>
              <p:nvPr/>
            </p:nvSpPr>
            <p:spPr bwMode="auto">
              <a:xfrm>
                <a:off x="4013200" y="4572000"/>
                <a:ext cx="1400541" cy="1600200"/>
              </a:xfrm>
              <a:prstGeom prst="roundRect">
                <a:avLst/>
              </a:prstGeom>
              <a:noFill/>
              <a:ln w="571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sp>
            <p:nvSpPr>
              <p:cNvPr id="36" name="TextBox 35"/>
              <p:cNvSpPr txBox="1"/>
              <p:nvPr/>
            </p:nvSpPr>
            <p:spPr>
              <a:xfrm>
                <a:off x="4103870" y="4709366"/>
                <a:ext cx="1219200" cy="462442"/>
              </a:xfrm>
              <a:prstGeom prst="rect">
                <a:avLst/>
              </a:prstGeom>
              <a:noFill/>
            </p:spPr>
            <p:txBody>
              <a:bodyPr wrap="square" rtlCol="0" anchor="ctr">
                <a:spAutoFit/>
              </a:bodyPr>
              <a:lstStyle/>
              <a:p>
                <a:pPr algn="ctr"/>
                <a:r>
                  <a:rPr lang="en-US" sz="1100" b="1" dirty="0">
                    <a:solidFill>
                      <a:srgbClr val="000000"/>
                    </a:solidFill>
                    <a:latin typeface="Gill Sans"/>
                    <a:sym typeface="Gill Sans"/>
                  </a:rPr>
                  <a:t>W.U.C.</a:t>
                </a:r>
              </a:p>
            </p:txBody>
          </p:sp>
          <p:cxnSp>
            <p:nvCxnSpPr>
              <p:cNvPr id="37" name="Straight Connector 36"/>
              <p:cNvCxnSpPr/>
              <p:nvPr/>
            </p:nvCxnSpPr>
            <p:spPr bwMode="auto">
              <a:xfrm>
                <a:off x="4172133" y="5372100"/>
                <a:ext cx="915804" cy="0"/>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a:off x="4172133" y="5676900"/>
                <a:ext cx="915804" cy="0"/>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Connector 44"/>
              <p:cNvCxnSpPr/>
              <p:nvPr/>
            </p:nvCxnSpPr>
            <p:spPr bwMode="auto">
              <a:xfrm>
                <a:off x="4172133" y="5981700"/>
                <a:ext cx="915804" cy="0"/>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ctangle 2"/>
              <p:cNvSpPr/>
              <p:nvPr/>
            </p:nvSpPr>
            <p:spPr bwMode="auto">
              <a:xfrm>
                <a:off x="5156200" y="5232975"/>
                <a:ext cx="132661" cy="13912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sp>
            <p:nvSpPr>
              <p:cNvPr id="38" name="Rectangle 37"/>
              <p:cNvSpPr/>
              <p:nvPr/>
            </p:nvSpPr>
            <p:spPr bwMode="auto">
              <a:xfrm>
                <a:off x="5156200" y="5537775"/>
                <a:ext cx="132661" cy="13912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sp>
            <p:nvSpPr>
              <p:cNvPr id="40" name="Rectangle 39"/>
              <p:cNvSpPr/>
              <p:nvPr/>
            </p:nvSpPr>
            <p:spPr bwMode="auto">
              <a:xfrm>
                <a:off x="5156200" y="5842575"/>
                <a:ext cx="132661" cy="13912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6200" y="5157788"/>
                <a:ext cx="228600" cy="214312"/>
              </a:xfrm>
              <a:prstGeom prst="rect">
                <a:avLst/>
              </a:prstGeom>
            </p:spPr>
          </p:pic>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6200" y="5462588"/>
                <a:ext cx="228600" cy="214312"/>
              </a:xfrm>
              <a:prstGeom prst="rect">
                <a:avLst/>
              </a:prstGeom>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6200" y="5767388"/>
                <a:ext cx="228600" cy="214312"/>
              </a:xfrm>
              <a:prstGeom prst="rect">
                <a:avLst/>
              </a:prstGeom>
            </p:spPr>
          </p:pic>
        </p:grpSp>
        <p:sp>
          <p:nvSpPr>
            <p:cNvPr id="92" name="Rectangle 91"/>
            <p:cNvSpPr/>
            <p:nvPr/>
          </p:nvSpPr>
          <p:spPr bwMode="auto">
            <a:xfrm>
              <a:off x="5260975" y="1482724"/>
              <a:ext cx="304800" cy="340893"/>
            </a:xfrm>
            <a:prstGeom prst="rect">
              <a:avLst/>
            </a:prstGeom>
            <a:solidFill>
              <a:srgbClr val="00B050"/>
            </a:solidFill>
            <a:ln w="2540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r>
                <a:rPr lang="en-US" sz="1800" b="1" i="1" dirty="0">
                  <a:solidFill>
                    <a:srgbClr val="FFFFFF"/>
                  </a:solidFill>
                  <a:latin typeface="Gill Sans" charset="0"/>
                  <a:sym typeface="Gill Sans" charset="0"/>
                </a:rPr>
                <a:t>2</a:t>
              </a:r>
            </a:p>
          </p:txBody>
        </p:sp>
      </p:grpSp>
      <p:grpSp>
        <p:nvGrpSpPr>
          <p:cNvPr id="19" name="Group 18"/>
          <p:cNvGrpSpPr/>
          <p:nvPr/>
        </p:nvGrpSpPr>
        <p:grpSpPr>
          <a:xfrm>
            <a:off x="1005840" y="3814518"/>
            <a:ext cx="3081787" cy="2563422"/>
            <a:chOff x="1117600" y="4238353"/>
            <a:chExt cx="3424208" cy="2848247"/>
          </a:xfrm>
        </p:grpSpPr>
        <p:sp>
          <p:nvSpPr>
            <p:cNvPr id="49" name="Round Diagonal Corner Rectangle 48"/>
            <p:cNvSpPr/>
            <p:nvPr/>
          </p:nvSpPr>
          <p:spPr bwMode="auto">
            <a:xfrm flipH="1">
              <a:off x="1117600" y="4578078"/>
              <a:ext cx="3400425" cy="2508522"/>
            </a:xfrm>
            <a:prstGeom prst="round2DiagRect">
              <a:avLst/>
            </a:prstGeom>
            <a:solidFill>
              <a:schemeClr val="bg1"/>
            </a:solidFill>
            <a:ln w="76200" cap="flat" cmpd="sng" algn="ctr">
              <a:solidFill>
                <a:srgbClr val="FF9900"/>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sp>
          <p:nvSpPr>
            <p:cNvPr id="50" name="TextBox 49"/>
            <p:cNvSpPr txBox="1"/>
            <p:nvPr/>
          </p:nvSpPr>
          <p:spPr>
            <a:xfrm>
              <a:off x="1117600" y="4238353"/>
              <a:ext cx="3400425" cy="369332"/>
            </a:xfrm>
            <a:prstGeom prst="rect">
              <a:avLst/>
            </a:prstGeom>
            <a:noFill/>
          </p:spPr>
          <p:txBody>
            <a:bodyPr wrap="square" rtlCol="0">
              <a:spAutoFit/>
            </a:bodyPr>
            <a:lstStyle/>
            <a:p>
              <a:pPr algn="ctr">
                <a:lnSpc>
                  <a:spcPct val="120000"/>
                </a:lnSpc>
              </a:pPr>
              <a:r>
                <a:rPr lang="en-US" sz="1300" b="1" i="1" dirty="0">
                  <a:solidFill>
                    <a:srgbClr val="FF9900"/>
                  </a:solidFill>
                  <a:latin typeface="Verdana" pitchFamily="34" charset="0"/>
                  <a:sym typeface="Verdana" pitchFamily="34" charset="0"/>
                </a:rPr>
                <a:t>Filing Your Water User’s Claim</a:t>
              </a:r>
            </a:p>
          </p:txBody>
        </p:sp>
        <p:sp>
          <p:nvSpPr>
            <p:cNvPr id="51" name="TextBox 50"/>
            <p:cNvSpPr txBox="1"/>
            <p:nvPr/>
          </p:nvSpPr>
          <p:spPr>
            <a:xfrm>
              <a:off x="1148123" y="5913097"/>
              <a:ext cx="3378466" cy="1128515"/>
            </a:xfrm>
            <a:prstGeom prst="rect">
              <a:avLst/>
            </a:prstGeom>
            <a:noFill/>
          </p:spPr>
          <p:txBody>
            <a:bodyPr wrap="square" rtlCol="0">
              <a:spAutoFit/>
            </a:bodyPr>
            <a:lstStyle/>
            <a:p>
              <a:pPr algn="ctr"/>
              <a:r>
                <a:rPr lang="en-US" sz="1000" dirty="0">
                  <a:solidFill>
                    <a:srgbClr val="000000"/>
                  </a:solidFill>
                  <a:latin typeface="Verdana" pitchFamily="34" charset="0"/>
                  <a:sym typeface="Verdana" pitchFamily="34" charset="0"/>
                </a:rPr>
                <a:t>Claimants will have </a:t>
              </a:r>
              <a:r>
                <a:rPr lang="en-US" sz="1000" b="1" i="1" dirty="0">
                  <a:solidFill>
                    <a:srgbClr val="000000"/>
                  </a:solidFill>
                  <a:latin typeface="Verdana" pitchFamily="34" charset="0"/>
                  <a:sym typeface="Verdana" pitchFamily="34" charset="0"/>
                </a:rPr>
                <a:t>90 days </a:t>
              </a:r>
              <a:r>
                <a:rPr lang="en-US" sz="1000" dirty="0">
                  <a:solidFill>
                    <a:srgbClr val="000000"/>
                  </a:solidFill>
                  <a:latin typeface="Verdana" pitchFamily="34" charset="0"/>
                  <a:sym typeface="Verdana" pitchFamily="34" charset="0"/>
                </a:rPr>
                <a:t>to complete/review and file their water user’s claims with the </a:t>
              </a:r>
              <a:r>
                <a:rPr lang="en-US" sz="1000" b="1" i="1" dirty="0">
                  <a:solidFill>
                    <a:srgbClr val="000000"/>
                  </a:solidFill>
                  <a:latin typeface="Verdana" pitchFamily="34" charset="0"/>
                  <a:sym typeface="Verdana" pitchFamily="34" charset="0"/>
                </a:rPr>
                <a:t>District Court </a:t>
              </a:r>
              <a:r>
                <a:rPr lang="en-US" sz="1000" dirty="0">
                  <a:solidFill>
                    <a:srgbClr val="000000"/>
                  </a:solidFill>
                  <a:latin typeface="Verdana" pitchFamily="34" charset="0"/>
                  <a:sym typeface="Verdana" pitchFamily="34" charset="0"/>
                </a:rPr>
                <a:t>or </a:t>
              </a:r>
              <a:r>
                <a:rPr lang="en-US" sz="1000" b="1" i="1" dirty="0">
                  <a:solidFill>
                    <a:srgbClr val="000000"/>
                  </a:solidFill>
                  <a:latin typeface="Verdana" pitchFamily="34" charset="0"/>
                  <a:sym typeface="Verdana" pitchFamily="34" charset="0"/>
                </a:rPr>
                <a:t>State Engineer</a:t>
              </a:r>
              <a:r>
                <a:rPr lang="en-US" sz="1000" dirty="0">
                  <a:solidFill>
                    <a:srgbClr val="000000"/>
                  </a:solidFill>
                  <a:latin typeface="Verdana" pitchFamily="34" charset="0"/>
                  <a:sym typeface="Verdana" pitchFamily="34" charset="0"/>
                </a:rPr>
                <a:t>. Claimants can request one </a:t>
              </a:r>
              <a:r>
                <a:rPr lang="en-US" sz="1000" b="1" i="1" dirty="0">
                  <a:solidFill>
                    <a:srgbClr val="000000"/>
                  </a:solidFill>
                  <a:latin typeface="Verdana" pitchFamily="34" charset="0"/>
                  <a:sym typeface="Verdana" pitchFamily="34" charset="0"/>
                </a:rPr>
                <a:t>30-day extension</a:t>
              </a:r>
              <a:r>
                <a:rPr lang="en-US" sz="1000" dirty="0">
                  <a:solidFill>
                    <a:srgbClr val="000000"/>
                  </a:solidFill>
                  <a:latin typeface="Verdana" pitchFamily="34" charset="0"/>
                  <a:sym typeface="Verdana" pitchFamily="34" charset="0"/>
                </a:rPr>
                <a:t> from the State Engineer prior to the conclusion of the 90-day period.</a:t>
              </a:r>
              <a:endParaRPr lang="en-US" sz="2500" dirty="0">
                <a:solidFill>
                  <a:srgbClr val="000000"/>
                </a:solidFill>
                <a:latin typeface="Gill Sans"/>
                <a:sym typeface="Gill Sans"/>
              </a:endParaRPr>
            </a:p>
          </p:txBody>
        </p:sp>
        <p:grpSp>
          <p:nvGrpSpPr>
            <p:cNvPr id="54" name="Group 53"/>
            <p:cNvGrpSpPr/>
            <p:nvPr/>
          </p:nvGrpSpPr>
          <p:grpSpPr>
            <a:xfrm>
              <a:off x="1422440" y="4907257"/>
              <a:ext cx="914400" cy="1005840"/>
              <a:chOff x="4013200" y="4572000"/>
              <a:chExt cx="1400541" cy="1600200"/>
            </a:xfrm>
          </p:grpSpPr>
          <p:sp>
            <p:nvSpPr>
              <p:cNvPr id="55" name="Rounded Rectangle 54"/>
              <p:cNvSpPr/>
              <p:nvPr/>
            </p:nvSpPr>
            <p:spPr bwMode="auto">
              <a:xfrm>
                <a:off x="4013200" y="4572000"/>
                <a:ext cx="1400541" cy="1600200"/>
              </a:xfrm>
              <a:prstGeom prst="roundRect">
                <a:avLst/>
              </a:prstGeom>
              <a:noFill/>
              <a:ln w="571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sp>
            <p:nvSpPr>
              <p:cNvPr id="56" name="TextBox 55"/>
              <p:cNvSpPr txBox="1"/>
              <p:nvPr/>
            </p:nvSpPr>
            <p:spPr>
              <a:xfrm>
                <a:off x="4103870" y="4709366"/>
                <a:ext cx="1219200" cy="462442"/>
              </a:xfrm>
              <a:prstGeom prst="rect">
                <a:avLst/>
              </a:prstGeom>
              <a:noFill/>
            </p:spPr>
            <p:txBody>
              <a:bodyPr wrap="square" rtlCol="0" anchor="ctr">
                <a:spAutoFit/>
              </a:bodyPr>
              <a:lstStyle/>
              <a:p>
                <a:pPr algn="ctr"/>
                <a:r>
                  <a:rPr lang="en-US" sz="1100" b="1" dirty="0">
                    <a:solidFill>
                      <a:srgbClr val="000000"/>
                    </a:solidFill>
                    <a:latin typeface="Gill Sans"/>
                    <a:sym typeface="Gill Sans"/>
                  </a:rPr>
                  <a:t>W.U.C.</a:t>
                </a:r>
              </a:p>
            </p:txBody>
          </p:sp>
          <p:cxnSp>
            <p:nvCxnSpPr>
              <p:cNvPr id="57" name="Straight Connector 56"/>
              <p:cNvCxnSpPr/>
              <p:nvPr/>
            </p:nvCxnSpPr>
            <p:spPr bwMode="auto">
              <a:xfrm>
                <a:off x="4172133" y="5372100"/>
                <a:ext cx="915804" cy="0"/>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Connector 57"/>
              <p:cNvCxnSpPr/>
              <p:nvPr/>
            </p:nvCxnSpPr>
            <p:spPr bwMode="auto">
              <a:xfrm>
                <a:off x="4172133" y="5676900"/>
                <a:ext cx="915804" cy="0"/>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a:off x="4172133" y="5981700"/>
                <a:ext cx="915804" cy="0"/>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Rectangle 59"/>
              <p:cNvSpPr/>
              <p:nvPr/>
            </p:nvSpPr>
            <p:spPr bwMode="auto">
              <a:xfrm>
                <a:off x="5156200" y="5232975"/>
                <a:ext cx="132661" cy="13912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sp>
            <p:nvSpPr>
              <p:cNvPr id="61" name="Rectangle 60"/>
              <p:cNvSpPr/>
              <p:nvPr/>
            </p:nvSpPr>
            <p:spPr bwMode="auto">
              <a:xfrm>
                <a:off x="5156200" y="5537775"/>
                <a:ext cx="132661" cy="13912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sp>
            <p:nvSpPr>
              <p:cNvPr id="62" name="Rectangle 61"/>
              <p:cNvSpPr/>
              <p:nvPr/>
            </p:nvSpPr>
            <p:spPr bwMode="auto">
              <a:xfrm>
                <a:off x="5156200" y="5842575"/>
                <a:ext cx="132661" cy="13912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6200" y="5157788"/>
                <a:ext cx="228600" cy="214312"/>
              </a:xfrm>
              <a:prstGeom prst="rect">
                <a:avLst/>
              </a:prstGeom>
            </p:spPr>
          </p:pic>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6200" y="5462588"/>
                <a:ext cx="228600" cy="214312"/>
              </a:xfrm>
              <a:prstGeom prst="rect">
                <a:avLst/>
              </a:prstGeom>
            </p:spPr>
          </p:pic>
          <p:pic>
            <p:nvPicPr>
              <p:cNvPr id="65" name="Picture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6200" y="5767388"/>
                <a:ext cx="228600" cy="214311"/>
              </a:xfrm>
              <a:prstGeom prst="rect">
                <a:avLst/>
              </a:prstGeom>
            </p:spPr>
          </p:pic>
        </p:grpSp>
        <p:sp>
          <p:nvSpPr>
            <p:cNvPr id="71" name="TextBox 70"/>
            <p:cNvSpPr txBox="1"/>
            <p:nvPr/>
          </p:nvSpPr>
          <p:spPr>
            <a:xfrm>
              <a:off x="3068342" y="4897434"/>
              <a:ext cx="1473466" cy="1043021"/>
            </a:xfrm>
            <a:prstGeom prst="rect">
              <a:avLst/>
            </a:prstGeom>
            <a:noFill/>
          </p:spPr>
          <p:txBody>
            <a:bodyPr wrap="square" rtlCol="0">
              <a:spAutoFit/>
            </a:bodyPr>
            <a:lstStyle/>
            <a:p>
              <a:pPr algn="ctr"/>
              <a:r>
                <a:rPr lang="en-US" sz="1100" b="1" i="1" dirty="0">
                  <a:solidFill>
                    <a:srgbClr val="000000"/>
                  </a:solidFill>
                  <a:latin typeface="Verdana" pitchFamily="34" charset="0"/>
                  <a:sym typeface="Verdana" pitchFamily="34" charset="0"/>
                </a:rPr>
                <a:t>District</a:t>
              </a:r>
            </a:p>
            <a:p>
              <a:pPr algn="ctr"/>
              <a:r>
                <a:rPr lang="en-US" sz="1100" b="1" i="1" dirty="0">
                  <a:solidFill>
                    <a:srgbClr val="000000"/>
                  </a:solidFill>
                  <a:latin typeface="Verdana" pitchFamily="34" charset="0"/>
                  <a:sym typeface="Verdana" pitchFamily="34" charset="0"/>
                </a:rPr>
                <a:t>Court </a:t>
              </a:r>
            </a:p>
            <a:p>
              <a:pPr algn="ctr"/>
              <a:r>
                <a:rPr lang="en-US" sz="1100" i="1" dirty="0">
                  <a:solidFill>
                    <a:srgbClr val="000000"/>
                  </a:solidFill>
                  <a:latin typeface="Verdana" pitchFamily="34" charset="0"/>
                  <a:sym typeface="Verdana" pitchFamily="34" charset="0"/>
                </a:rPr>
                <a:t>or</a:t>
              </a:r>
              <a:r>
                <a:rPr lang="en-US" sz="1100" b="1" i="1" dirty="0">
                  <a:solidFill>
                    <a:srgbClr val="000000"/>
                  </a:solidFill>
                  <a:latin typeface="Verdana" pitchFamily="34" charset="0"/>
                  <a:sym typeface="Verdana" pitchFamily="34" charset="0"/>
                </a:rPr>
                <a:t> </a:t>
              </a:r>
            </a:p>
            <a:p>
              <a:pPr algn="ctr"/>
              <a:r>
                <a:rPr lang="en-US" sz="1100" b="1" i="1" dirty="0">
                  <a:solidFill>
                    <a:srgbClr val="000000"/>
                  </a:solidFill>
                  <a:latin typeface="Verdana" pitchFamily="34" charset="0"/>
                  <a:sym typeface="Verdana" pitchFamily="34" charset="0"/>
                </a:rPr>
                <a:t>State </a:t>
              </a:r>
            </a:p>
            <a:p>
              <a:pPr algn="ctr"/>
              <a:r>
                <a:rPr lang="en-US" sz="1100" b="1" i="1" dirty="0">
                  <a:solidFill>
                    <a:srgbClr val="000000"/>
                  </a:solidFill>
                  <a:latin typeface="Verdana" pitchFamily="34" charset="0"/>
                  <a:sym typeface="Verdana" pitchFamily="34" charset="0"/>
                </a:rPr>
                <a:t>Engineer</a:t>
              </a:r>
              <a:endParaRPr lang="en-US" dirty="0">
                <a:solidFill>
                  <a:srgbClr val="000000"/>
                </a:solidFill>
                <a:latin typeface="Gill Sans"/>
                <a:sym typeface="Gill Sans"/>
              </a:endParaRPr>
            </a:p>
          </p:txBody>
        </p:sp>
        <p:sp>
          <p:nvSpPr>
            <p:cNvPr id="29" name="Rectangle 28"/>
            <p:cNvSpPr/>
            <p:nvPr/>
          </p:nvSpPr>
          <p:spPr bwMode="auto">
            <a:xfrm>
              <a:off x="1117600" y="4578078"/>
              <a:ext cx="304800" cy="340893"/>
            </a:xfrm>
            <a:prstGeom prst="rect">
              <a:avLst/>
            </a:prstGeom>
            <a:solidFill>
              <a:srgbClr val="FF9933"/>
            </a:solidFill>
            <a:ln w="25400" cap="flat" cmpd="sng" algn="ctr">
              <a:solidFill>
                <a:srgbClr val="FF99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r>
                <a:rPr lang="en-US" sz="1800" b="1" i="1" dirty="0">
                  <a:solidFill>
                    <a:srgbClr val="FFFFFF"/>
                  </a:solidFill>
                  <a:latin typeface="Gill Sans" charset="0"/>
                  <a:sym typeface="Gill Sans" charset="0"/>
                </a:rPr>
                <a:t>3</a:t>
              </a:r>
            </a:p>
          </p:txBody>
        </p:sp>
        <p:grpSp>
          <p:nvGrpSpPr>
            <p:cNvPr id="11" name="Group 10"/>
            <p:cNvGrpSpPr/>
            <p:nvPr/>
          </p:nvGrpSpPr>
          <p:grpSpPr>
            <a:xfrm>
              <a:off x="2611148" y="4866435"/>
              <a:ext cx="731511" cy="955223"/>
              <a:chOff x="2428269" y="4866435"/>
              <a:chExt cx="731511" cy="955223"/>
            </a:xfrm>
          </p:grpSpPr>
          <p:sp>
            <p:nvSpPr>
              <p:cNvPr id="27" name="Right Arrow 26"/>
              <p:cNvSpPr/>
              <p:nvPr/>
            </p:nvSpPr>
            <p:spPr bwMode="auto">
              <a:xfrm>
                <a:off x="2428269" y="4866435"/>
                <a:ext cx="731511" cy="955223"/>
              </a:xfrm>
              <a:prstGeom prst="rightArrow">
                <a:avLst>
                  <a:gd name="adj1" fmla="val 69147"/>
                  <a:gd name="adj2" fmla="val 36413"/>
                </a:avLst>
              </a:prstGeom>
              <a:noFill/>
              <a:ln w="38100" cap="flat" cmpd="sng" algn="ctr">
                <a:solidFill>
                  <a:schemeClr val="tx1"/>
                </a:solidFill>
                <a:prstDash val="solid"/>
                <a:round/>
                <a:headEnd type="none" w="med" len="med"/>
                <a:tailEnd type="none" w="med" len="med"/>
              </a:ln>
              <a:effectLst/>
              <a:extLst/>
            </p:spPr>
            <p:txBody>
              <a:bodyPr vert="horz" wrap="square" lIns="91440" tIns="45720" rIns="0" bIns="45720" numCol="1" rtlCol="0" anchor="t" anchorCtr="0" compatLnSpc="1">
                <a:prstTxWarp prst="textNoShape">
                  <a:avLst/>
                </a:prstTxWarp>
              </a:bodyPr>
              <a:lstStyle/>
              <a:p>
                <a:pPr algn="ctr" defTabSz="822515"/>
                <a:endParaRPr lang="en-US" sz="1300" b="1" i="1" dirty="0">
                  <a:solidFill>
                    <a:srgbClr val="000000"/>
                  </a:solidFill>
                  <a:latin typeface="Gill Sans" charset="0"/>
                  <a:sym typeface="Gill Sans" charset="0"/>
                </a:endParaRPr>
              </a:p>
            </p:txBody>
          </p:sp>
          <p:grpSp>
            <p:nvGrpSpPr>
              <p:cNvPr id="102" name="Group 101"/>
              <p:cNvGrpSpPr/>
              <p:nvPr/>
            </p:nvGrpSpPr>
            <p:grpSpPr>
              <a:xfrm>
                <a:off x="2428269" y="5018244"/>
                <a:ext cx="599552" cy="620536"/>
                <a:chOff x="6636619" y="2047360"/>
                <a:chExt cx="599552" cy="620536"/>
              </a:xfrm>
            </p:grpSpPr>
            <p:pic>
              <p:nvPicPr>
                <p:cNvPr id="103" name="Picture 6" descr="https://upload.wikimedia.org/wikipedia/commons/thumb/c/ca/Calendar_icon_2.svg/2000px-Calendar_icon_2.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6619" y="2047360"/>
                  <a:ext cx="599552" cy="620536"/>
                </a:xfrm>
                <a:prstGeom prst="rect">
                  <a:avLst/>
                </a:prstGeom>
                <a:noFill/>
                <a:extLst>
                  <a:ext uri="{909E8E84-426E-40DD-AFC4-6F175D3DCCD1}">
                    <a14:hiddenFill xmlns:a14="http://schemas.microsoft.com/office/drawing/2010/main">
                      <a:solidFill>
                        <a:srgbClr val="FFFFFF"/>
                      </a:solidFill>
                    </a14:hiddenFill>
                  </a:ext>
                </a:extLst>
              </p:spPr>
            </p:pic>
            <p:sp>
              <p:nvSpPr>
                <p:cNvPr id="104" name="Text Box 32"/>
                <p:cNvSpPr txBox="1">
                  <a:spLocks noChangeArrowheads="1"/>
                </p:cNvSpPr>
                <p:nvPr/>
              </p:nvSpPr>
              <p:spPr bwMode="auto">
                <a:xfrm>
                  <a:off x="6656791" y="2223217"/>
                  <a:ext cx="570962" cy="39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18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90</a:t>
                  </a:r>
                </a:p>
              </p:txBody>
            </p:sp>
          </p:grpSp>
        </p:grpSp>
      </p:grpSp>
      <p:sp>
        <p:nvSpPr>
          <p:cNvPr id="22530" name="Rectangle 3"/>
          <p:cNvSpPr>
            <a:spLocks/>
          </p:cNvSpPr>
          <p:nvPr/>
        </p:nvSpPr>
        <p:spPr bwMode="auto">
          <a:xfrm>
            <a:off x="900676" y="301786"/>
            <a:ext cx="728376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500" b="1" i="1" dirty="0">
                <a:solidFill>
                  <a:srgbClr val="000000"/>
                </a:solidFill>
                <a:latin typeface="Verdana" pitchFamily="34" charset="0"/>
                <a:sym typeface="Verdana" pitchFamily="34" charset="0"/>
              </a:rPr>
              <a:t>Filing your Water User’s Claim</a:t>
            </a:r>
          </a:p>
        </p:txBody>
      </p:sp>
      <p:grpSp>
        <p:nvGrpSpPr>
          <p:cNvPr id="90" name="Group 89"/>
          <p:cNvGrpSpPr/>
          <p:nvPr/>
        </p:nvGrpSpPr>
        <p:grpSpPr>
          <a:xfrm>
            <a:off x="4734880" y="3814518"/>
            <a:ext cx="3060383" cy="2563422"/>
            <a:chOff x="5260975" y="4238353"/>
            <a:chExt cx="3400425" cy="2848247"/>
          </a:xfrm>
        </p:grpSpPr>
        <p:sp>
          <p:nvSpPr>
            <p:cNvPr id="94" name="Round Diagonal Corner Rectangle 93"/>
            <p:cNvSpPr/>
            <p:nvPr/>
          </p:nvSpPr>
          <p:spPr bwMode="auto">
            <a:xfrm flipH="1">
              <a:off x="5260975" y="4578078"/>
              <a:ext cx="3400425" cy="2508522"/>
            </a:xfrm>
            <a:prstGeom prst="round2DiagRect">
              <a:avLst/>
            </a:prstGeom>
            <a:solidFill>
              <a:schemeClr val="bg1"/>
            </a:solidFill>
            <a:ln w="762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sp>
          <p:nvSpPr>
            <p:cNvPr id="95" name="TextBox 94"/>
            <p:cNvSpPr txBox="1"/>
            <p:nvPr/>
          </p:nvSpPr>
          <p:spPr>
            <a:xfrm>
              <a:off x="5260975" y="4238353"/>
              <a:ext cx="3400425" cy="348813"/>
            </a:xfrm>
            <a:prstGeom prst="rect">
              <a:avLst/>
            </a:prstGeom>
            <a:noFill/>
          </p:spPr>
          <p:txBody>
            <a:bodyPr wrap="square" rtlCol="0">
              <a:spAutoFit/>
            </a:bodyPr>
            <a:lstStyle/>
            <a:p>
              <a:pPr algn="ctr">
                <a:lnSpc>
                  <a:spcPct val="120000"/>
                </a:lnSpc>
              </a:pPr>
              <a:r>
                <a:rPr lang="en-US" sz="1200" b="1" i="1" dirty="0">
                  <a:solidFill>
                    <a:srgbClr val="C00000"/>
                  </a:solidFill>
                  <a:latin typeface="Verdana" pitchFamily="34" charset="0"/>
                  <a:sym typeface="Verdana" pitchFamily="34" charset="0"/>
                </a:rPr>
                <a:t>Field Investigation and Mapping</a:t>
              </a:r>
            </a:p>
          </p:txBody>
        </p:sp>
        <p:sp>
          <p:nvSpPr>
            <p:cNvPr id="96" name="TextBox 95"/>
            <p:cNvSpPr txBox="1"/>
            <p:nvPr/>
          </p:nvSpPr>
          <p:spPr>
            <a:xfrm>
              <a:off x="5341476" y="5969183"/>
              <a:ext cx="3319923" cy="1043021"/>
            </a:xfrm>
            <a:prstGeom prst="rect">
              <a:avLst/>
            </a:prstGeom>
            <a:noFill/>
          </p:spPr>
          <p:txBody>
            <a:bodyPr wrap="square" rtlCol="0">
              <a:spAutoFit/>
            </a:bodyPr>
            <a:lstStyle/>
            <a:p>
              <a:pPr algn="ctr"/>
              <a:r>
                <a:rPr lang="en-US" sz="1100" dirty="0">
                  <a:solidFill>
                    <a:srgbClr val="000000"/>
                  </a:solidFill>
                  <a:latin typeface="Verdana" pitchFamily="34" charset="0"/>
                  <a:sym typeface="Verdana" pitchFamily="34" charset="0"/>
                </a:rPr>
                <a:t>Water user’s claims that are filed are </a:t>
              </a:r>
              <a:r>
                <a:rPr lang="en-US" sz="1100" b="1" i="1" dirty="0">
                  <a:solidFill>
                    <a:srgbClr val="000000"/>
                  </a:solidFill>
                  <a:latin typeface="Verdana" pitchFamily="34" charset="0"/>
                  <a:sym typeface="Verdana" pitchFamily="34" charset="0"/>
                </a:rPr>
                <a:t>investigated</a:t>
              </a:r>
              <a:r>
                <a:rPr lang="en-US" sz="1100" dirty="0">
                  <a:solidFill>
                    <a:srgbClr val="000000"/>
                  </a:solidFill>
                  <a:latin typeface="Verdana" pitchFamily="34" charset="0"/>
                  <a:sym typeface="Verdana" pitchFamily="34" charset="0"/>
                </a:rPr>
                <a:t> and </a:t>
              </a:r>
              <a:r>
                <a:rPr lang="en-US" sz="1100" b="1" i="1" dirty="0">
                  <a:solidFill>
                    <a:srgbClr val="000000"/>
                  </a:solidFill>
                  <a:latin typeface="Verdana" pitchFamily="34" charset="0"/>
                  <a:sym typeface="Verdana" pitchFamily="34" charset="0"/>
                </a:rPr>
                <a:t>mapped</a:t>
              </a:r>
              <a:r>
                <a:rPr lang="en-US" sz="1100" dirty="0">
                  <a:solidFill>
                    <a:srgbClr val="000000"/>
                  </a:solidFill>
                  <a:latin typeface="Verdana" pitchFamily="34" charset="0"/>
                  <a:sym typeface="Verdana" pitchFamily="34" charset="0"/>
                </a:rPr>
                <a:t> by the State Engineer. This investigation forms the basis of the State Engineer’s recommendation to the District Court.</a:t>
              </a:r>
              <a:endParaRPr lang="en-US" dirty="0">
                <a:solidFill>
                  <a:srgbClr val="000000"/>
                </a:solidFill>
                <a:latin typeface="Gill Sans"/>
                <a:sym typeface="Gill Sans"/>
              </a:endParaRPr>
            </a:p>
          </p:txBody>
        </p:sp>
        <p:grpSp>
          <p:nvGrpSpPr>
            <p:cNvPr id="97" name="Group 96"/>
            <p:cNvGrpSpPr/>
            <p:nvPr/>
          </p:nvGrpSpPr>
          <p:grpSpPr>
            <a:xfrm>
              <a:off x="7213600" y="4861560"/>
              <a:ext cx="914400" cy="1005840"/>
              <a:chOff x="4013200" y="4572000"/>
              <a:chExt cx="1400541" cy="1600200"/>
            </a:xfrm>
          </p:grpSpPr>
          <p:sp>
            <p:nvSpPr>
              <p:cNvPr id="101" name="Rounded Rectangle 100"/>
              <p:cNvSpPr/>
              <p:nvPr/>
            </p:nvSpPr>
            <p:spPr bwMode="auto">
              <a:xfrm>
                <a:off x="4013200" y="4572000"/>
                <a:ext cx="1400541" cy="1600200"/>
              </a:xfrm>
              <a:prstGeom prst="roundRect">
                <a:avLst/>
              </a:prstGeom>
              <a:noFill/>
              <a:ln w="571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sp>
            <p:nvSpPr>
              <p:cNvPr id="105" name="TextBox 104"/>
              <p:cNvSpPr txBox="1"/>
              <p:nvPr/>
            </p:nvSpPr>
            <p:spPr>
              <a:xfrm>
                <a:off x="4103870" y="4709366"/>
                <a:ext cx="1219200" cy="462442"/>
              </a:xfrm>
              <a:prstGeom prst="rect">
                <a:avLst/>
              </a:prstGeom>
              <a:noFill/>
            </p:spPr>
            <p:txBody>
              <a:bodyPr wrap="square" rtlCol="0" anchor="ctr">
                <a:spAutoFit/>
              </a:bodyPr>
              <a:lstStyle/>
              <a:p>
                <a:pPr algn="ctr"/>
                <a:r>
                  <a:rPr lang="en-US" sz="1100" b="1" dirty="0">
                    <a:solidFill>
                      <a:srgbClr val="000000"/>
                    </a:solidFill>
                    <a:latin typeface="Gill Sans"/>
                    <a:sym typeface="Gill Sans"/>
                  </a:rPr>
                  <a:t>W.U.C.</a:t>
                </a:r>
              </a:p>
            </p:txBody>
          </p:sp>
          <p:cxnSp>
            <p:nvCxnSpPr>
              <p:cNvPr id="106" name="Straight Connector 105"/>
              <p:cNvCxnSpPr/>
              <p:nvPr/>
            </p:nvCxnSpPr>
            <p:spPr bwMode="auto">
              <a:xfrm>
                <a:off x="4172133" y="5372100"/>
                <a:ext cx="915804" cy="0"/>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Connector 106"/>
              <p:cNvCxnSpPr/>
              <p:nvPr/>
            </p:nvCxnSpPr>
            <p:spPr bwMode="auto">
              <a:xfrm>
                <a:off x="4172133" y="5676900"/>
                <a:ext cx="915804" cy="0"/>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Straight Connector 107"/>
              <p:cNvCxnSpPr/>
              <p:nvPr/>
            </p:nvCxnSpPr>
            <p:spPr bwMode="auto">
              <a:xfrm>
                <a:off x="4172133" y="5981700"/>
                <a:ext cx="915804" cy="0"/>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9" name="Rectangle 108"/>
              <p:cNvSpPr/>
              <p:nvPr/>
            </p:nvSpPr>
            <p:spPr bwMode="auto">
              <a:xfrm>
                <a:off x="5156200" y="5232975"/>
                <a:ext cx="132661" cy="13912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sp>
            <p:nvSpPr>
              <p:cNvPr id="110" name="Rectangle 109"/>
              <p:cNvSpPr/>
              <p:nvPr/>
            </p:nvSpPr>
            <p:spPr bwMode="auto">
              <a:xfrm>
                <a:off x="5156200" y="5537775"/>
                <a:ext cx="132661" cy="13912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sp>
            <p:nvSpPr>
              <p:cNvPr id="111" name="Rectangle 110"/>
              <p:cNvSpPr/>
              <p:nvPr/>
            </p:nvSpPr>
            <p:spPr bwMode="auto">
              <a:xfrm>
                <a:off x="5156200" y="5842575"/>
                <a:ext cx="132661" cy="13912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pic>
            <p:nvPicPr>
              <p:cNvPr id="112" name="Picture 1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6200" y="5157788"/>
                <a:ext cx="228600" cy="214312"/>
              </a:xfrm>
              <a:prstGeom prst="rect">
                <a:avLst/>
              </a:prstGeom>
            </p:spPr>
          </p:pic>
          <p:pic>
            <p:nvPicPr>
              <p:cNvPr id="113" name="Picture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6200" y="5462588"/>
                <a:ext cx="228600" cy="214312"/>
              </a:xfrm>
              <a:prstGeom prst="rect">
                <a:avLst/>
              </a:prstGeom>
            </p:spPr>
          </p:pic>
          <p:pic>
            <p:nvPicPr>
              <p:cNvPr id="114" name="Picture 1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6200" y="5767388"/>
                <a:ext cx="228600" cy="214312"/>
              </a:xfrm>
              <a:prstGeom prst="rect">
                <a:avLst/>
              </a:prstGeom>
            </p:spPr>
          </p:pic>
        </p:grpSp>
        <p:sp>
          <p:nvSpPr>
            <p:cNvPr id="98" name="Rectangle 97"/>
            <p:cNvSpPr/>
            <p:nvPr/>
          </p:nvSpPr>
          <p:spPr bwMode="auto">
            <a:xfrm>
              <a:off x="5260975" y="4578078"/>
              <a:ext cx="304800" cy="340893"/>
            </a:xfrm>
            <a:prstGeom prst="rect">
              <a:avLst/>
            </a:prstGeom>
            <a:solidFill>
              <a:srgbClr val="FF0000"/>
            </a:solid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r>
                <a:rPr lang="en-US" sz="1800" b="1" i="1" dirty="0">
                  <a:solidFill>
                    <a:srgbClr val="FFFFFF"/>
                  </a:solidFill>
                  <a:latin typeface="Gill Sans" charset="0"/>
                  <a:sym typeface="Gill Sans" charset="0"/>
                </a:rPr>
                <a:t>4</a:t>
              </a:r>
            </a:p>
          </p:txBody>
        </p:sp>
        <p:pic>
          <p:nvPicPr>
            <p:cNvPr id="99" name="Picture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38668" flipH="1">
              <a:off x="5909184" y="4654394"/>
              <a:ext cx="909978" cy="1439453"/>
            </a:xfrm>
            <a:prstGeom prst="rect">
              <a:avLst/>
            </a:prstGeom>
          </p:spPr>
        </p:pic>
        <p:pic>
          <p:nvPicPr>
            <p:cNvPr id="100" name="Picture 99"/>
            <p:cNvPicPr>
              <a:picLocks noChangeAspect="1"/>
            </p:cNvPicPr>
            <p:nvPr/>
          </p:nvPicPr>
          <p:blipFill>
            <a:blip r:embed="rId9" cstate="print">
              <a:duotone>
                <a:prstClr val="black"/>
                <a:srgbClr val="3366CC">
                  <a:tint val="45000"/>
                  <a:satMod val="400000"/>
                </a:srgbClr>
              </a:duotone>
              <a:extLst>
                <a:ext uri="{28A0092B-C50C-407E-A947-70E740481C1C}">
                  <a14:useLocalDpi xmlns:a14="http://schemas.microsoft.com/office/drawing/2010/main" val="0"/>
                </a:ext>
              </a:extLst>
            </a:blip>
            <a:stretch>
              <a:fillRect/>
            </a:stretch>
          </p:blipFill>
          <p:spPr>
            <a:xfrm>
              <a:off x="6600482" y="5320755"/>
              <a:ext cx="551838" cy="551838"/>
            </a:xfrm>
            <a:prstGeom prst="rect">
              <a:avLst/>
            </a:prstGeom>
          </p:spPr>
        </p:pic>
      </p:grpSp>
    </p:spTree>
    <p:extLst>
      <p:ext uri="{BB962C8B-B14F-4D97-AF65-F5344CB8AC3E}">
        <p14:creationId xmlns:p14="http://schemas.microsoft.com/office/powerpoint/2010/main" val="2857202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fade">
                                      <p:cBhvr>
                                        <p:cTn id="1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p:cNvSpPr>
          <p:nvPr/>
        </p:nvSpPr>
        <p:spPr bwMode="auto">
          <a:xfrm>
            <a:off x="388620" y="342900"/>
            <a:ext cx="836676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500" b="1" i="1" dirty="0">
                <a:solidFill>
                  <a:srgbClr val="000000"/>
                </a:solidFill>
                <a:latin typeface="Verdana" pitchFamily="34" charset="0"/>
                <a:sym typeface="Verdana" pitchFamily="34" charset="0"/>
              </a:rPr>
              <a:t>Water User’s Claims</a:t>
            </a:r>
          </a:p>
        </p:txBody>
      </p:sp>
      <p:sp>
        <p:nvSpPr>
          <p:cNvPr id="26629" name="TextBox 6"/>
          <p:cNvSpPr txBox="1">
            <a:spLocks noChangeArrowheads="1"/>
          </p:cNvSpPr>
          <p:nvPr/>
        </p:nvSpPr>
        <p:spPr bwMode="auto">
          <a:xfrm>
            <a:off x="4245428" y="1099458"/>
            <a:ext cx="4691742" cy="5253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2" tIns="41148" rIns="82292" bIns="41148">
            <a:spAutoFit/>
          </a:bodyPr>
          <a:lstStyle>
            <a:lvl1pPr marL="285750" indent="-285750"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buFont typeface="Arial" pitchFamily="34" charset="0"/>
              <a:buChar char="•"/>
            </a:pPr>
            <a:r>
              <a:rPr lang="en-US" sz="1600" dirty="0" smtClean="0">
                <a:latin typeface="Verdana" pitchFamily="34" charset="0"/>
              </a:rPr>
              <a:t>The water </a:t>
            </a:r>
            <a:r>
              <a:rPr lang="en-US" sz="1600" dirty="0">
                <a:latin typeface="Verdana" pitchFamily="34" charset="0"/>
              </a:rPr>
              <a:t>user </a:t>
            </a:r>
            <a:r>
              <a:rPr lang="en-US" sz="1600" dirty="0" smtClean="0">
                <a:latin typeface="Verdana" pitchFamily="34" charset="0"/>
              </a:rPr>
              <a:t>must complete and file a </a:t>
            </a:r>
            <a:r>
              <a:rPr lang="en-US" sz="1600" b="1" dirty="0" smtClean="0">
                <a:latin typeface="Verdana" pitchFamily="34" charset="0"/>
              </a:rPr>
              <a:t>Water User’s Claim</a:t>
            </a:r>
            <a:r>
              <a:rPr lang="en-US" sz="1600" dirty="0" smtClean="0">
                <a:latin typeface="Verdana" pitchFamily="34" charset="0"/>
              </a:rPr>
              <a:t> with </a:t>
            </a:r>
            <a:r>
              <a:rPr lang="en-US" sz="1600" dirty="0">
                <a:latin typeface="Verdana" pitchFamily="34" charset="0"/>
              </a:rPr>
              <a:t>the State </a:t>
            </a:r>
            <a:r>
              <a:rPr lang="en-US" sz="1600" dirty="0" smtClean="0">
                <a:latin typeface="Verdana" pitchFamily="34" charset="0"/>
              </a:rPr>
              <a:t>Engineer (or Court) for each water right.</a:t>
            </a:r>
            <a:endParaRPr lang="en-US" sz="1600" dirty="0">
              <a:latin typeface="Verdana" pitchFamily="34" charset="0"/>
            </a:endParaRPr>
          </a:p>
          <a:p>
            <a:pPr eaLnBrk="1" hangingPunct="1">
              <a:buFont typeface="Arial" pitchFamily="34" charset="0"/>
              <a:buChar char="•"/>
            </a:pPr>
            <a:endParaRPr lang="en-US" sz="1600" dirty="0">
              <a:latin typeface="Verdana" pitchFamily="34" charset="0"/>
            </a:endParaRPr>
          </a:p>
          <a:p>
            <a:pPr eaLnBrk="1" hangingPunct="1">
              <a:buFont typeface="Arial" pitchFamily="34" charset="0"/>
              <a:buChar char="•"/>
            </a:pPr>
            <a:r>
              <a:rPr lang="en-US" sz="1600" dirty="0">
                <a:solidFill>
                  <a:srgbClr val="FF0000"/>
                </a:solidFill>
                <a:latin typeface="Verdana" pitchFamily="34" charset="0"/>
              </a:rPr>
              <a:t>Due to complexity of defining water rights, Adjudication staff </a:t>
            </a:r>
            <a:r>
              <a:rPr lang="en-US" sz="1600" dirty="0" smtClean="0">
                <a:solidFill>
                  <a:srgbClr val="FF0000"/>
                </a:solidFill>
                <a:latin typeface="Verdana" pitchFamily="34" charset="0"/>
              </a:rPr>
              <a:t>may help the water user </a:t>
            </a:r>
            <a:r>
              <a:rPr lang="en-US" sz="1600" dirty="0">
                <a:solidFill>
                  <a:srgbClr val="FF0000"/>
                </a:solidFill>
                <a:latin typeface="Verdana" pitchFamily="34" charset="0"/>
              </a:rPr>
              <a:t>in completing the </a:t>
            </a:r>
            <a:r>
              <a:rPr lang="en-US" sz="1600" b="1" dirty="0">
                <a:solidFill>
                  <a:srgbClr val="FF0000"/>
                </a:solidFill>
                <a:latin typeface="Verdana" pitchFamily="34" charset="0"/>
              </a:rPr>
              <a:t>claim</a:t>
            </a:r>
            <a:r>
              <a:rPr lang="en-US" sz="1600" dirty="0">
                <a:solidFill>
                  <a:srgbClr val="FF0000"/>
                </a:solidFill>
                <a:latin typeface="Verdana" pitchFamily="34" charset="0"/>
              </a:rPr>
              <a:t>.</a:t>
            </a:r>
          </a:p>
          <a:p>
            <a:pPr eaLnBrk="1" hangingPunct="1">
              <a:buFont typeface="Arial" pitchFamily="34" charset="0"/>
              <a:buChar char="•"/>
            </a:pPr>
            <a:endParaRPr lang="en-US" sz="1600" dirty="0">
              <a:latin typeface="Verdana" pitchFamily="34" charset="0"/>
            </a:endParaRPr>
          </a:p>
          <a:p>
            <a:pPr eaLnBrk="1" hangingPunct="1">
              <a:buFont typeface="Arial" pitchFamily="34" charset="0"/>
              <a:buChar char="•"/>
            </a:pPr>
            <a:r>
              <a:rPr lang="en-US" sz="1600" dirty="0">
                <a:latin typeface="Verdana" pitchFamily="34" charset="0"/>
              </a:rPr>
              <a:t>State Engineer files the </a:t>
            </a:r>
            <a:r>
              <a:rPr lang="en-US" sz="1600" b="1" dirty="0">
                <a:latin typeface="Verdana" pitchFamily="34" charset="0"/>
              </a:rPr>
              <a:t>claim </a:t>
            </a:r>
            <a:r>
              <a:rPr lang="en-US" sz="1600" dirty="0">
                <a:latin typeface="Verdana" pitchFamily="34" charset="0"/>
              </a:rPr>
              <a:t>with the Court on behalf of the water user as a courtesy.</a:t>
            </a:r>
          </a:p>
          <a:p>
            <a:pPr eaLnBrk="1" hangingPunct="1">
              <a:buFont typeface="Arial" pitchFamily="34" charset="0"/>
              <a:buChar char="•"/>
            </a:pPr>
            <a:endParaRPr lang="en-US" sz="1600" dirty="0">
              <a:latin typeface="Verdana" pitchFamily="34" charset="0"/>
            </a:endParaRPr>
          </a:p>
          <a:p>
            <a:pPr eaLnBrk="1" hangingPunct="1">
              <a:buFont typeface="Arial" pitchFamily="34" charset="0"/>
              <a:buChar char="•"/>
            </a:pPr>
            <a:r>
              <a:rPr lang="en-US" sz="1600" b="1" dirty="0">
                <a:latin typeface="Verdana" pitchFamily="34" charset="0"/>
              </a:rPr>
              <a:t>Claims</a:t>
            </a:r>
            <a:r>
              <a:rPr lang="en-US" sz="1600" dirty="0">
                <a:latin typeface="Verdana" pitchFamily="34" charset="0"/>
              </a:rPr>
              <a:t> </a:t>
            </a:r>
            <a:r>
              <a:rPr lang="en-US" sz="1600" dirty="0" smtClean="0">
                <a:latin typeface="Verdana" pitchFamily="34" charset="0"/>
              </a:rPr>
              <a:t>are only required </a:t>
            </a:r>
            <a:r>
              <a:rPr lang="en-US" sz="1600" dirty="0">
                <a:latin typeface="Verdana" pitchFamily="34" charset="0"/>
              </a:rPr>
              <a:t>on perfected </a:t>
            </a:r>
            <a:r>
              <a:rPr lang="en-US" sz="1600" dirty="0" smtClean="0">
                <a:latin typeface="Verdana" pitchFamily="34" charset="0"/>
              </a:rPr>
              <a:t>rights </a:t>
            </a:r>
            <a:r>
              <a:rPr lang="en-US" sz="1600" dirty="0">
                <a:latin typeface="Verdana" pitchFamily="34" charset="0"/>
              </a:rPr>
              <a:t>(i.e., certificated rights, decreed rights, and diligence claims). </a:t>
            </a:r>
            <a:r>
              <a:rPr lang="en-US" sz="1600" dirty="0" smtClean="0">
                <a:latin typeface="Verdana" pitchFamily="34" charset="0"/>
              </a:rPr>
              <a:t>This includes perfected changes on Share Statements.  All </a:t>
            </a:r>
            <a:r>
              <a:rPr lang="en-US" sz="1600" dirty="0">
                <a:latin typeface="Verdana" pitchFamily="34" charset="0"/>
              </a:rPr>
              <a:t>entities </a:t>
            </a:r>
            <a:r>
              <a:rPr lang="en-US" sz="1600" dirty="0" smtClean="0">
                <a:latin typeface="Verdana" pitchFamily="34" charset="0"/>
              </a:rPr>
              <a:t>(including </a:t>
            </a:r>
            <a:r>
              <a:rPr lang="en-US" sz="1600" dirty="0">
                <a:latin typeface="Verdana" pitchFamily="34" charset="0"/>
              </a:rPr>
              <a:t>individuals, companies, and municipalities) </a:t>
            </a:r>
            <a:r>
              <a:rPr lang="en-US" sz="1600" dirty="0" smtClean="0">
                <a:latin typeface="Verdana" pitchFamily="34" charset="0"/>
              </a:rPr>
              <a:t>that </a:t>
            </a:r>
            <a:r>
              <a:rPr lang="en-US" sz="1600" i="1" dirty="0" smtClean="0">
                <a:latin typeface="Verdana" pitchFamily="34" charset="0"/>
              </a:rPr>
              <a:t>own</a:t>
            </a:r>
            <a:r>
              <a:rPr lang="en-US" sz="1600" dirty="0" smtClean="0">
                <a:latin typeface="Verdana" pitchFamily="34" charset="0"/>
              </a:rPr>
              <a:t> a water </a:t>
            </a:r>
            <a:br>
              <a:rPr lang="en-US" sz="1600" dirty="0" smtClean="0">
                <a:latin typeface="Verdana" pitchFamily="34" charset="0"/>
              </a:rPr>
            </a:br>
            <a:r>
              <a:rPr lang="en-US" sz="1600" dirty="0" smtClean="0">
                <a:latin typeface="Verdana" pitchFamily="34" charset="0"/>
              </a:rPr>
              <a:t>right in the adjudication area </a:t>
            </a:r>
            <a:br>
              <a:rPr lang="en-US" sz="1600" dirty="0" smtClean="0">
                <a:latin typeface="Verdana" pitchFamily="34" charset="0"/>
              </a:rPr>
            </a:br>
            <a:r>
              <a:rPr lang="en-US" sz="1600" dirty="0" smtClean="0">
                <a:latin typeface="Verdana" pitchFamily="34" charset="0"/>
              </a:rPr>
              <a:t>should file.</a:t>
            </a:r>
            <a:endParaRPr lang="en-US" sz="1600" dirty="0">
              <a:latin typeface="Verdana" pitchFamily="34" charset="0"/>
            </a:endParaRPr>
          </a:p>
        </p:txBody>
      </p:sp>
      <p:pic>
        <p:nvPicPr>
          <p:cNvPr id="2" name="Picture 1"/>
          <p:cNvPicPr>
            <a:picLocks noChangeAspect="1"/>
          </p:cNvPicPr>
          <p:nvPr/>
        </p:nvPicPr>
        <p:blipFill>
          <a:blip r:embed="rId3"/>
          <a:stretch>
            <a:fillRect/>
          </a:stretch>
        </p:blipFill>
        <p:spPr>
          <a:xfrm>
            <a:off x="385572" y="1099458"/>
            <a:ext cx="2935536" cy="3823634"/>
          </a:xfrm>
          <a:prstGeom prst="rect">
            <a:avLst/>
          </a:prstGeom>
          <a:ln w="28575">
            <a:solidFill>
              <a:schemeClr val="accent4">
                <a:lumMod val="95000"/>
                <a:lumOff val="5000"/>
              </a:schemeClr>
            </a:solidFill>
          </a:ln>
          <a:effectLst>
            <a:outerShdw blurRad="50800" dist="38100" dir="2700000" algn="tl" rotWithShape="0">
              <a:prstClr val="black">
                <a:alpha val="40000"/>
              </a:prstClr>
            </a:outerShdw>
          </a:effectLst>
        </p:spPr>
      </p:pic>
      <p:pic>
        <p:nvPicPr>
          <p:cNvPr id="48131"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318262" y="2508481"/>
            <a:ext cx="2927166" cy="3817291"/>
          </a:xfrm>
          <a:prstGeom prst="rect">
            <a:avLst/>
          </a:prstGeom>
          <a:ln w="25400">
            <a:solidFill>
              <a:srgbClr val="000000"/>
            </a:solidFill>
            <a:prstDash val="solid"/>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blipFill dpi="0" rotWithShape="0">
                  <a:blip/>
                  <a:srcRect/>
                  <a:tile tx="0" ty="0" sx="100000" sy="100000" flip="none" algn="tl"/>
                </a:blipFill>
              </a14:hiddenFill>
            </a:ext>
          </a:extLst>
        </p:spPr>
      </p:pic>
    </p:spTree>
    <p:extLst>
      <p:ext uri="{BB962C8B-B14F-4D97-AF65-F5344CB8AC3E}">
        <p14:creationId xmlns:p14="http://schemas.microsoft.com/office/powerpoint/2010/main" val="20470079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8131"/>
                                        </p:tgtEl>
                                        <p:attrNameLst>
                                          <p:attrName>style.visibility</p:attrName>
                                        </p:attrNameLst>
                                      </p:cBhvr>
                                      <p:to>
                                        <p:strVal val="visible"/>
                                      </p:to>
                                    </p:set>
                                    <p:anim calcmode="lin" valueType="num">
                                      <p:cBhvr additive="base">
                                        <p:cTn id="13" dur="500" fill="hold"/>
                                        <p:tgtEl>
                                          <p:spTgt spid="48131"/>
                                        </p:tgtEl>
                                        <p:attrNameLst>
                                          <p:attrName>ppt_x</p:attrName>
                                        </p:attrNameLst>
                                      </p:cBhvr>
                                      <p:tavLst>
                                        <p:tav tm="0">
                                          <p:val>
                                            <p:strVal val="0-#ppt_w/2"/>
                                          </p:val>
                                        </p:tav>
                                        <p:tav tm="100000">
                                          <p:val>
                                            <p:strVal val="#ppt_x"/>
                                          </p:val>
                                        </p:tav>
                                      </p:tavLst>
                                    </p:anim>
                                    <p:anim calcmode="lin" valueType="num">
                                      <p:cBhvr additive="base">
                                        <p:cTn id="14" dur="500" fill="hold"/>
                                        <p:tgtEl>
                                          <p:spTgt spid="4813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629">
                                            <p:txEl>
                                              <p:pRg st="2" end="2"/>
                                            </p:txEl>
                                          </p:spTgt>
                                        </p:tgtEl>
                                        <p:attrNameLst>
                                          <p:attrName>style.visibility</p:attrName>
                                        </p:attrNameLst>
                                      </p:cBhvr>
                                      <p:to>
                                        <p:strVal val="visible"/>
                                      </p:to>
                                    </p:set>
                                    <p:animEffect transition="in" filter="fade">
                                      <p:cBhvr>
                                        <p:cTn id="19" dur="500"/>
                                        <p:tgtEl>
                                          <p:spTgt spid="26629">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629">
                                            <p:txEl>
                                              <p:pRg st="4" end="4"/>
                                            </p:txEl>
                                          </p:spTgt>
                                        </p:tgtEl>
                                        <p:attrNameLst>
                                          <p:attrName>style.visibility</p:attrName>
                                        </p:attrNameLst>
                                      </p:cBhvr>
                                      <p:to>
                                        <p:strVal val="visible"/>
                                      </p:to>
                                    </p:set>
                                    <p:animEffect transition="in" filter="fade">
                                      <p:cBhvr>
                                        <p:cTn id="24" dur="500"/>
                                        <p:tgtEl>
                                          <p:spTgt spid="26629">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6629">
                                            <p:txEl>
                                              <p:pRg st="6" end="6"/>
                                            </p:txEl>
                                          </p:spTgt>
                                        </p:tgtEl>
                                        <p:attrNameLst>
                                          <p:attrName>style.visibility</p:attrName>
                                        </p:attrNameLst>
                                      </p:cBhvr>
                                      <p:to>
                                        <p:strVal val="visible"/>
                                      </p:to>
                                    </p:set>
                                    <p:animEffect transition="in" filter="fade">
                                      <p:cBhvr>
                                        <p:cTn id="29" dur="500"/>
                                        <p:tgtEl>
                                          <p:spTgt spid="2662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p:cNvSpPr>
          <p:nvPr/>
        </p:nvSpPr>
        <p:spPr bwMode="auto">
          <a:xfrm>
            <a:off x="388620" y="342900"/>
            <a:ext cx="836676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500" b="1" i="1" dirty="0" smtClean="0">
                <a:solidFill>
                  <a:srgbClr val="000000"/>
                </a:solidFill>
                <a:latin typeface="Verdana" pitchFamily="34" charset="0"/>
                <a:sym typeface="Verdana" pitchFamily="34" charset="0"/>
              </a:rPr>
              <a:t>Map Interface</a:t>
            </a:r>
            <a:endParaRPr lang="en-US" sz="2500" b="1" i="1" dirty="0">
              <a:solidFill>
                <a:srgbClr val="000000"/>
              </a:solidFill>
              <a:latin typeface="Verdana" pitchFamily="34" charset="0"/>
              <a:sym typeface="Verdana" pitchFamily="34" charset="0"/>
            </a:endParaRPr>
          </a:p>
        </p:txBody>
      </p:sp>
      <p:sp>
        <p:nvSpPr>
          <p:cNvPr id="26629" name="TextBox 6"/>
          <p:cNvSpPr txBox="1">
            <a:spLocks noChangeArrowheads="1"/>
          </p:cNvSpPr>
          <p:nvPr/>
        </p:nvSpPr>
        <p:spPr bwMode="auto">
          <a:xfrm>
            <a:off x="4245428" y="1099458"/>
            <a:ext cx="4691742" cy="3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2" tIns="41148" rIns="82292" bIns="41148">
            <a:spAutoFit/>
          </a:bodyPr>
          <a:lstStyle>
            <a:lvl1pPr marL="285750" indent="-285750"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buFont typeface="Arial" pitchFamily="34" charset="0"/>
              <a:buChar char="•"/>
            </a:pPr>
            <a:endParaRPr lang="en-US" sz="1600" dirty="0">
              <a:latin typeface="Verdana" pitchFamily="34" charset="0"/>
            </a:endParaRPr>
          </a:p>
        </p:txBody>
      </p:sp>
      <p:pic>
        <p:nvPicPr>
          <p:cNvPr id="2" name="Picture 1"/>
          <p:cNvPicPr>
            <a:picLocks noChangeAspect="1"/>
          </p:cNvPicPr>
          <p:nvPr/>
        </p:nvPicPr>
        <p:blipFill>
          <a:blip r:embed="rId3"/>
          <a:stretch>
            <a:fillRect/>
          </a:stretch>
        </p:blipFill>
        <p:spPr>
          <a:xfrm>
            <a:off x="419758" y="1267136"/>
            <a:ext cx="4998062" cy="4929811"/>
          </a:xfrm>
          <a:prstGeom prst="rect">
            <a:avLst/>
          </a:prstGeom>
        </p:spPr>
      </p:pic>
      <p:pic>
        <p:nvPicPr>
          <p:cNvPr id="3" name="Picture 2"/>
          <p:cNvPicPr>
            <a:picLocks noChangeAspect="1"/>
          </p:cNvPicPr>
          <p:nvPr/>
        </p:nvPicPr>
        <p:blipFill rotWithShape="1">
          <a:blip r:embed="rId4"/>
          <a:srcRect l="8612" t="7419" r="2130" b="2218"/>
          <a:stretch/>
        </p:blipFill>
        <p:spPr>
          <a:xfrm>
            <a:off x="6019800" y="914400"/>
            <a:ext cx="2133600" cy="2215663"/>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3676" b="100000" l="9506" r="93419">
                        <a14:foregroundMark x1="63985" y1="71140" x2="63985" y2="71140"/>
                        <a14:foregroundMark x1="44424" y1="21507" x2="63437" y2="78125"/>
                        <a14:foregroundMark x1="44607" y1="8824" x2="40219" y2="48346"/>
                        <a14:foregroundMark x1="19561" y1="52390" x2="69287" y2="86765"/>
                        <a14:foregroundMark x1="26874" y1="59926" x2="61609" y2="93015"/>
                        <a14:foregroundMark x1="72212" y1="91912" x2="85009" y2="44853"/>
                        <a14:foregroundMark x1="67276" y1="66728" x2="69835" y2="35294"/>
                        <a14:foregroundMark x1="57770" y1="45404" x2="57038" y2="33272"/>
                      </a14:backgroundRemoval>
                    </a14:imgEffect>
                  </a14:imgLayer>
                </a14:imgProps>
              </a:ext>
            </a:extLst>
          </a:blip>
          <a:stretch>
            <a:fillRect/>
          </a:stretch>
        </p:blipFill>
        <p:spPr>
          <a:xfrm>
            <a:off x="6933360" y="2817316"/>
            <a:ext cx="306480" cy="304800"/>
          </a:xfrm>
          <a:prstGeom prst="rect">
            <a:avLst/>
          </a:prstGeom>
        </p:spPr>
      </p:pic>
      <p:sp>
        <p:nvSpPr>
          <p:cNvPr id="5" name="TextBox 4"/>
          <p:cNvSpPr txBox="1"/>
          <p:nvPr/>
        </p:nvSpPr>
        <p:spPr>
          <a:xfrm>
            <a:off x="5867400" y="3607577"/>
            <a:ext cx="2438400" cy="307777"/>
          </a:xfrm>
          <a:prstGeom prst="rect">
            <a:avLst/>
          </a:prstGeom>
          <a:noFill/>
        </p:spPr>
        <p:txBody>
          <a:bodyPr wrap="square" rtlCol="0">
            <a:spAutoFit/>
          </a:bodyPr>
          <a:lstStyle/>
          <a:p>
            <a:r>
              <a:rPr lang="en-US" sz="1400" dirty="0" smtClean="0">
                <a:hlinkClick r:id="rId7"/>
              </a:rPr>
              <a:t>Interactive Water Rights Map</a:t>
            </a:r>
            <a:endParaRPr lang="en-US" sz="1400" dirty="0"/>
          </a:p>
        </p:txBody>
      </p:sp>
      <p:pic>
        <p:nvPicPr>
          <p:cNvPr id="6" name="Picture 5"/>
          <p:cNvPicPr>
            <a:picLocks noChangeAspect="1"/>
          </p:cNvPicPr>
          <p:nvPr/>
        </p:nvPicPr>
        <p:blipFill rotWithShape="1">
          <a:blip r:embed="rId8"/>
          <a:srcRect r="44389" b="-5590"/>
          <a:stretch/>
        </p:blipFill>
        <p:spPr>
          <a:xfrm>
            <a:off x="419758" y="923220"/>
            <a:ext cx="4990442" cy="372179"/>
          </a:xfrm>
          <a:prstGeom prst="rect">
            <a:avLst/>
          </a:prstGeom>
        </p:spPr>
      </p:pic>
    </p:spTree>
    <p:extLst>
      <p:ext uri="{BB962C8B-B14F-4D97-AF65-F5344CB8AC3E}">
        <p14:creationId xmlns:p14="http://schemas.microsoft.com/office/powerpoint/2010/main" val="16825556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6" presetClass="emph" presetSubtype="0" fill="hold" nodeType="afterEffect">
                                  <p:stCondLst>
                                    <p:cond delay="0"/>
                                  </p:stCondLst>
                                  <p:childTnLst>
                                    <p:animEffect transition="out" filter="fade">
                                      <p:cBhvr>
                                        <p:cTn id="20" dur="500" tmFilter="0, 0; .2, .5; .8, .5; 1, 0"/>
                                        <p:tgtEl>
                                          <p:spTgt spid="4"/>
                                        </p:tgtEl>
                                      </p:cBhvr>
                                    </p:animEffect>
                                    <p:animScale>
                                      <p:cBhvr>
                                        <p:cTn id="21" dur="250" autoRev="1" fill="hold"/>
                                        <p:tgtEl>
                                          <p:spTgt spid="4"/>
                                        </p:tgtEl>
                                      </p:cBhvr>
                                      <p:by x="105000" y="105000"/>
                                    </p:animScale>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7" descr="http://uxrepo.com/static/icon-sets/font-awesome/svg/mail.svg"/>
          <p:cNvSpPr>
            <a:spLocks noChangeAspect="1" noChangeArrowheads="1"/>
          </p:cNvSpPr>
          <p:nvPr/>
        </p:nvSpPr>
        <p:spPr bwMode="auto">
          <a:xfrm>
            <a:off x="140018" y="-130015"/>
            <a:ext cx="274320" cy="2743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2292" tIns="41148" rIns="82292" bIns="41148" numCol="1" anchor="t" anchorCtr="0" compatLnSpc="1">
            <a:prstTxWarp prst="textNoShape">
              <a:avLst/>
            </a:prstTxWarp>
          </a:bodyPr>
          <a:lstStyle/>
          <a:p>
            <a:endParaRPr lang="en-US">
              <a:solidFill>
                <a:srgbClr val="000000"/>
              </a:solidFill>
              <a:latin typeface="Gill Sans"/>
              <a:sym typeface="Gill Sans"/>
            </a:endParaRPr>
          </a:p>
        </p:txBody>
      </p:sp>
      <p:grpSp>
        <p:nvGrpSpPr>
          <p:cNvPr id="6" name="Group 5"/>
          <p:cNvGrpSpPr/>
          <p:nvPr/>
        </p:nvGrpSpPr>
        <p:grpSpPr>
          <a:xfrm>
            <a:off x="4723079" y="1028705"/>
            <a:ext cx="3072181" cy="2557053"/>
            <a:chOff x="5247866" y="1143000"/>
            <a:chExt cx="3413534" cy="2841170"/>
          </a:xfrm>
        </p:grpSpPr>
        <p:sp>
          <p:nvSpPr>
            <p:cNvPr id="23" name="Round Diagonal Corner Rectangle 22"/>
            <p:cNvSpPr/>
            <p:nvPr/>
          </p:nvSpPr>
          <p:spPr bwMode="auto">
            <a:xfrm flipH="1">
              <a:off x="5260975" y="1475648"/>
              <a:ext cx="3400425" cy="2508522"/>
            </a:xfrm>
            <a:prstGeom prst="round2DiagRect">
              <a:avLst/>
            </a:prstGeom>
            <a:solidFill>
              <a:schemeClr val="bg1"/>
            </a:solidFill>
            <a:ln w="762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sp>
          <p:nvSpPr>
            <p:cNvPr id="24" name="TextBox 23"/>
            <p:cNvSpPr txBox="1"/>
            <p:nvPr/>
          </p:nvSpPr>
          <p:spPr>
            <a:xfrm>
              <a:off x="5247866" y="1143000"/>
              <a:ext cx="3400425" cy="369332"/>
            </a:xfrm>
            <a:prstGeom prst="rect">
              <a:avLst/>
            </a:prstGeom>
            <a:noFill/>
          </p:spPr>
          <p:txBody>
            <a:bodyPr wrap="square" rtlCol="0">
              <a:spAutoFit/>
            </a:bodyPr>
            <a:lstStyle/>
            <a:p>
              <a:pPr algn="ctr">
                <a:lnSpc>
                  <a:spcPct val="120000"/>
                </a:lnSpc>
              </a:pPr>
              <a:r>
                <a:rPr lang="en-US" sz="1300" b="1" i="1" dirty="0">
                  <a:solidFill>
                    <a:srgbClr val="008000"/>
                  </a:solidFill>
                  <a:latin typeface="Verdana" pitchFamily="34" charset="0"/>
                  <a:sym typeface="Verdana" pitchFamily="34" charset="0"/>
                </a:rPr>
                <a:t>Objections to the L.U.R.</a:t>
              </a:r>
            </a:p>
          </p:txBody>
        </p:sp>
        <p:sp>
          <p:nvSpPr>
            <p:cNvPr id="25" name="TextBox 24"/>
            <p:cNvSpPr txBox="1"/>
            <p:nvPr/>
          </p:nvSpPr>
          <p:spPr>
            <a:xfrm>
              <a:off x="5341477" y="2932081"/>
              <a:ext cx="3213205" cy="1000273"/>
            </a:xfrm>
            <a:prstGeom prst="rect">
              <a:avLst/>
            </a:prstGeom>
            <a:noFill/>
          </p:spPr>
          <p:txBody>
            <a:bodyPr wrap="square" rtlCol="0">
              <a:spAutoFit/>
            </a:bodyPr>
            <a:lstStyle/>
            <a:p>
              <a:pPr algn="ctr"/>
              <a:r>
                <a:rPr lang="en-US" sz="1050" dirty="0">
                  <a:solidFill>
                    <a:srgbClr val="000000"/>
                  </a:solidFill>
                  <a:latin typeface="Verdana" pitchFamily="34" charset="0"/>
                  <a:sym typeface="Verdana" pitchFamily="34" charset="0"/>
                </a:rPr>
                <a:t>Claimants will have 90 days to file an </a:t>
              </a:r>
              <a:r>
                <a:rPr lang="en-US" sz="1050" b="1" i="1" dirty="0">
                  <a:solidFill>
                    <a:srgbClr val="000000"/>
                  </a:solidFill>
                  <a:latin typeface="Verdana" pitchFamily="34" charset="0"/>
                  <a:sym typeface="Verdana" pitchFamily="34" charset="0"/>
                </a:rPr>
                <a:t>objection</a:t>
              </a:r>
              <a:r>
                <a:rPr lang="en-US" sz="1050" dirty="0">
                  <a:solidFill>
                    <a:srgbClr val="000000"/>
                  </a:solidFill>
                  <a:latin typeface="Verdana" pitchFamily="34" charset="0"/>
                  <a:sym typeface="Verdana" pitchFamily="34" charset="0"/>
                </a:rPr>
                <a:t> to the List of Unclaimed Rights with the District Court. They must also file</a:t>
              </a:r>
              <a:r>
                <a:rPr lang="en-US" sz="1050" b="1" i="1" dirty="0">
                  <a:solidFill>
                    <a:srgbClr val="000000"/>
                  </a:solidFill>
                  <a:latin typeface="Verdana" pitchFamily="34" charset="0"/>
                  <a:sym typeface="Verdana" pitchFamily="34" charset="0"/>
                </a:rPr>
                <a:t> a water user’s claim</a:t>
              </a:r>
              <a:r>
                <a:rPr lang="en-US" sz="1050" dirty="0">
                  <a:solidFill>
                    <a:srgbClr val="000000"/>
                  </a:solidFill>
                  <a:latin typeface="Verdana" pitchFamily="34" charset="0"/>
                  <a:sym typeface="Verdana" pitchFamily="34" charset="0"/>
                </a:rPr>
                <a:t> with the court and the State Engineer.</a:t>
              </a:r>
              <a:endParaRPr lang="en-US" sz="2400" dirty="0">
                <a:solidFill>
                  <a:srgbClr val="000000"/>
                </a:solidFill>
                <a:latin typeface="Gill Sans"/>
                <a:sym typeface="Gill Sans"/>
              </a:endParaRPr>
            </a:p>
          </p:txBody>
        </p:sp>
        <p:grpSp>
          <p:nvGrpSpPr>
            <p:cNvPr id="14" name="Group 13"/>
            <p:cNvGrpSpPr/>
            <p:nvPr/>
          </p:nvGrpSpPr>
          <p:grpSpPr>
            <a:xfrm>
              <a:off x="5628624" y="1786237"/>
              <a:ext cx="914400" cy="1005840"/>
              <a:chOff x="4013200" y="4572000"/>
              <a:chExt cx="1400541" cy="1600200"/>
            </a:xfrm>
          </p:grpSpPr>
          <p:sp>
            <p:nvSpPr>
              <p:cNvPr id="35" name="Rounded Rectangle 34"/>
              <p:cNvSpPr/>
              <p:nvPr/>
            </p:nvSpPr>
            <p:spPr bwMode="auto">
              <a:xfrm>
                <a:off x="4013200" y="4572000"/>
                <a:ext cx="1400541" cy="1600200"/>
              </a:xfrm>
              <a:prstGeom prst="roundRect">
                <a:avLst/>
              </a:prstGeom>
              <a:noFill/>
              <a:ln w="571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sp>
            <p:nvSpPr>
              <p:cNvPr id="36" name="TextBox 35"/>
              <p:cNvSpPr txBox="1"/>
              <p:nvPr/>
            </p:nvSpPr>
            <p:spPr>
              <a:xfrm>
                <a:off x="4013200" y="4948908"/>
                <a:ext cx="1400541" cy="897681"/>
              </a:xfrm>
              <a:prstGeom prst="rect">
                <a:avLst/>
              </a:prstGeom>
              <a:noFill/>
            </p:spPr>
            <p:txBody>
              <a:bodyPr wrap="square" lIns="0" rIns="0" rtlCol="0" anchor="ctr">
                <a:spAutoFit/>
              </a:bodyPr>
              <a:lstStyle/>
              <a:p>
                <a:pPr algn="ctr"/>
                <a:r>
                  <a:rPr lang="en-US" sz="900" b="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OBJECTION</a:t>
                </a:r>
              </a:p>
              <a:p>
                <a:pPr algn="ctr"/>
                <a:r>
                  <a:rPr lang="en-US" sz="900" b="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&amp;</a:t>
                </a:r>
              </a:p>
              <a:p>
                <a:pPr algn="ctr"/>
                <a:r>
                  <a:rPr lang="en-US" sz="900" b="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W.U.C.</a:t>
                </a:r>
              </a:p>
            </p:txBody>
          </p:sp>
        </p:grpSp>
        <p:sp>
          <p:nvSpPr>
            <p:cNvPr id="92" name="Rectangle 91"/>
            <p:cNvSpPr/>
            <p:nvPr/>
          </p:nvSpPr>
          <p:spPr bwMode="auto">
            <a:xfrm>
              <a:off x="5260975" y="1482724"/>
              <a:ext cx="304800" cy="340893"/>
            </a:xfrm>
            <a:prstGeom prst="rect">
              <a:avLst/>
            </a:prstGeom>
            <a:solidFill>
              <a:srgbClr val="00B050"/>
            </a:solidFill>
            <a:ln w="2540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r>
                <a:rPr lang="en-US" sz="1800" b="1" i="1" dirty="0">
                  <a:solidFill>
                    <a:srgbClr val="FFFFFF"/>
                  </a:solidFill>
                  <a:latin typeface="Gill Sans" charset="0"/>
                  <a:sym typeface="Gill Sans" charset="0"/>
                </a:rPr>
                <a:t>6</a:t>
              </a:r>
            </a:p>
          </p:txBody>
        </p:sp>
        <p:grpSp>
          <p:nvGrpSpPr>
            <p:cNvPr id="19" name="Group 18"/>
            <p:cNvGrpSpPr/>
            <p:nvPr/>
          </p:nvGrpSpPr>
          <p:grpSpPr>
            <a:xfrm>
              <a:off x="6817342" y="1848948"/>
              <a:ext cx="731511" cy="955223"/>
              <a:chOff x="6634463" y="1848948"/>
              <a:chExt cx="731511" cy="955223"/>
            </a:xfrm>
          </p:grpSpPr>
          <p:sp>
            <p:nvSpPr>
              <p:cNvPr id="117" name="Right Arrow 116"/>
              <p:cNvSpPr/>
              <p:nvPr/>
            </p:nvSpPr>
            <p:spPr bwMode="auto">
              <a:xfrm>
                <a:off x="6634463" y="1848948"/>
                <a:ext cx="731511" cy="955223"/>
              </a:xfrm>
              <a:prstGeom prst="rightArrow">
                <a:avLst>
                  <a:gd name="adj1" fmla="val 69147"/>
                  <a:gd name="adj2" fmla="val 36413"/>
                </a:avLst>
              </a:prstGeom>
              <a:noFill/>
              <a:ln w="38100" cap="flat" cmpd="sng" algn="ctr">
                <a:solidFill>
                  <a:schemeClr val="tx1"/>
                </a:solidFill>
                <a:prstDash val="solid"/>
                <a:round/>
                <a:headEnd type="none" w="med" len="med"/>
                <a:tailEnd type="none" w="med" len="med"/>
              </a:ln>
              <a:effectLst/>
              <a:extLst/>
            </p:spPr>
            <p:txBody>
              <a:bodyPr vert="horz" wrap="square" lIns="91440" tIns="45720" rIns="0" bIns="45720" numCol="1" rtlCol="0" anchor="t" anchorCtr="0" compatLnSpc="1">
                <a:prstTxWarp prst="textNoShape">
                  <a:avLst/>
                </a:prstTxWarp>
              </a:bodyPr>
              <a:lstStyle/>
              <a:p>
                <a:pPr algn="ctr" defTabSz="822515"/>
                <a:endParaRPr lang="en-US" sz="1300" b="1" i="1" dirty="0">
                  <a:solidFill>
                    <a:srgbClr val="000000"/>
                  </a:solidFill>
                  <a:latin typeface="Gill Sans" charset="0"/>
                  <a:sym typeface="Gill Sans" charset="0"/>
                </a:endParaRPr>
              </a:p>
            </p:txBody>
          </p:sp>
          <p:grpSp>
            <p:nvGrpSpPr>
              <p:cNvPr id="118" name="Group 117"/>
              <p:cNvGrpSpPr/>
              <p:nvPr/>
            </p:nvGrpSpPr>
            <p:grpSpPr>
              <a:xfrm>
                <a:off x="6634463" y="2000757"/>
                <a:ext cx="599552" cy="620536"/>
                <a:chOff x="6636619" y="2047360"/>
                <a:chExt cx="599552" cy="620536"/>
              </a:xfrm>
            </p:grpSpPr>
            <p:pic>
              <p:nvPicPr>
                <p:cNvPr id="119" name="Picture 6" descr="https://upload.wikimedia.org/wikipedia/commons/thumb/c/ca/Calendar_icon_2.svg/2000px-Calendar_icon_2.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6619" y="2047360"/>
                  <a:ext cx="599552" cy="620536"/>
                </a:xfrm>
                <a:prstGeom prst="rect">
                  <a:avLst/>
                </a:prstGeom>
                <a:noFill/>
                <a:extLst>
                  <a:ext uri="{909E8E84-426E-40DD-AFC4-6F175D3DCCD1}">
                    <a14:hiddenFill xmlns:a14="http://schemas.microsoft.com/office/drawing/2010/main">
                      <a:solidFill>
                        <a:srgbClr val="FFFFFF"/>
                      </a:solidFill>
                    </a14:hiddenFill>
                  </a:ext>
                </a:extLst>
              </p:spPr>
            </p:pic>
            <p:sp>
              <p:nvSpPr>
                <p:cNvPr id="120" name="Text Box 32"/>
                <p:cNvSpPr txBox="1">
                  <a:spLocks noChangeArrowheads="1"/>
                </p:cNvSpPr>
                <p:nvPr/>
              </p:nvSpPr>
              <p:spPr bwMode="auto">
                <a:xfrm>
                  <a:off x="6656791" y="2223217"/>
                  <a:ext cx="570962" cy="39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18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90</a:t>
                  </a:r>
                </a:p>
              </p:txBody>
            </p:sp>
          </p:grpSp>
        </p:grpSp>
        <p:sp>
          <p:nvSpPr>
            <p:cNvPr id="121" name="TextBox 120"/>
            <p:cNvSpPr txBox="1"/>
            <p:nvPr/>
          </p:nvSpPr>
          <p:spPr>
            <a:xfrm>
              <a:off x="7297746" y="1798342"/>
              <a:ext cx="1256937" cy="1043021"/>
            </a:xfrm>
            <a:prstGeom prst="rect">
              <a:avLst/>
            </a:prstGeom>
            <a:noFill/>
          </p:spPr>
          <p:txBody>
            <a:bodyPr wrap="square" rtlCol="0">
              <a:spAutoFit/>
            </a:bodyPr>
            <a:lstStyle/>
            <a:p>
              <a:pPr algn="ctr"/>
              <a:r>
                <a:rPr lang="en-US" sz="1100" b="1" i="1" dirty="0">
                  <a:solidFill>
                    <a:srgbClr val="000000"/>
                  </a:solidFill>
                  <a:latin typeface="Verdana" pitchFamily="34" charset="0"/>
                  <a:sym typeface="Verdana" pitchFamily="34" charset="0"/>
                </a:rPr>
                <a:t>District </a:t>
              </a:r>
            </a:p>
            <a:p>
              <a:pPr algn="ctr"/>
              <a:r>
                <a:rPr lang="en-US" sz="1100" b="1" i="1" dirty="0">
                  <a:solidFill>
                    <a:srgbClr val="000000"/>
                  </a:solidFill>
                  <a:latin typeface="Verdana" pitchFamily="34" charset="0"/>
                  <a:sym typeface="Verdana" pitchFamily="34" charset="0"/>
                </a:rPr>
                <a:t>Court</a:t>
              </a:r>
            </a:p>
            <a:p>
              <a:pPr algn="ctr"/>
              <a:r>
                <a:rPr lang="en-US" sz="1100" b="1" i="1" dirty="0">
                  <a:solidFill>
                    <a:srgbClr val="000000"/>
                  </a:solidFill>
                  <a:latin typeface="Verdana" pitchFamily="34" charset="0"/>
                  <a:sym typeface="Verdana" pitchFamily="34" charset="0"/>
                </a:rPr>
                <a:t>&amp;</a:t>
              </a:r>
            </a:p>
            <a:p>
              <a:pPr algn="ctr"/>
              <a:r>
                <a:rPr lang="en-US" sz="1100" b="1" i="1" dirty="0">
                  <a:solidFill>
                    <a:srgbClr val="000000"/>
                  </a:solidFill>
                  <a:latin typeface="Verdana" pitchFamily="34" charset="0"/>
                  <a:sym typeface="Verdana" pitchFamily="34" charset="0"/>
                </a:rPr>
                <a:t>State Engineer </a:t>
              </a:r>
            </a:p>
          </p:txBody>
        </p:sp>
      </p:grpSp>
      <p:grpSp>
        <p:nvGrpSpPr>
          <p:cNvPr id="7" name="Group 6"/>
          <p:cNvGrpSpPr/>
          <p:nvPr/>
        </p:nvGrpSpPr>
        <p:grpSpPr>
          <a:xfrm>
            <a:off x="937260" y="3814568"/>
            <a:ext cx="3223265" cy="2594033"/>
            <a:chOff x="1041400" y="4238353"/>
            <a:chExt cx="3581405" cy="2882259"/>
          </a:xfrm>
        </p:grpSpPr>
        <p:sp>
          <p:nvSpPr>
            <p:cNvPr id="49" name="Round Diagonal Corner Rectangle 48"/>
            <p:cNvSpPr/>
            <p:nvPr/>
          </p:nvSpPr>
          <p:spPr bwMode="auto">
            <a:xfrm flipH="1">
              <a:off x="1117600" y="4578078"/>
              <a:ext cx="3400425" cy="2508522"/>
            </a:xfrm>
            <a:prstGeom prst="round2DiagRect">
              <a:avLst/>
            </a:prstGeom>
            <a:solidFill>
              <a:schemeClr val="bg1"/>
            </a:solidFill>
            <a:ln w="76200" cap="flat" cmpd="sng" algn="ctr">
              <a:solidFill>
                <a:srgbClr val="FF9900"/>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sp>
          <p:nvSpPr>
            <p:cNvPr id="50" name="TextBox 49"/>
            <p:cNvSpPr txBox="1"/>
            <p:nvPr/>
          </p:nvSpPr>
          <p:spPr>
            <a:xfrm>
              <a:off x="1041400" y="4238353"/>
              <a:ext cx="3581405" cy="348813"/>
            </a:xfrm>
            <a:prstGeom prst="rect">
              <a:avLst/>
            </a:prstGeom>
            <a:noFill/>
          </p:spPr>
          <p:txBody>
            <a:bodyPr wrap="square" rtlCol="0">
              <a:spAutoFit/>
            </a:bodyPr>
            <a:lstStyle/>
            <a:p>
              <a:pPr algn="ctr">
                <a:lnSpc>
                  <a:spcPct val="120000"/>
                </a:lnSpc>
              </a:pPr>
              <a:r>
                <a:rPr lang="en-US" sz="1200" b="1" i="1" dirty="0">
                  <a:solidFill>
                    <a:srgbClr val="FF9900"/>
                  </a:solidFill>
                  <a:latin typeface="Verdana" pitchFamily="34" charset="0"/>
                  <a:sym typeface="Verdana" pitchFamily="34" charset="0"/>
                </a:rPr>
                <a:t>Objection Resolution (as needed)</a:t>
              </a:r>
            </a:p>
          </p:txBody>
        </p:sp>
        <p:sp>
          <p:nvSpPr>
            <p:cNvPr id="51" name="TextBox 50"/>
            <p:cNvSpPr txBox="1"/>
            <p:nvPr/>
          </p:nvSpPr>
          <p:spPr>
            <a:xfrm>
              <a:off x="1117599" y="6163085"/>
              <a:ext cx="3424209" cy="957527"/>
            </a:xfrm>
            <a:prstGeom prst="rect">
              <a:avLst/>
            </a:prstGeom>
            <a:noFill/>
          </p:spPr>
          <p:txBody>
            <a:bodyPr wrap="square" lIns="45720" rIns="45720" rtlCol="0">
              <a:spAutoFit/>
            </a:bodyPr>
            <a:lstStyle/>
            <a:p>
              <a:pPr algn="ctr"/>
              <a:r>
                <a:rPr lang="en-US" sz="1000" dirty="0">
                  <a:solidFill>
                    <a:srgbClr val="000000"/>
                  </a:solidFill>
                  <a:latin typeface="Verdana" pitchFamily="34" charset="0"/>
                  <a:sym typeface="Verdana" pitchFamily="34" charset="0"/>
                </a:rPr>
                <a:t>The State Engineer may choose to </a:t>
              </a:r>
              <a:r>
                <a:rPr lang="en-US" sz="1000" b="1" i="1" dirty="0">
                  <a:solidFill>
                    <a:srgbClr val="000000"/>
                  </a:solidFill>
                  <a:latin typeface="Verdana" pitchFamily="34" charset="0"/>
                  <a:sym typeface="Verdana" pitchFamily="34" charset="0"/>
                </a:rPr>
                <a:t>litigate</a:t>
              </a:r>
              <a:r>
                <a:rPr lang="en-US" sz="1000" dirty="0">
                  <a:solidFill>
                    <a:srgbClr val="000000"/>
                  </a:solidFill>
                  <a:latin typeface="Verdana" pitchFamily="34" charset="0"/>
                  <a:sym typeface="Verdana" pitchFamily="34" charset="0"/>
                </a:rPr>
                <a:t>, file a </a:t>
              </a:r>
              <a:r>
                <a:rPr lang="en-US" sz="1000" b="1" i="1" dirty="0">
                  <a:solidFill>
                    <a:srgbClr val="000000"/>
                  </a:solidFill>
                  <a:latin typeface="Verdana" pitchFamily="34" charset="0"/>
                  <a:sym typeface="Verdana" pitchFamily="34" charset="0"/>
                </a:rPr>
                <a:t>concurring motion, </a:t>
              </a:r>
              <a:r>
                <a:rPr lang="en-US" sz="1000" dirty="0">
                  <a:solidFill>
                    <a:srgbClr val="000000"/>
                  </a:solidFill>
                  <a:latin typeface="Verdana" pitchFamily="34" charset="0"/>
                  <a:sym typeface="Verdana" pitchFamily="34" charset="0"/>
                </a:rPr>
                <a:t>or</a:t>
              </a:r>
              <a:r>
                <a:rPr lang="en-US" sz="1000" b="1" i="1" dirty="0">
                  <a:solidFill>
                    <a:srgbClr val="000000"/>
                  </a:solidFill>
                  <a:latin typeface="Verdana" pitchFamily="34" charset="0"/>
                  <a:sym typeface="Verdana" pitchFamily="34" charset="0"/>
                </a:rPr>
                <a:t> remain silent</a:t>
              </a:r>
              <a:r>
                <a:rPr lang="en-US" sz="1000" dirty="0">
                  <a:solidFill>
                    <a:srgbClr val="000000"/>
                  </a:solidFill>
                  <a:latin typeface="Verdana" pitchFamily="34" charset="0"/>
                  <a:sym typeface="Verdana" pitchFamily="34" charset="0"/>
                </a:rPr>
                <a:t>. If the court allows the claim, the State Engineer will evaluate the claim in the Proposed Determination.   </a:t>
              </a:r>
              <a:endParaRPr lang="en-US" sz="2500" dirty="0">
                <a:solidFill>
                  <a:srgbClr val="000000"/>
                </a:solidFill>
                <a:latin typeface="Gill Sans"/>
                <a:sym typeface="Gill Sans"/>
              </a:endParaRPr>
            </a:p>
          </p:txBody>
        </p:sp>
        <p:sp>
          <p:nvSpPr>
            <p:cNvPr id="29" name="Rectangle 28"/>
            <p:cNvSpPr/>
            <p:nvPr/>
          </p:nvSpPr>
          <p:spPr bwMode="auto">
            <a:xfrm>
              <a:off x="1117600" y="4578078"/>
              <a:ext cx="304800" cy="340893"/>
            </a:xfrm>
            <a:prstGeom prst="rect">
              <a:avLst/>
            </a:prstGeom>
            <a:solidFill>
              <a:srgbClr val="FF9933"/>
            </a:solidFill>
            <a:ln w="25400" cap="flat" cmpd="sng" algn="ctr">
              <a:solidFill>
                <a:srgbClr val="FF99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r>
                <a:rPr lang="en-US" sz="1800" b="1" i="1" dirty="0">
                  <a:solidFill>
                    <a:srgbClr val="FFFFFF"/>
                  </a:solidFill>
                  <a:latin typeface="Gill Sans" charset="0"/>
                  <a:sym typeface="Gill Sans" charset="0"/>
                </a:rPr>
                <a:t>7</a:t>
              </a:r>
            </a:p>
          </p:txBody>
        </p:sp>
        <p:grpSp>
          <p:nvGrpSpPr>
            <p:cNvPr id="124" name="Group 123"/>
            <p:cNvGrpSpPr>
              <a:grpSpLocks noChangeAspect="1"/>
            </p:cNvGrpSpPr>
            <p:nvPr/>
          </p:nvGrpSpPr>
          <p:grpSpPr>
            <a:xfrm>
              <a:off x="2162110" y="4760158"/>
              <a:ext cx="1398388" cy="1335817"/>
              <a:chOff x="3285610" y="5361129"/>
              <a:chExt cx="831862" cy="794640"/>
            </a:xfrm>
          </p:grpSpPr>
          <p:sp>
            <p:nvSpPr>
              <p:cNvPr id="137" name="Freeform 136"/>
              <p:cNvSpPr>
                <a:spLocks noEditPoints="1"/>
              </p:cNvSpPr>
              <p:nvPr/>
            </p:nvSpPr>
            <p:spPr bwMode="auto">
              <a:xfrm>
                <a:off x="3285610" y="5361129"/>
                <a:ext cx="831862" cy="794640"/>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38" name="AutoShape 236"/>
              <p:cNvSpPr>
                <a:spLocks noChangeArrowheads="1"/>
              </p:cNvSpPr>
              <p:nvPr/>
            </p:nvSpPr>
            <p:spPr bwMode="auto">
              <a:xfrm>
                <a:off x="3433453" y="5581271"/>
                <a:ext cx="72345" cy="264430"/>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39" name="AutoShape 237"/>
              <p:cNvSpPr>
                <a:spLocks noChangeArrowheads="1"/>
              </p:cNvSpPr>
              <p:nvPr/>
            </p:nvSpPr>
            <p:spPr bwMode="auto">
              <a:xfrm rot="2629087">
                <a:off x="3448237" y="5636306"/>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40" name="AutoShape 238"/>
              <p:cNvSpPr>
                <a:spLocks noChangeArrowheads="1"/>
              </p:cNvSpPr>
              <p:nvPr/>
            </p:nvSpPr>
            <p:spPr bwMode="auto">
              <a:xfrm>
                <a:off x="3448237" y="5792239"/>
                <a:ext cx="165672" cy="51751"/>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41" name="Oval 140"/>
              <p:cNvSpPr>
                <a:spLocks noChangeArrowheads="1"/>
              </p:cNvSpPr>
              <p:nvPr/>
            </p:nvSpPr>
            <p:spPr bwMode="auto">
              <a:xfrm>
                <a:off x="3433453" y="5471200"/>
                <a:ext cx="79059" cy="91054"/>
              </a:xfrm>
              <a:prstGeom prst="ellipse">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42" name="AutoShape 240"/>
              <p:cNvSpPr>
                <a:spLocks noChangeArrowheads="1"/>
              </p:cNvSpPr>
              <p:nvPr/>
            </p:nvSpPr>
            <p:spPr bwMode="auto">
              <a:xfrm rot="5400000">
                <a:off x="3276066" y="5760886"/>
                <a:ext cx="250673" cy="44313"/>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43" name="AutoShape 241"/>
              <p:cNvSpPr>
                <a:spLocks noChangeArrowheads="1"/>
              </p:cNvSpPr>
              <p:nvPr/>
            </p:nvSpPr>
            <p:spPr bwMode="auto">
              <a:xfrm>
                <a:off x="3381708" y="5856447"/>
                <a:ext cx="172386" cy="54807"/>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44" name="Rectangle 143"/>
              <p:cNvSpPr>
                <a:spLocks noChangeArrowheads="1"/>
              </p:cNvSpPr>
              <p:nvPr/>
            </p:nvSpPr>
            <p:spPr bwMode="auto">
              <a:xfrm>
                <a:off x="3566511" y="5746377"/>
                <a:ext cx="273435" cy="273383"/>
              </a:xfrm>
              <a:prstGeom prst="rect">
                <a:avLst/>
              </a:pr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45" name="AutoShape 243"/>
              <p:cNvSpPr>
                <a:spLocks noChangeArrowheads="1"/>
              </p:cNvSpPr>
              <p:nvPr/>
            </p:nvSpPr>
            <p:spPr bwMode="auto">
              <a:xfrm>
                <a:off x="3366924" y="5929828"/>
                <a:ext cx="174065" cy="91273"/>
              </a:xfrm>
              <a:custGeom>
                <a:avLst/>
                <a:gdLst>
                  <a:gd name="G0" fmla="+- 8752 0 0"/>
                  <a:gd name="G1" fmla="+- 8752 0 0"/>
                  <a:gd name="G2" fmla="+- 0 0 0"/>
                  <a:gd name="G3" fmla="+- 21600 0 8752"/>
                  <a:gd name="G4" fmla="+- 21600 0 8752"/>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8157 h 21600"/>
                  <a:gd name="T4" fmla="*/ 10800 w 21600"/>
                  <a:gd name="T5" fmla="*/ 21600 h 21600"/>
                  <a:gd name="T6" fmla="*/ 21600 w 21600"/>
                  <a:gd name="T7" fmla="*/ 18157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8752" y="0"/>
                    </a:lnTo>
                    <a:lnTo>
                      <a:pt x="8752" y="0"/>
                    </a:lnTo>
                    <a:lnTo>
                      <a:pt x="8752" y="14714"/>
                    </a:lnTo>
                    <a:lnTo>
                      <a:pt x="0" y="14714"/>
                    </a:lnTo>
                    <a:lnTo>
                      <a:pt x="0" y="14714"/>
                    </a:lnTo>
                    <a:lnTo>
                      <a:pt x="0" y="18157"/>
                    </a:lnTo>
                    <a:lnTo>
                      <a:pt x="0" y="21600"/>
                    </a:lnTo>
                    <a:lnTo>
                      <a:pt x="0" y="21600"/>
                    </a:lnTo>
                    <a:lnTo>
                      <a:pt x="21600" y="21600"/>
                    </a:lnTo>
                    <a:lnTo>
                      <a:pt x="21600" y="21600"/>
                    </a:lnTo>
                    <a:lnTo>
                      <a:pt x="21600" y="18157"/>
                    </a:lnTo>
                    <a:lnTo>
                      <a:pt x="21600" y="14714"/>
                    </a:lnTo>
                    <a:lnTo>
                      <a:pt x="21600" y="14714"/>
                    </a:lnTo>
                    <a:lnTo>
                      <a:pt x="12848" y="14714"/>
                    </a:lnTo>
                    <a:lnTo>
                      <a:pt x="12848" y="0"/>
                    </a:lnTo>
                    <a:lnTo>
                      <a:pt x="12848" y="0"/>
                    </a:lnTo>
                    <a:close/>
                  </a:path>
                </a:pathLst>
              </a:cu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46" name="AutoShape 244"/>
              <p:cNvSpPr>
                <a:spLocks noChangeArrowheads="1"/>
              </p:cNvSpPr>
              <p:nvPr/>
            </p:nvSpPr>
            <p:spPr bwMode="auto">
              <a:xfrm rot="10800000">
                <a:off x="3529551" y="5682169"/>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47" name="AutoShape 245"/>
              <p:cNvSpPr>
                <a:spLocks noChangeArrowheads="1"/>
              </p:cNvSpPr>
              <p:nvPr/>
            </p:nvSpPr>
            <p:spPr bwMode="auto">
              <a:xfrm flipH="1">
                <a:off x="3906550" y="5581271"/>
                <a:ext cx="72345" cy="264430"/>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48" name="AutoShape 246"/>
              <p:cNvSpPr>
                <a:spLocks noChangeArrowheads="1"/>
              </p:cNvSpPr>
              <p:nvPr/>
            </p:nvSpPr>
            <p:spPr bwMode="auto">
              <a:xfrm rot="18970913" flipH="1">
                <a:off x="3847413" y="5636306"/>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49" name="AutoShape 247"/>
              <p:cNvSpPr>
                <a:spLocks noChangeArrowheads="1"/>
              </p:cNvSpPr>
              <p:nvPr/>
            </p:nvSpPr>
            <p:spPr bwMode="auto">
              <a:xfrm flipH="1">
                <a:off x="3803060" y="5792239"/>
                <a:ext cx="165672" cy="51751"/>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50" name="Oval 149"/>
              <p:cNvSpPr>
                <a:spLocks noChangeArrowheads="1"/>
              </p:cNvSpPr>
              <p:nvPr/>
            </p:nvSpPr>
            <p:spPr bwMode="auto">
              <a:xfrm flipH="1">
                <a:off x="3906550" y="5471200"/>
                <a:ext cx="79059" cy="91054"/>
              </a:xfrm>
              <a:prstGeom prst="ellipse">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51" name="AutoShape 249"/>
              <p:cNvSpPr>
                <a:spLocks noChangeArrowheads="1"/>
              </p:cNvSpPr>
              <p:nvPr/>
            </p:nvSpPr>
            <p:spPr bwMode="auto">
              <a:xfrm rot="16200000" flipH="1">
                <a:off x="3889614" y="5760886"/>
                <a:ext cx="250673" cy="44313"/>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52" name="AutoShape 250"/>
              <p:cNvSpPr>
                <a:spLocks noChangeArrowheads="1"/>
              </p:cNvSpPr>
              <p:nvPr/>
            </p:nvSpPr>
            <p:spPr bwMode="auto">
              <a:xfrm flipH="1">
                <a:off x="3869589" y="5856447"/>
                <a:ext cx="172386" cy="54807"/>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53" name="AutoShape 251"/>
              <p:cNvSpPr>
                <a:spLocks noChangeArrowheads="1"/>
              </p:cNvSpPr>
              <p:nvPr/>
            </p:nvSpPr>
            <p:spPr bwMode="auto">
              <a:xfrm flipH="1">
                <a:off x="3869589" y="5929828"/>
                <a:ext cx="174065" cy="91054"/>
              </a:xfrm>
              <a:custGeom>
                <a:avLst/>
                <a:gdLst>
                  <a:gd name="G0" fmla="+- 8752 0 0"/>
                  <a:gd name="G1" fmla="+- 8752 0 0"/>
                  <a:gd name="G2" fmla="+- 0 0 0"/>
                  <a:gd name="G3" fmla="+- 21600 0 8752"/>
                  <a:gd name="G4" fmla="+- 21600 0 8752"/>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8157 h 21600"/>
                  <a:gd name="T4" fmla="*/ 10800 w 21600"/>
                  <a:gd name="T5" fmla="*/ 21600 h 21600"/>
                  <a:gd name="T6" fmla="*/ 21600 w 21600"/>
                  <a:gd name="T7" fmla="*/ 18157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8752" y="0"/>
                    </a:lnTo>
                    <a:lnTo>
                      <a:pt x="8752" y="0"/>
                    </a:lnTo>
                    <a:lnTo>
                      <a:pt x="8752" y="14714"/>
                    </a:lnTo>
                    <a:lnTo>
                      <a:pt x="0" y="14714"/>
                    </a:lnTo>
                    <a:lnTo>
                      <a:pt x="0" y="14714"/>
                    </a:lnTo>
                    <a:lnTo>
                      <a:pt x="0" y="18157"/>
                    </a:lnTo>
                    <a:lnTo>
                      <a:pt x="0" y="21600"/>
                    </a:lnTo>
                    <a:lnTo>
                      <a:pt x="0" y="21600"/>
                    </a:lnTo>
                    <a:lnTo>
                      <a:pt x="21600" y="21600"/>
                    </a:lnTo>
                    <a:lnTo>
                      <a:pt x="21600" y="21600"/>
                    </a:lnTo>
                    <a:lnTo>
                      <a:pt x="21600" y="18157"/>
                    </a:lnTo>
                    <a:lnTo>
                      <a:pt x="21600" y="14714"/>
                    </a:lnTo>
                    <a:lnTo>
                      <a:pt x="21600" y="14714"/>
                    </a:lnTo>
                    <a:lnTo>
                      <a:pt x="12848" y="14714"/>
                    </a:lnTo>
                    <a:lnTo>
                      <a:pt x="12848" y="0"/>
                    </a:lnTo>
                    <a:lnTo>
                      <a:pt x="12848" y="0"/>
                    </a:lnTo>
                    <a:close/>
                  </a:path>
                </a:pathLst>
              </a:cu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54" name="AutoShape 252"/>
              <p:cNvSpPr>
                <a:spLocks noChangeArrowheads="1"/>
              </p:cNvSpPr>
              <p:nvPr/>
            </p:nvSpPr>
            <p:spPr bwMode="auto">
              <a:xfrm rot="10800000" flipH="1">
                <a:off x="3766099" y="5682169"/>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grpSp>
      <p:grpSp>
        <p:nvGrpSpPr>
          <p:cNvPr id="8" name="Group 7"/>
          <p:cNvGrpSpPr/>
          <p:nvPr/>
        </p:nvGrpSpPr>
        <p:grpSpPr>
          <a:xfrm>
            <a:off x="4734880" y="3814518"/>
            <a:ext cx="3060383" cy="2573410"/>
            <a:chOff x="5260975" y="4238353"/>
            <a:chExt cx="3400425" cy="2859345"/>
          </a:xfrm>
        </p:grpSpPr>
        <p:sp>
          <p:nvSpPr>
            <p:cNvPr id="73" name="Round Diagonal Corner Rectangle 72"/>
            <p:cNvSpPr/>
            <p:nvPr/>
          </p:nvSpPr>
          <p:spPr bwMode="auto">
            <a:xfrm flipH="1">
              <a:off x="5260975" y="4578078"/>
              <a:ext cx="3400425" cy="2508522"/>
            </a:xfrm>
            <a:prstGeom prst="round2DiagRect">
              <a:avLst/>
            </a:prstGeom>
            <a:solidFill>
              <a:schemeClr val="bg1"/>
            </a:solidFill>
            <a:ln w="762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sp>
          <p:nvSpPr>
            <p:cNvPr id="74" name="TextBox 73"/>
            <p:cNvSpPr txBox="1"/>
            <p:nvPr/>
          </p:nvSpPr>
          <p:spPr>
            <a:xfrm>
              <a:off x="5260975" y="4238353"/>
              <a:ext cx="3400425" cy="369332"/>
            </a:xfrm>
            <a:prstGeom prst="rect">
              <a:avLst/>
            </a:prstGeom>
            <a:noFill/>
          </p:spPr>
          <p:txBody>
            <a:bodyPr wrap="square" rtlCol="0">
              <a:spAutoFit/>
            </a:bodyPr>
            <a:lstStyle/>
            <a:p>
              <a:pPr algn="ctr">
                <a:lnSpc>
                  <a:spcPct val="120000"/>
                </a:lnSpc>
              </a:pPr>
              <a:r>
                <a:rPr lang="en-US" sz="1300" b="1" i="1" dirty="0">
                  <a:solidFill>
                    <a:srgbClr val="C00000"/>
                  </a:solidFill>
                  <a:latin typeface="Verdana" pitchFamily="34" charset="0"/>
                  <a:sym typeface="Verdana" pitchFamily="34" charset="0"/>
                </a:rPr>
                <a:t>Judicial Decree</a:t>
              </a:r>
            </a:p>
          </p:txBody>
        </p:sp>
        <p:sp>
          <p:nvSpPr>
            <p:cNvPr id="75" name="TextBox 74"/>
            <p:cNvSpPr txBox="1"/>
            <p:nvPr/>
          </p:nvSpPr>
          <p:spPr>
            <a:xfrm>
              <a:off x="5341476" y="5969183"/>
              <a:ext cx="3319923" cy="1128515"/>
            </a:xfrm>
            <a:prstGeom prst="rect">
              <a:avLst/>
            </a:prstGeom>
            <a:noFill/>
          </p:spPr>
          <p:txBody>
            <a:bodyPr wrap="square" rtlCol="0">
              <a:spAutoFit/>
            </a:bodyPr>
            <a:lstStyle/>
            <a:p>
              <a:pPr algn="ctr"/>
              <a:r>
                <a:rPr lang="en-US" sz="1000" dirty="0">
                  <a:solidFill>
                    <a:srgbClr val="000000"/>
                  </a:solidFill>
                  <a:latin typeface="Verdana" pitchFamily="34" charset="0"/>
                  <a:sym typeface="Verdana" pitchFamily="34" charset="0"/>
                </a:rPr>
                <a:t>Once objections (if any) are resolved, the court renders a judgment that the </a:t>
              </a:r>
              <a:r>
                <a:rPr lang="en-US" sz="1000" b="1" i="1" dirty="0">
                  <a:solidFill>
                    <a:srgbClr val="000000"/>
                  </a:solidFill>
                  <a:latin typeface="Verdana" pitchFamily="34" charset="0"/>
                  <a:sym typeface="Verdana" pitchFamily="34" charset="0"/>
                </a:rPr>
                <a:t>rights on the L.U.R. are abandoned</a:t>
              </a:r>
              <a:r>
                <a:rPr lang="en-US" sz="1000" dirty="0">
                  <a:solidFill>
                    <a:srgbClr val="000000"/>
                  </a:solidFill>
                  <a:latin typeface="Verdana" pitchFamily="34" charset="0"/>
                  <a:sym typeface="Verdana" pitchFamily="34" charset="0"/>
                </a:rPr>
                <a:t> with the exception of those allowed as a result of a successful objection. It may also </a:t>
              </a:r>
              <a:r>
                <a:rPr lang="en-US" sz="1000" b="1" i="1" dirty="0">
                  <a:solidFill>
                    <a:srgbClr val="000000"/>
                  </a:solidFill>
                  <a:latin typeface="Verdana" pitchFamily="34" charset="0"/>
                  <a:sym typeface="Verdana" pitchFamily="34" charset="0"/>
                </a:rPr>
                <a:t>prohibit future diligence claims </a:t>
              </a:r>
              <a:r>
                <a:rPr lang="en-US" sz="1000" dirty="0">
                  <a:solidFill>
                    <a:srgbClr val="000000"/>
                  </a:solidFill>
                  <a:latin typeface="Verdana" pitchFamily="34" charset="0"/>
                  <a:sym typeface="Verdana" pitchFamily="34" charset="0"/>
                </a:rPr>
                <a:t>from being filed.</a:t>
              </a:r>
              <a:endParaRPr lang="en-US" sz="1000" dirty="0">
                <a:solidFill>
                  <a:srgbClr val="000000"/>
                </a:solidFill>
                <a:latin typeface="Gill Sans"/>
                <a:sym typeface="Gill Sans"/>
              </a:endParaRPr>
            </a:p>
          </p:txBody>
        </p:sp>
        <p:grpSp>
          <p:nvGrpSpPr>
            <p:cNvPr id="76" name="Group 75"/>
            <p:cNvGrpSpPr/>
            <p:nvPr/>
          </p:nvGrpSpPr>
          <p:grpSpPr>
            <a:xfrm>
              <a:off x="7213600" y="4861560"/>
              <a:ext cx="914400" cy="1005840"/>
              <a:chOff x="4013200" y="4572000"/>
              <a:chExt cx="1400541" cy="1600200"/>
            </a:xfrm>
          </p:grpSpPr>
          <p:sp>
            <p:nvSpPr>
              <p:cNvPr id="79" name="Rounded Rectangle 78"/>
              <p:cNvSpPr/>
              <p:nvPr/>
            </p:nvSpPr>
            <p:spPr bwMode="auto">
              <a:xfrm>
                <a:off x="4013200" y="4572000"/>
                <a:ext cx="1400541" cy="1600200"/>
              </a:xfrm>
              <a:prstGeom prst="roundRect">
                <a:avLst/>
              </a:prstGeom>
              <a:noFill/>
              <a:ln w="571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sp>
            <p:nvSpPr>
              <p:cNvPr id="80" name="TextBox 79"/>
              <p:cNvSpPr txBox="1"/>
              <p:nvPr/>
            </p:nvSpPr>
            <p:spPr>
              <a:xfrm>
                <a:off x="4103870" y="4709366"/>
                <a:ext cx="1219200" cy="462442"/>
              </a:xfrm>
              <a:prstGeom prst="rect">
                <a:avLst/>
              </a:prstGeom>
              <a:noFill/>
            </p:spPr>
            <p:txBody>
              <a:bodyPr wrap="square" rtlCol="0" anchor="ctr">
                <a:spAutoFit/>
              </a:bodyPr>
              <a:lstStyle/>
              <a:p>
                <a:pPr algn="ctr"/>
                <a:r>
                  <a:rPr lang="en-US" sz="1100" b="1" dirty="0">
                    <a:solidFill>
                      <a:srgbClr val="000000"/>
                    </a:solidFill>
                    <a:latin typeface="Gill Sans"/>
                    <a:sym typeface="Gill Sans"/>
                  </a:rPr>
                  <a:t>W.U.C.</a:t>
                </a:r>
              </a:p>
            </p:txBody>
          </p:sp>
          <p:cxnSp>
            <p:nvCxnSpPr>
              <p:cNvPr id="81" name="Straight Connector 80"/>
              <p:cNvCxnSpPr/>
              <p:nvPr/>
            </p:nvCxnSpPr>
            <p:spPr bwMode="auto">
              <a:xfrm>
                <a:off x="4172133" y="5372100"/>
                <a:ext cx="915804"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Connector 81"/>
              <p:cNvCxnSpPr/>
              <p:nvPr/>
            </p:nvCxnSpPr>
            <p:spPr bwMode="auto">
              <a:xfrm>
                <a:off x="4172133" y="5676900"/>
                <a:ext cx="915804"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Connector 82"/>
              <p:cNvCxnSpPr/>
              <p:nvPr/>
            </p:nvCxnSpPr>
            <p:spPr bwMode="auto">
              <a:xfrm>
                <a:off x="4172133" y="5981700"/>
                <a:ext cx="915804"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 name="Rectangle 83"/>
              <p:cNvSpPr/>
              <p:nvPr/>
            </p:nvSpPr>
            <p:spPr bwMode="auto">
              <a:xfrm>
                <a:off x="5156200" y="5232975"/>
                <a:ext cx="132661" cy="13912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sp>
            <p:nvSpPr>
              <p:cNvPr id="85" name="Rectangle 84"/>
              <p:cNvSpPr/>
              <p:nvPr/>
            </p:nvSpPr>
            <p:spPr bwMode="auto">
              <a:xfrm>
                <a:off x="5156200" y="5537775"/>
                <a:ext cx="132661" cy="13912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sp>
            <p:nvSpPr>
              <p:cNvPr id="86" name="Rectangle 85"/>
              <p:cNvSpPr/>
              <p:nvPr/>
            </p:nvSpPr>
            <p:spPr bwMode="auto">
              <a:xfrm>
                <a:off x="5156200" y="5842575"/>
                <a:ext cx="132661" cy="13912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pic>
            <p:nvPicPr>
              <p:cNvPr id="87" name="Picture 8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6200" y="5157788"/>
                <a:ext cx="228600" cy="214312"/>
              </a:xfrm>
              <a:prstGeom prst="rect">
                <a:avLst/>
              </a:prstGeom>
            </p:spPr>
          </p:pic>
          <p:pic>
            <p:nvPicPr>
              <p:cNvPr id="88" name="Picture 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6200" y="5462588"/>
                <a:ext cx="228600" cy="214312"/>
              </a:xfrm>
              <a:prstGeom prst="rect">
                <a:avLst/>
              </a:prstGeom>
            </p:spPr>
          </p:pic>
          <p:pic>
            <p:nvPicPr>
              <p:cNvPr id="89" name="Picture 8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6200" y="5767388"/>
                <a:ext cx="228600" cy="214312"/>
              </a:xfrm>
              <a:prstGeom prst="rect">
                <a:avLst/>
              </a:prstGeom>
            </p:spPr>
          </p:pic>
        </p:grpSp>
        <p:sp>
          <p:nvSpPr>
            <p:cNvPr id="93" name="Rectangle 92"/>
            <p:cNvSpPr/>
            <p:nvPr/>
          </p:nvSpPr>
          <p:spPr bwMode="auto">
            <a:xfrm>
              <a:off x="5260975" y="4578078"/>
              <a:ext cx="304800" cy="340893"/>
            </a:xfrm>
            <a:prstGeom prst="rect">
              <a:avLst/>
            </a:prstGeom>
            <a:solidFill>
              <a:srgbClr val="FF0000"/>
            </a:solid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r>
                <a:rPr lang="en-US" sz="1800" b="1" i="1" dirty="0">
                  <a:solidFill>
                    <a:srgbClr val="FFFFFF"/>
                  </a:solidFill>
                  <a:latin typeface="Gill Sans" charset="0"/>
                  <a:sym typeface="Gill Sans" charset="0"/>
                </a:rPr>
                <a:t>8</a:t>
              </a:r>
            </a:p>
          </p:txBody>
        </p:sp>
        <p:grpSp>
          <p:nvGrpSpPr>
            <p:cNvPr id="127" name="Group 126"/>
            <p:cNvGrpSpPr>
              <a:grpSpLocks noChangeAspect="1"/>
            </p:cNvGrpSpPr>
            <p:nvPr/>
          </p:nvGrpSpPr>
          <p:grpSpPr>
            <a:xfrm>
              <a:off x="5652630" y="5040579"/>
              <a:ext cx="1384116" cy="799202"/>
              <a:chOff x="8296536" y="6302105"/>
              <a:chExt cx="962739" cy="555895"/>
            </a:xfrm>
          </p:grpSpPr>
          <p:grpSp>
            <p:nvGrpSpPr>
              <p:cNvPr id="128" name="Group 127"/>
              <p:cNvGrpSpPr>
                <a:grpSpLocks/>
              </p:cNvGrpSpPr>
              <p:nvPr/>
            </p:nvGrpSpPr>
            <p:grpSpPr bwMode="auto">
              <a:xfrm rot="18653719">
                <a:off x="8645681" y="6098184"/>
                <a:ext cx="409674" cy="817515"/>
                <a:chOff x="3580" y="3509"/>
                <a:chExt cx="2404" cy="5748"/>
              </a:xfrm>
            </p:grpSpPr>
            <p:sp>
              <p:nvSpPr>
                <p:cNvPr id="131" name="AutoShape 259"/>
                <p:cNvSpPr>
                  <a:spLocks noChangeArrowheads="1"/>
                </p:cNvSpPr>
                <p:nvPr/>
              </p:nvSpPr>
              <p:spPr bwMode="auto">
                <a:xfrm rot="10800000">
                  <a:off x="4142" y="3557"/>
                  <a:ext cx="1280" cy="1184"/>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32" name="Rectangle 131"/>
                <p:cNvSpPr>
                  <a:spLocks noChangeArrowheads="1"/>
                </p:cNvSpPr>
                <p:nvPr/>
              </p:nvSpPr>
              <p:spPr bwMode="auto">
                <a:xfrm rot="5400000">
                  <a:off x="2584" y="6823"/>
                  <a:ext cx="4397" cy="471"/>
                </a:xfrm>
                <a:prstGeom prst="rect">
                  <a:avLst/>
                </a:pr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33" name="AutoShape 261"/>
                <p:cNvSpPr>
                  <a:spLocks noChangeArrowheads="1"/>
                </p:cNvSpPr>
                <p:nvPr/>
              </p:nvSpPr>
              <p:spPr bwMode="auto">
                <a:xfrm>
                  <a:off x="3861" y="3510"/>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34" name="AutoShape 262"/>
                <p:cNvSpPr>
                  <a:spLocks noChangeArrowheads="1"/>
                </p:cNvSpPr>
                <p:nvPr/>
              </p:nvSpPr>
              <p:spPr bwMode="auto">
                <a:xfrm>
                  <a:off x="3580" y="3510"/>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35" name="AutoShape 263"/>
                <p:cNvSpPr>
                  <a:spLocks noChangeArrowheads="1"/>
                </p:cNvSpPr>
                <p:nvPr/>
              </p:nvSpPr>
              <p:spPr bwMode="auto">
                <a:xfrm>
                  <a:off x="5520" y="3509"/>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36" name="AutoShape 264"/>
                <p:cNvSpPr>
                  <a:spLocks noChangeArrowheads="1"/>
                </p:cNvSpPr>
                <p:nvPr/>
              </p:nvSpPr>
              <p:spPr bwMode="auto">
                <a:xfrm>
                  <a:off x="5801" y="3509"/>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sp>
            <p:nvSpPr>
              <p:cNvPr id="129" name="AutoShape 265"/>
              <p:cNvSpPr>
                <a:spLocks noChangeArrowheads="1"/>
              </p:cNvSpPr>
              <p:nvPr/>
            </p:nvSpPr>
            <p:spPr bwMode="auto">
              <a:xfrm rot="10800000">
                <a:off x="8296536" y="6759678"/>
                <a:ext cx="526292" cy="98322"/>
              </a:xfrm>
              <a:custGeom>
                <a:avLst/>
                <a:gdLst>
                  <a:gd name="G0" fmla="+- 3187 0 0"/>
                  <a:gd name="G1" fmla="+- 21600 0 3187"/>
                  <a:gd name="G2" fmla="*/ 3187 1 2"/>
                  <a:gd name="G3" fmla="+- 21600 0 G2"/>
                  <a:gd name="G4" fmla="+/ 3187 21600 2"/>
                  <a:gd name="G5" fmla="+/ G1 0 2"/>
                  <a:gd name="G6" fmla="*/ 21600 21600 3187"/>
                  <a:gd name="G7" fmla="*/ G6 1 2"/>
                  <a:gd name="G8" fmla="+- 21600 0 G7"/>
                  <a:gd name="G9" fmla="*/ 21600 1 2"/>
                  <a:gd name="G10" fmla="+- 3187 0 G9"/>
                  <a:gd name="G11" fmla="?: G10 G8 0"/>
                  <a:gd name="G12" fmla="?: G10 G7 21600"/>
                  <a:gd name="T0" fmla="*/ 20006 w 21600"/>
                  <a:gd name="T1" fmla="*/ 10800 h 21600"/>
                  <a:gd name="T2" fmla="*/ 10800 w 21600"/>
                  <a:gd name="T3" fmla="*/ 21600 h 21600"/>
                  <a:gd name="T4" fmla="*/ 1594 w 21600"/>
                  <a:gd name="T5" fmla="*/ 10800 h 21600"/>
                  <a:gd name="T6" fmla="*/ 10800 w 21600"/>
                  <a:gd name="T7" fmla="*/ 0 h 21600"/>
                  <a:gd name="T8" fmla="*/ 3394 w 21600"/>
                  <a:gd name="T9" fmla="*/ 3394 h 21600"/>
                  <a:gd name="T10" fmla="*/ 18206 w 21600"/>
                  <a:gd name="T11" fmla="*/ 18206 h 21600"/>
                </a:gdLst>
                <a:ahLst/>
                <a:cxnLst>
                  <a:cxn ang="0">
                    <a:pos x="T0" y="T1"/>
                  </a:cxn>
                  <a:cxn ang="0">
                    <a:pos x="T2" y="T3"/>
                  </a:cxn>
                  <a:cxn ang="0">
                    <a:pos x="T4" y="T5"/>
                  </a:cxn>
                  <a:cxn ang="0">
                    <a:pos x="T6" y="T7"/>
                  </a:cxn>
                </a:cxnLst>
                <a:rect l="T8" t="T9" r="T10" b="T11"/>
                <a:pathLst>
                  <a:path w="21600" h="21600">
                    <a:moveTo>
                      <a:pt x="0" y="0"/>
                    </a:moveTo>
                    <a:lnTo>
                      <a:pt x="3187" y="21600"/>
                    </a:lnTo>
                    <a:lnTo>
                      <a:pt x="18413" y="21600"/>
                    </a:lnTo>
                    <a:lnTo>
                      <a:pt x="21600" y="0"/>
                    </a:lnTo>
                    <a:close/>
                  </a:path>
                </a:pathLst>
              </a:cu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30" name="Rectangle 129"/>
              <p:cNvSpPr>
                <a:spLocks noChangeArrowheads="1"/>
              </p:cNvSpPr>
              <p:nvPr/>
            </p:nvSpPr>
            <p:spPr bwMode="auto">
              <a:xfrm>
                <a:off x="8356949" y="6697072"/>
                <a:ext cx="405078" cy="42438"/>
              </a:xfrm>
              <a:prstGeom prst="rect">
                <a:avLst/>
              </a:pr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grpSp>
      <p:grpSp>
        <p:nvGrpSpPr>
          <p:cNvPr id="3" name="Group 2"/>
          <p:cNvGrpSpPr/>
          <p:nvPr/>
        </p:nvGrpSpPr>
        <p:grpSpPr>
          <a:xfrm>
            <a:off x="937266" y="1028749"/>
            <a:ext cx="3150367" cy="2577763"/>
            <a:chOff x="1041401" y="1143000"/>
            <a:chExt cx="3500408" cy="2864182"/>
          </a:xfrm>
        </p:grpSpPr>
        <p:sp>
          <p:nvSpPr>
            <p:cNvPr id="4" name="Round Diagonal Corner Rectangle 3"/>
            <p:cNvSpPr/>
            <p:nvPr/>
          </p:nvSpPr>
          <p:spPr bwMode="auto">
            <a:xfrm flipH="1">
              <a:off x="1117600" y="1482725"/>
              <a:ext cx="3400425" cy="2508522"/>
            </a:xfrm>
            <a:prstGeom prst="round2DiagRect">
              <a:avLst/>
            </a:prstGeom>
            <a:solidFill>
              <a:schemeClr val="bg1"/>
            </a:solidFill>
            <a:ln w="76200" cap="flat" cmpd="sng" algn="ctr">
              <a:solidFill>
                <a:srgbClr val="6699FF"/>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sp>
          <p:nvSpPr>
            <p:cNvPr id="16" name="TextBox 15"/>
            <p:cNvSpPr txBox="1"/>
            <p:nvPr/>
          </p:nvSpPr>
          <p:spPr>
            <a:xfrm>
              <a:off x="1041401" y="1143000"/>
              <a:ext cx="3500408" cy="369332"/>
            </a:xfrm>
            <a:prstGeom prst="rect">
              <a:avLst/>
            </a:prstGeom>
            <a:noFill/>
          </p:spPr>
          <p:txBody>
            <a:bodyPr wrap="square" lIns="0" rIns="0" rtlCol="0">
              <a:spAutoFit/>
            </a:bodyPr>
            <a:lstStyle/>
            <a:p>
              <a:pPr algn="ctr">
                <a:lnSpc>
                  <a:spcPct val="120000"/>
                </a:lnSpc>
              </a:pPr>
              <a:r>
                <a:rPr lang="en-US" sz="1300" b="1" i="1" dirty="0">
                  <a:solidFill>
                    <a:srgbClr val="3366CC"/>
                  </a:solidFill>
                  <a:latin typeface="Verdana" pitchFamily="34" charset="0"/>
                  <a:sym typeface="Verdana" pitchFamily="34" charset="0"/>
                </a:rPr>
                <a:t>List of Unclaimed Rights (L.U.R.)</a:t>
              </a:r>
            </a:p>
          </p:txBody>
        </p:sp>
        <p:sp>
          <p:nvSpPr>
            <p:cNvPr id="18" name="TextBox 17"/>
            <p:cNvSpPr txBox="1"/>
            <p:nvPr/>
          </p:nvSpPr>
          <p:spPr>
            <a:xfrm>
              <a:off x="1117600" y="2878667"/>
              <a:ext cx="3378466" cy="1128515"/>
            </a:xfrm>
            <a:prstGeom prst="rect">
              <a:avLst/>
            </a:prstGeom>
            <a:noFill/>
          </p:spPr>
          <p:txBody>
            <a:bodyPr wrap="square" rtlCol="0">
              <a:spAutoFit/>
            </a:bodyPr>
            <a:lstStyle/>
            <a:p>
              <a:pPr marL="0" lvl="1" algn="ctr"/>
              <a:r>
                <a:rPr lang="en-US" sz="1000" dirty="0">
                  <a:solidFill>
                    <a:srgbClr val="000000"/>
                  </a:solidFill>
                  <a:latin typeface="Verdana" pitchFamily="34" charset="0"/>
                  <a:sym typeface="Verdana" pitchFamily="34" charset="0"/>
                </a:rPr>
                <a:t>Water rights of record for which </a:t>
              </a:r>
              <a:r>
                <a:rPr lang="en-US" sz="1000" b="1" i="1" dirty="0">
                  <a:solidFill>
                    <a:srgbClr val="000000"/>
                  </a:solidFill>
                  <a:latin typeface="Verdana" pitchFamily="34" charset="0"/>
                  <a:sym typeface="Verdana" pitchFamily="34" charset="0"/>
                </a:rPr>
                <a:t>no claim was filed</a:t>
              </a:r>
              <a:r>
                <a:rPr lang="en-US" sz="1000" dirty="0">
                  <a:solidFill>
                    <a:srgbClr val="000000"/>
                  </a:solidFill>
                  <a:latin typeface="Verdana" pitchFamily="34" charset="0"/>
                  <a:sym typeface="Verdana" pitchFamily="34" charset="0"/>
                </a:rPr>
                <a:t> within the 90-day period will be included in the </a:t>
              </a:r>
              <a:r>
                <a:rPr lang="en-US" sz="1000" b="1" i="1" dirty="0">
                  <a:solidFill>
                    <a:srgbClr val="000000"/>
                  </a:solidFill>
                  <a:latin typeface="Verdana" pitchFamily="34" charset="0"/>
                  <a:sym typeface="Verdana" pitchFamily="34" charset="0"/>
                </a:rPr>
                <a:t>List of Unclaimed </a:t>
              </a:r>
              <a:r>
                <a:rPr lang="en-US" sz="1000" b="1" i="1" dirty="0" smtClean="0">
                  <a:solidFill>
                    <a:srgbClr val="000000"/>
                  </a:solidFill>
                  <a:latin typeface="Verdana" pitchFamily="34" charset="0"/>
                  <a:sym typeface="Verdana" pitchFamily="34" charset="0"/>
                </a:rPr>
                <a:t>Rights</a:t>
              </a:r>
              <a:r>
                <a:rPr lang="en-US" sz="1000" i="1" dirty="0" smtClean="0">
                  <a:solidFill>
                    <a:srgbClr val="000000"/>
                  </a:solidFill>
                  <a:latin typeface="Verdana" pitchFamily="34" charset="0"/>
                  <a:sym typeface="Verdana" pitchFamily="34" charset="0"/>
                </a:rPr>
                <a:t>, </a:t>
              </a:r>
              <a:r>
                <a:rPr lang="en-US" sz="1000" b="1" i="1" dirty="0" smtClean="0">
                  <a:solidFill>
                    <a:srgbClr val="000000"/>
                  </a:solidFill>
                  <a:latin typeface="Verdana" pitchFamily="34" charset="0"/>
                  <a:sym typeface="Verdana" pitchFamily="34" charset="0"/>
                </a:rPr>
                <a:t>mailed</a:t>
              </a:r>
              <a:r>
                <a:rPr lang="en-US" sz="1000" dirty="0" smtClean="0">
                  <a:solidFill>
                    <a:srgbClr val="000000"/>
                  </a:solidFill>
                  <a:latin typeface="Verdana" pitchFamily="34" charset="0"/>
                  <a:sym typeface="Verdana" pitchFamily="34" charset="0"/>
                </a:rPr>
                <a:t> to all parties. </a:t>
              </a:r>
              <a:r>
                <a:rPr lang="en-US" sz="1000" dirty="0">
                  <a:solidFill>
                    <a:srgbClr val="000000"/>
                  </a:solidFill>
                  <a:latin typeface="Verdana" pitchFamily="34" charset="0"/>
                  <a:sym typeface="Verdana" pitchFamily="34" charset="0"/>
                </a:rPr>
                <a:t>A </a:t>
              </a:r>
              <a:r>
                <a:rPr lang="en-US" sz="1000" b="1" i="1" dirty="0">
                  <a:solidFill>
                    <a:srgbClr val="000000"/>
                  </a:solidFill>
                  <a:latin typeface="Verdana" pitchFamily="34" charset="0"/>
                  <a:sym typeface="Verdana" pitchFamily="34" charset="0"/>
                </a:rPr>
                <a:t>public meeting</a:t>
              </a:r>
              <a:r>
                <a:rPr lang="en-US" sz="1000" dirty="0">
                  <a:solidFill>
                    <a:srgbClr val="000000"/>
                  </a:solidFill>
                  <a:latin typeface="Verdana" pitchFamily="34" charset="0"/>
                  <a:sym typeface="Verdana" pitchFamily="34" charset="0"/>
                </a:rPr>
                <a:t> is held once the List of Unclaimed Rights is published / filed with the court.</a:t>
              </a:r>
            </a:p>
          </p:txBody>
        </p:sp>
        <p:sp>
          <p:nvSpPr>
            <p:cNvPr id="91" name="Rectangle 90"/>
            <p:cNvSpPr/>
            <p:nvPr/>
          </p:nvSpPr>
          <p:spPr bwMode="auto">
            <a:xfrm>
              <a:off x="1117600" y="1482725"/>
              <a:ext cx="304800" cy="340893"/>
            </a:xfrm>
            <a:prstGeom prst="rect">
              <a:avLst/>
            </a:prstGeom>
            <a:solidFill>
              <a:srgbClr val="6699FF"/>
            </a:solidFill>
            <a:ln w="25400" cap="flat" cmpd="sng" algn="ctr">
              <a:solidFill>
                <a:srgbClr val="6699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r>
                <a:rPr lang="en-US" sz="1800" b="1" i="1" dirty="0">
                  <a:solidFill>
                    <a:srgbClr val="FFFFFF"/>
                  </a:solidFill>
                  <a:latin typeface="Gill Sans" charset="0"/>
                  <a:sym typeface="Gill Sans" charset="0"/>
                </a:rPr>
                <a:t>5</a:t>
              </a:r>
            </a:p>
          </p:txBody>
        </p:sp>
        <p:grpSp>
          <p:nvGrpSpPr>
            <p:cNvPr id="95" name="Group 94"/>
            <p:cNvGrpSpPr>
              <a:grpSpLocks noChangeAspect="1"/>
            </p:cNvGrpSpPr>
            <p:nvPr/>
          </p:nvGrpSpPr>
          <p:grpSpPr>
            <a:xfrm>
              <a:off x="1478287" y="1694126"/>
              <a:ext cx="1592556" cy="1072437"/>
              <a:chOff x="10455606" y="1138633"/>
              <a:chExt cx="1138047" cy="766367"/>
            </a:xfrm>
          </p:grpSpPr>
          <p:sp>
            <p:nvSpPr>
              <p:cNvPr id="96" name="Rounded Rectangle 95"/>
              <p:cNvSpPr/>
              <p:nvPr/>
            </p:nvSpPr>
            <p:spPr bwMode="auto">
              <a:xfrm>
                <a:off x="10492486" y="1143000"/>
                <a:ext cx="1101167" cy="762000"/>
              </a:xfrm>
              <a:prstGeom prst="roundRect">
                <a:avLst/>
              </a:prstGeom>
              <a:noFill/>
              <a:ln w="381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cxnSp>
            <p:nvCxnSpPr>
              <p:cNvPr id="97" name="Straight Connector 96"/>
              <p:cNvCxnSpPr/>
              <p:nvPr/>
            </p:nvCxnSpPr>
            <p:spPr bwMode="auto">
              <a:xfrm>
                <a:off x="10760936" y="1828800"/>
                <a:ext cx="731520"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Straight Connector 97"/>
              <p:cNvCxnSpPr/>
              <p:nvPr/>
            </p:nvCxnSpPr>
            <p:spPr bwMode="auto">
              <a:xfrm>
                <a:off x="10760936" y="1676400"/>
                <a:ext cx="731520"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Straight Connector 98"/>
              <p:cNvCxnSpPr/>
              <p:nvPr/>
            </p:nvCxnSpPr>
            <p:spPr bwMode="auto">
              <a:xfrm>
                <a:off x="10760936" y="1524000"/>
                <a:ext cx="731520"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 name="Text Box 256"/>
              <p:cNvSpPr txBox="1">
                <a:spLocks noChangeArrowheads="1"/>
              </p:cNvSpPr>
              <p:nvPr/>
            </p:nvSpPr>
            <p:spPr bwMode="auto">
              <a:xfrm>
                <a:off x="10535313" y="1138633"/>
                <a:ext cx="1015511" cy="31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t" anchorCtr="0" upright="1">
                <a:noAutofit/>
              </a:bodyPr>
              <a:lstStyle/>
              <a:p>
                <a:pPr algn="ctr">
                  <a:spcBef>
                    <a:spcPts val="0"/>
                  </a:spcBef>
                  <a:spcAft>
                    <a:spcPts val="0"/>
                  </a:spcAft>
                </a:pPr>
                <a:r>
                  <a:rPr lang="en-US" sz="1100" b="1" dirty="0">
                    <a:solidFill>
                      <a:srgbClr val="000000"/>
                    </a:solidFill>
                    <a:latin typeface="Verdana"/>
                    <a:ea typeface="Times New Roman"/>
                    <a:sym typeface="Gill Sans"/>
                  </a:rPr>
                  <a:t>UNCLAIMED RIGHTS</a:t>
                </a:r>
                <a:endParaRPr lang="en-US" sz="1100" b="1" dirty="0">
                  <a:solidFill>
                    <a:srgbClr val="000000"/>
                  </a:solidFill>
                  <a:latin typeface="Times New Roman"/>
                  <a:ea typeface="Times New Roman"/>
                  <a:sym typeface="Gill Sans"/>
                </a:endParaRPr>
              </a:p>
              <a:p>
                <a:pPr algn="ctr">
                  <a:spcBef>
                    <a:spcPts val="0"/>
                  </a:spcBef>
                  <a:spcAft>
                    <a:spcPts val="0"/>
                  </a:spcAft>
                </a:pPr>
                <a:r>
                  <a:rPr lang="en-US" sz="1100" b="1" dirty="0">
                    <a:solidFill>
                      <a:srgbClr val="000000"/>
                    </a:solidFill>
                    <a:latin typeface="Verdana"/>
                    <a:ea typeface="Times New Roman"/>
                    <a:sym typeface="Gill Sans"/>
                  </a:rPr>
                  <a:t> </a:t>
                </a:r>
                <a:endParaRPr lang="en-US" sz="1100" b="1" dirty="0">
                  <a:solidFill>
                    <a:srgbClr val="000000"/>
                  </a:solidFill>
                  <a:latin typeface="Times New Roman"/>
                  <a:ea typeface="Times New Roman"/>
                  <a:sym typeface="Gill Sans"/>
                </a:endParaRPr>
              </a:p>
            </p:txBody>
          </p:sp>
          <p:sp>
            <p:nvSpPr>
              <p:cNvPr id="101" name="Rectangle 100"/>
              <p:cNvSpPr/>
              <p:nvPr/>
            </p:nvSpPr>
            <p:spPr bwMode="auto">
              <a:xfrm>
                <a:off x="10627360" y="1432560"/>
                <a:ext cx="91440" cy="9144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sp>
            <p:nvSpPr>
              <p:cNvPr id="102" name="Rectangle 101"/>
              <p:cNvSpPr/>
              <p:nvPr/>
            </p:nvSpPr>
            <p:spPr bwMode="auto">
              <a:xfrm>
                <a:off x="10627360" y="1584960"/>
                <a:ext cx="91440" cy="9144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sp>
            <p:nvSpPr>
              <p:cNvPr id="103" name="Rectangle 102"/>
              <p:cNvSpPr/>
              <p:nvPr/>
            </p:nvSpPr>
            <p:spPr bwMode="auto">
              <a:xfrm>
                <a:off x="10627360" y="1737360"/>
                <a:ext cx="91440" cy="9144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15"/>
                <a:endParaRPr lang="en-US">
                  <a:solidFill>
                    <a:srgbClr val="000000"/>
                  </a:solidFill>
                  <a:latin typeface="Gill Sans" charset="0"/>
                  <a:sym typeface="Gill Sans" charset="0"/>
                </a:endParaRPr>
              </a:p>
            </p:txBody>
          </p:sp>
          <p:cxnSp>
            <p:nvCxnSpPr>
              <p:cNvPr id="104" name="Straight Connector 103"/>
              <p:cNvCxnSpPr/>
              <p:nvPr/>
            </p:nvCxnSpPr>
            <p:spPr bwMode="auto">
              <a:xfrm>
                <a:off x="10455606" y="1264181"/>
                <a:ext cx="91440"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Straight Connector 104"/>
              <p:cNvCxnSpPr/>
              <p:nvPr/>
            </p:nvCxnSpPr>
            <p:spPr bwMode="auto">
              <a:xfrm>
                <a:off x="10455606" y="1350664"/>
                <a:ext cx="91440"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Straight Connector 105"/>
              <p:cNvCxnSpPr/>
              <p:nvPr/>
            </p:nvCxnSpPr>
            <p:spPr bwMode="auto">
              <a:xfrm>
                <a:off x="10455606" y="1437147"/>
                <a:ext cx="91440"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Connector 106"/>
              <p:cNvCxnSpPr/>
              <p:nvPr/>
            </p:nvCxnSpPr>
            <p:spPr bwMode="auto">
              <a:xfrm>
                <a:off x="10455606" y="1523630"/>
                <a:ext cx="91440"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Straight Connector 107"/>
              <p:cNvCxnSpPr/>
              <p:nvPr/>
            </p:nvCxnSpPr>
            <p:spPr bwMode="auto">
              <a:xfrm>
                <a:off x="10455606" y="1610113"/>
                <a:ext cx="91440"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Straight Connector 108"/>
              <p:cNvCxnSpPr/>
              <p:nvPr/>
            </p:nvCxnSpPr>
            <p:spPr bwMode="auto">
              <a:xfrm>
                <a:off x="10455606" y="1696596"/>
                <a:ext cx="91440"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Straight Connector 109"/>
              <p:cNvCxnSpPr/>
              <p:nvPr/>
            </p:nvCxnSpPr>
            <p:spPr bwMode="auto">
              <a:xfrm>
                <a:off x="10455606" y="1783080"/>
                <a:ext cx="91440"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3" name="Group 112"/>
            <p:cNvGrpSpPr>
              <a:grpSpLocks noChangeAspect="1"/>
            </p:cNvGrpSpPr>
            <p:nvPr/>
          </p:nvGrpSpPr>
          <p:grpSpPr bwMode="auto">
            <a:xfrm>
              <a:off x="3159781" y="1675654"/>
              <a:ext cx="1075225" cy="1078231"/>
              <a:chOff x="12199" y="6038"/>
              <a:chExt cx="1886" cy="1688"/>
            </a:xfrm>
          </p:grpSpPr>
          <p:sp>
            <p:nvSpPr>
              <p:cNvPr id="115" name="Rectangle 114"/>
              <p:cNvSpPr>
                <a:spLocks noChangeArrowheads="1"/>
              </p:cNvSpPr>
              <p:nvPr/>
            </p:nvSpPr>
            <p:spPr bwMode="auto">
              <a:xfrm>
                <a:off x="12290" y="6038"/>
                <a:ext cx="1744"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16" name="Freeform 115"/>
              <p:cNvSpPr>
                <a:spLocks noEditPoints="1"/>
              </p:cNvSpPr>
              <p:nvPr/>
            </p:nvSpPr>
            <p:spPr bwMode="auto">
              <a:xfrm>
                <a:off x="12199" y="6039"/>
                <a:ext cx="1886" cy="1686"/>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22" name="Freeform 121"/>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55" name="Freeform 154"/>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56" name="Freeform 155"/>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57" name="Freeform 156"/>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58" name="Freeform 157"/>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59" name="Freeform 158"/>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60" name="Freeform 159"/>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61" name="Freeform 160"/>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62" name="Freeform 161"/>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63" name="Freeform 162"/>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64" name="Freeform 163"/>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65" name="Freeform 164"/>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66" name="Freeform 165"/>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67" name="Freeform 166"/>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68" name="Freeform 167"/>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69" name="Freeform 168"/>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70" name="Freeform 169"/>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71" name="Freeform 170"/>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72" name="Freeform 171"/>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73" name="Freeform 172"/>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74" name="Freeform 173"/>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75" name="Freeform 174"/>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985">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76" name="Freeform 175"/>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177" name="Freeform 176"/>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grpSp>
      <p:sp>
        <p:nvSpPr>
          <p:cNvPr id="178" name="Rectangle 3"/>
          <p:cNvSpPr>
            <a:spLocks/>
          </p:cNvSpPr>
          <p:nvPr/>
        </p:nvSpPr>
        <p:spPr bwMode="auto">
          <a:xfrm>
            <a:off x="900675" y="301786"/>
            <a:ext cx="728376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500" b="1" i="1" dirty="0">
                <a:solidFill>
                  <a:srgbClr val="000000"/>
                </a:solidFill>
                <a:latin typeface="Verdana" pitchFamily="34" charset="0"/>
                <a:sym typeface="Verdana" pitchFamily="34" charset="0"/>
              </a:rPr>
              <a:t>List of Unclaimed Rights</a:t>
            </a:r>
          </a:p>
        </p:txBody>
      </p:sp>
    </p:spTree>
    <p:extLst>
      <p:ext uri="{BB962C8B-B14F-4D97-AF65-F5344CB8AC3E}">
        <p14:creationId xmlns:p14="http://schemas.microsoft.com/office/powerpoint/2010/main" val="32116016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p:cNvSpPr>
          <p:nvPr/>
        </p:nvSpPr>
        <p:spPr bwMode="auto">
          <a:xfrm>
            <a:off x="388620" y="342900"/>
            <a:ext cx="836676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500" b="1" i="1" dirty="0" smtClean="0">
                <a:solidFill>
                  <a:srgbClr val="000000"/>
                </a:solidFill>
                <a:latin typeface="Verdana" pitchFamily="34" charset="0"/>
                <a:sym typeface="Verdana" pitchFamily="34" charset="0"/>
              </a:rPr>
              <a:t>Claim Evaluation</a:t>
            </a:r>
            <a:endParaRPr lang="en-US" sz="2500" b="1" i="1" dirty="0">
              <a:solidFill>
                <a:srgbClr val="000000"/>
              </a:solidFill>
              <a:latin typeface="Verdana" pitchFamily="34" charset="0"/>
              <a:sym typeface="Verdana" pitchFamily="34" charset="0"/>
            </a:endParaRPr>
          </a:p>
        </p:txBody>
      </p:sp>
      <p:sp>
        <p:nvSpPr>
          <p:cNvPr id="26629" name="TextBox 6"/>
          <p:cNvSpPr txBox="1">
            <a:spLocks noChangeArrowheads="1"/>
          </p:cNvSpPr>
          <p:nvPr/>
        </p:nvSpPr>
        <p:spPr bwMode="auto">
          <a:xfrm>
            <a:off x="4245428" y="1099458"/>
            <a:ext cx="4691742" cy="3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2" tIns="41148" rIns="82292" bIns="41148">
            <a:spAutoFit/>
          </a:bodyPr>
          <a:lstStyle>
            <a:lvl1pPr marL="285750" indent="-285750"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buFont typeface="Arial" pitchFamily="34" charset="0"/>
              <a:buChar char="•"/>
            </a:pPr>
            <a:endParaRPr lang="en-US" sz="1600" dirty="0">
              <a:latin typeface="Verdana"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520" y="1099458"/>
            <a:ext cx="6156959" cy="4617719"/>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
          <a:stretch/>
        </p:blipFill>
        <p:spPr>
          <a:xfrm>
            <a:off x="1476578" y="1099458"/>
            <a:ext cx="6169547" cy="4678679"/>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1229"/>
          <a:stretch/>
        </p:blipFill>
        <p:spPr>
          <a:xfrm>
            <a:off x="1495697" y="1099458"/>
            <a:ext cx="6167370" cy="4650376"/>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100"/>
          <a:stretch/>
        </p:blipFill>
        <p:spPr>
          <a:xfrm>
            <a:off x="1488203" y="1117447"/>
            <a:ext cx="6207997" cy="4660689"/>
          </a:xfrm>
          <a:prstGeom prst="rect">
            <a:avLst/>
          </a:prstGeom>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11831" t="322" r="32649" b="729"/>
          <a:stretch/>
        </p:blipFill>
        <p:spPr>
          <a:xfrm rot="5400000">
            <a:off x="2245540" y="304130"/>
            <a:ext cx="4685211" cy="6262805"/>
          </a:xfrm>
          <a:prstGeom prst="rect">
            <a:avLst/>
          </a:prstGeom>
        </p:spPr>
      </p:pic>
    </p:spTree>
    <p:extLst>
      <p:ext uri="{BB962C8B-B14F-4D97-AF65-F5344CB8AC3E}">
        <p14:creationId xmlns:p14="http://schemas.microsoft.com/office/powerpoint/2010/main" val="17175364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7"/>
                                        </p:tgtEl>
                                      </p:cBhvr>
                                    </p:animEffect>
                                    <p:anim calcmode="lin" valueType="num">
                                      <p:cBhvr>
                                        <p:cTn id="21" dur="1000"/>
                                        <p:tgtEl>
                                          <p:spTgt spid="7"/>
                                        </p:tgtEl>
                                        <p:attrNameLst>
                                          <p:attrName>ppt_x</p:attrName>
                                        </p:attrNameLst>
                                      </p:cBhvr>
                                      <p:tavLst>
                                        <p:tav tm="0">
                                          <p:val>
                                            <p:strVal val="ppt_x"/>
                                          </p:val>
                                        </p:tav>
                                        <p:tav tm="100000">
                                          <p:val>
                                            <p:strVal val="ppt_x"/>
                                          </p:val>
                                        </p:tav>
                                      </p:tavLst>
                                    </p:anim>
                                    <p:anim calcmode="lin" valueType="num">
                                      <p:cBhvr>
                                        <p:cTn id="22" dur="1000"/>
                                        <p:tgtEl>
                                          <p:spTgt spid="7"/>
                                        </p:tgtEl>
                                        <p:attrNameLst>
                                          <p:attrName>ppt_y</p:attrName>
                                        </p:attrNameLst>
                                      </p:cBhvr>
                                      <p:tavLst>
                                        <p:tav tm="0">
                                          <p:val>
                                            <p:strVal val="ppt_y"/>
                                          </p:val>
                                        </p:tav>
                                        <p:tav tm="100000">
                                          <p:val>
                                            <p:strVal val="ppt_y+.1"/>
                                          </p:val>
                                        </p:tav>
                                      </p:tavLst>
                                    </p:anim>
                                    <p:set>
                                      <p:cBhvr>
                                        <p:cTn id="23" dur="1" fill="hold">
                                          <p:stCondLst>
                                            <p:cond delay="9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5"/>
                                        </p:tgtEl>
                                      </p:cBhvr>
                                    </p:animEffect>
                                    <p:anim calcmode="lin" valueType="num">
                                      <p:cBhvr>
                                        <p:cTn id="28" dur="1000"/>
                                        <p:tgtEl>
                                          <p:spTgt spid="5"/>
                                        </p:tgtEl>
                                        <p:attrNameLst>
                                          <p:attrName>ppt_x</p:attrName>
                                        </p:attrNameLst>
                                      </p:cBhvr>
                                      <p:tavLst>
                                        <p:tav tm="0">
                                          <p:val>
                                            <p:strVal val="ppt_x"/>
                                          </p:val>
                                        </p:tav>
                                        <p:tav tm="100000">
                                          <p:val>
                                            <p:strVal val="ppt_x"/>
                                          </p:val>
                                        </p:tav>
                                      </p:tavLst>
                                    </p:anim>
                                    <p:anim calcmode="lin" valueType="num">
                                      <p:cBhvr>
                                        <p:cTn id="29" dur="1000"/>
                                        <p:tgtEl>
                                          <p:spTgt spid="5"/>
                                        </p:tgtEl>
                                        <p:attrNameLst>
                                          <p:attrName>ppt_y</p:attrName>
                                        </p:attrNameLst>
                                      </p:cBhvr>
                                      <p:tavLst>
                                        <p:tav tm="0">
                                          <p:val>
                                            <p:strVal val="ppt_y"/>
                                          </p:val>
                                        </p:tav>
                                        <p:tav tm="100000">
                                          <p:val>
                                            <p:strVal val="ppt_y+.1"/>
                                          </p:val>
                                        </p:tav>
                                      </p:tavLst>
                                    </p:anim>
                                    <p:set>
                                      <p:cBhvr>
                                        <p:cTn id="3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p:cNvSpPr>
          <p:nvPr/>
        </p:nvSpPr>
        <p:spPr bwMode="auto">
          <a:xfrm>
            <a:off x="388620" y="342900"/>
            <a:ext cx="836676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500" b="1" i="1" dirty="0" smtClean="0">
                <a:solidFill>
                  <a:srgbClr val="000000"/>
                </a:solidFill>
                <a:latin typeface="Verdana" pitchFamily="34" charset="0"/>
                <a:sym typeface="Verdana" pitchFamily="34" charset="0"/>
              </a:rPr>
              <a:t>State Engineer’s Recommendation (SER)</a:t>
            </a:r>
            <a:endParaRPr lang="en-US" sz="2500" b="1" i="1" dirty="0">
              <a:solidFill>
                <a:srgbClr val="000000"/>
              </a:solidFill>
              <a:latin typeface="Verdana" pitchFamily="34" charset="0"/>
              <a:sym typeface="Verdana" pitchFamily="34" charset="0"/>
            </a:endParaRPr>
          </a:p>
        </p:txBody>
      </p:sp>
      <p:sp>
        <p:nvSpPr>
          <p:cNvPr id="26629" name="TextBox 6"/>
          <p:cNvSpPr txBox="1">
            <a:spLocks noChangeArrowheads="1"/>
          </p:cNvSpPr>
          <p:nvPr/>
        </p:nvSpPr>
        <p:spPr bwMode="auto">
          <a:xfrm>
            <a:off x="4245428" y="1099458"/>
            <a:ext cx="4691742" cy="3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2" tIns="41148" rIns="82292" bIns="41148">
            <a:spAutoFit/>
          </a:bodyPr>
          <a:lstStyle>
            <a:lvl1pPr marL="285750" indent="-285750"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buFont typeface="Arial" pitchFamily="34" charset="0"/>
              <a:buChar char="•"/>
            </a:pPr>
            <a:endParaRPr lang="en-US" sz="1600" dirty="0">
              <a:latin typeface="Verdana" pitchFamily="34" charset="0"/>
            </a:endParaRPr>
          </a:p>
        </p:txBody>
      </p:sp>
      <p:pic>
        <p:nvPicPr>
          <p:cNvPr id="5" name="Picture 4"/>
          <p:cNvPicPr>
            <a:picLocks noChangeAspect="1"/>
          </p:cNvPicPr>
          <p:nvPr/>
        </p:nvPicPr>
        <p:blipFill>
          <a:blip r:embed="rId3"/>
          <a:stretch>
            <a:fillRect/>
          </a:stretch>
        </p:blipFill>
        <p:spPr>
          <a:xfrm>
            <a:off x="403860" y="1099458"/>
            <a:ext cx="3229711" cy="4242642"/>
          </a:xfrm>
          <a:prstGeom prst="rect">
            <a:avLst/>
          </a:prstGeom>
          <a:ln w="19050">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stretch>
            <a:fillRect/>
          </a:stretch>
        </p:blipFill>
        <p:spPr>
          <a:xfrm>
            <a:off x="1558074" y="1962063"/>
            <a:ext cx="3270585" cy="4267200"/>
          </a:xfrm>
          <a:prstGeom prst="rect">
            <a:avLst/>
          </a:prstGeom>
          <a:ln>
            <a:solidFill>
              <a:schemeClr val="tx1"/>
            </a:solidFill>
          </a:ln>
          <a:effectLst>
            <a:outerShdw blurRad="50800" dist="38100" dir="2700000" algn="tl" rotWithShape="0">
              <a:prstClr val="black">
                <a:alpha val="40000"/>
              </a:prstClr>
            </a:outerShdw>
          </a:effectLst>
        </p:spPr>
      </p:pic>
      <p:sp>
        <p:nvSpPr>
          <p:cNvPr id="9" name="TextBox 6"/>
          <p:cNvSpPr txBox="1">
            <a:spLocks noChangeArrowheads="1"/>
          </p:cNvSpPr>
          <p:nvPr/>
        </p:nvSpPr>
        <p:spPr bwMode="auto">
          <a:xfrm>
            <a:off x="5124914" y="1264118"/>
            <a:ext cx="3628289" cy="402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2" tIns="41148" rIns="82292" bIns="41148">
            <a:spAutoFit/>
          </a:bodyPr>
          <a:lstStyle>
            <a:lvl1pPr marL="285750" indent="-285750"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buFont typeface="Arial" pitchFamily="34" charset="0"/>
              <a:buChar char="•"/>
            </a:pPr>
            <a:r>
              <a:rPr lang="en-US" sz="1600" dirty="0" smtClean="0">
                <a:latin typeface="Verdana" pitchFamily="34" charset="0"/>
              </a:rPr>
              <a:t>Recommended definition of the water right based on the file and field reviews.</a:t>
            </a:r>
            <a:endParaRPr lang="en-US" sz="1600" dirty="0" smtClean="0">
              <a:latin typeface="Verdana" pitchFamily="34" charset="0"/>
            </a:endParaRPr>
          </a:p>
          <a:p>
            <a:pPr eaLnBrk="1" hangingPunct="1">
              <a:buFont typeface="Arial" pitchFamily="34" charset="0"/>
              <a:buChar char="•"/>
            </a:pPr>
            <a:endParaRPr lang="en-US" sz="1600" dirty="0">
              <a:latin typeface="Verdana" pitchFamily="34" charset="0"/>
            </a:endParaRPr>
          </a:p>
          <a:p>
            <a:pPr eaLnBrk="1" hangingPunct="1">
              <a:buFont typeface="Arial" pitchFamily="34" charset="0"/>
              <a:buChar char="•"/>
            </a:pPr>
            <a:r>
              <a:rPr lang="en-US" sz="1600" dirty="0">
                <a:solidFill>
                  <a:srgbClr val="FF0000"/>
                </a:solidFill>
                <a:latin typeface="Verdana" pitchFamily="34" charset="0"/>
              </a:rPr>
              <a:t>A water right may be disallowed based on evidence of non-use (i.e., forfeiture); or a claim may be disallowed due to its invalidity (having no legal basis).</a:t>
            </a:r>
          </a:p>
          <a:p>
            <a:pPr eaLnBrk="1" hangingPunct="1">
              <a:buFont typeface="Arial" pitchFamily="34" charset="0"/>
              <a:buChar char="•"/>
            </a:pPr>
            <a:endParaRPr lang="en-US" sz="1600" dirty="0">
              <a:latin typeface="Verdana" pitchFamily="34" charset="0"/>
            </a:endParaRPr>
          </a:p>
          <a:p>
            <a:pPr eaLnBrk="1" hangingPunct="1">
              <a:buFont typeface="Arial" pitchFamily="34" charset="0"/>
              <a:buChar char="•"/>
            </a:pPr>
            <a:r>
              <a:rPr lang="en-US" sz="1600" dirty="0" smtClean="0">
                <a:latin typeface="Verdana" pitchFamily="34" charset="0"/>
              </a:rPr>
              <a:t>A copy of the memo, SER, and map (if applicable) will be mailed to the claimant and/or owner of record.</a:t>
            </a:r>
          </a:p>
          <a:p>
            <a:pPr eaLnBrk="1" hangingPunct="1">
              <a:buFont typeface="Arial" pitchFamily="34" charset="0"/>
              <a:buChar char="•"/>
            </a:pPr>
            <a:endParaRPr lang="en-US" sz="1600" dirty="0">
              <a:latin typeface="Verdana" pitchFamily="34" charset="0"/>
            </a:endParaRPr>
          </a:p>
        </p:txBody>
      </p:sp>
    </p:spTree>
    <p:extLst>
      <p:ext uri="{BB962C8B-B14F-4D97-AF65-F5344CB8AC3E}">
        <p14:creationId xmlns:p14="http://schemas.microsoft.com/office/powerpoint/2010/main" val="3782628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fade">
                                      <p:cBhvr>
                                        <p:cTn id="24" dur="500"/>
                                        <p:tgtEl>
                                          <p:spTgt spid="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animEffect transition="in" filter="fade">
                                      <p:cBhvr>
                                        <p:cTn id="29"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p:cNvSpPr>
          <p:nvPr/>
        </p:nvSpPr>
        <p:spPr bwMode="auto">
          <a:xfrm>
            <a:off x="388620" y="342900"/>
            <a:ext cx="836676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500" b="1" i="1">
                <a:solidFill>
                  <a:srgbClr val="000000"/>
                </a:solidFill>
                <a:latin typeface="Verdana" pitchFamily="34" charset="0"/>
                <a:sym typeface="Verdana" pitchFamily="34" charset="0"/>
              </a:rPr>
              <a:t>Hydrographic Survey Maps</a:t>
            </a:r>
          </a:p>
        </p:txBody>
      </p:sp>
      <p:sp>
        <p:nvSpPr>
          <p:cNvPr id="7" name="TextBox 6"/>
          <p:cNvSpPr txBox="1"/>
          <p:nvPr/>
        </p:nvSpPr>
        <p:spPr>
          <a:xfrm>
            <a:off x="5562602" y="1481392"/>
            <a:ext cx="3261360" cy="3283976"/>
          </a:xfrm>
          <a:prstGeom prst="rect">
            <a:avLst/>
          </a:prstGeom>
          <a:noFill/>
        </p:spPr>
        <p:txBody>
          <a:bodyPr wrap="square" lIns="82292" tIns="41148" rIns="82292" bIns="41148">
            <a:spAutoFit/>
          </a:bodyPr>
          <a:lstStyle/>
          <a:p>
            <a:pPr marL="257147" indent="-257147">
              <a:buFont typeface="Arial" pitchFamily="34" charset="0"/>
              <a:buChar char="•"/>
              <a:defRPr/>
            </a:pPr>
            <a:r>
              <a:rPr lang="en-US" sz="1600" dirty="0">
                <a:solidFill>
                  <a:schemeClr val="tx1"/>
                </a:solidFill>
                <a:latin typeface="Verdana" pitchFamily="34" charset="0"/>
                <a:sym typeface="Gill Sans" charset="0"/>
              </a:rPr>
              <a:t>Snap-shot in time</a:t>
            </a:r>
          </a:p>
          <a:p>
            <a:pPr marL="257147" indent="-257147">
              <a:buFont typeface="Arial" pitchFamily="34" charset="0"/>
              <a:buChar char="•"/>
              <a:defRPr/>
            </a:pPr>
            <a:endParaRPr lang="en-US" sz="1600" dirty="0">
              <a:solidFill>
                <a:srgbClr val="FF0000"/>
              </a:solidFill>
              <a:latin typeface="Verdana" pitchFamily="34" charset="0"/>
              <a:sym typeface="Gill Sans" charset="0"/>
            </a:endParaRPr>
          </a:p>
          <a:p>
            <a:pPr marL="257147" indent="-257147">
              <a:buFont typeface="Arial" pitchFamily="34" charset="0"/>
              <a:buChar char="•"/>
              <a:defRPr/>
            </a:pPr>
            <a:r>
              <a:rPr lang="en-US" sz="1600" dirty="0">
                <a:solidFill>
                  <a:srgbClr val="FF0000"/>
                </a:solidFill>
                <a:latin typeface="Verdana" pitchFamily="34" charset="0"/>
                <a:sym typeface="Gill Sans" charset="0"/>
              </a:rPr>
              <a:t>Hard copy originals on file at Salt Lake City Office and Regional Office. </a:t>
            </a:r>
          </a:p>
          <a:p>
            <a:pPr marL="257147" indent="-257147">
              <a:buFont typeface="Arial" pitchFamily="34" charset="0"/>
              <a:buChar char="•"/>
              <a:defRPr/>
            </a:pPr>
            <a:endParaRPr lang="en-US" sz="1600" dirty="0">
              <a:solidFill>
                <a:srgbClr val="FF0000"/>
              </a:solidFill>
              <a:latin typeface="Verdana" pitchFamily="34" charset="0"/>
              <a:sym typeface="Gill Sans" charset="0"/>
            </a:endParaRPr>
          </a:p>
          <a:p>
            <a:pPr marL="257147" indent="-257147">
              <a:buFont typeface="Arial" pitchFamily="34" charset="0"/>
              <a:buChar char="•"/>
              <a:defRPr/>
            </a:pPr>
            <a:r>
              <a:rPr lang="en-US" sz="1600" dirty="0">
                <a:solidFill>
                  <a:srgbClr val="FF0000"/>
                </a:solidFill>
                <a:latin typeface="Verdana" pitchFamily="34" charset="0"/>
                <a:sym typeface="Gill Sans" charset="0"/>
              </a:rPr>
              <a:t>Digital copies can be viewed </a:t>
            </a:r>
            <a:r>
              <a:rPr lang="en-US" sz="1600" dirty="0" smtClean="0">
                <a:solidFill>
                  <a:srgbClr val="FF0000"/>
                </a:solidFill>
                <a:latin typeface="Verdana" pitchFamily="34" charset="0"/>
                <a:sym typeface="Gill Sans" charset="0"/>
              </a:rPr>
              <a:t>online.</a:t>
            </a:r>
          </a:p>
          <a:p>
            <a:pPr marL="257147" indent="-257147">
              <a:buFont typeface="Arial" pitchFamily="34" charset="0"/>
              <a:buChar char="•"/>
              <a:defRPr/>
            </a:pPr>
            <a:endParaRPr lang="en-US" sz="1600" u="sng" dirty="0">
              <a:solidFill>
                <a:srgbClr val="FF0000"/>
              </a:solidFill>
              <a:latin typeface="Verdana" pitchFamily="34" charset="0"/>
              <a:sym typeface="Gill Sans" charset="0"/>
            </a:endParaRPr>
          </a:p>
          <a:p>
            <a:pPr marL="257147" indent="-257147">
              <a:buFont typeface="Arial" pitchFamily="34" charset="0"/>
              <a:buChar char="•"/>
              <a:defRPr/>
            </a:pPr>
            <a:r>
              <a:rPr lang="en-US" sz="1600" u="sng" dirty="0" smtClean="0">
                <a:solidFill>
                  <a:srgbClr val="0070C0"/>
                </a:solidFill>
                <a:latin typeface="Verdana" pitchFamily="34" charset="0"/>
                <a:sym typeface="Gill Sans" charset="0"/>
              </a:rPr>
              <a:t>www.waterrights.utah.gov</a:t>
            </a:r>
            <a:endParaRPr lang="en-US" sz="1600" u="sng" dirty="0">
              <a:solidFill>
                <a:srgbClr val="0070C0"/>
              </a:solidFill>
              <a:latin typeface="Verdana" pitchFamily="34" charset="0"/>
              <a:sym typeface="Gill Sans" charset="0"/>
            </a:endParaRPr>
          </a:p>
          <a:p>
            <a:pPr marL="346075" lvl="1" indent="-285750">
              <a:buFont typeface="Wingdings" panose="05000000000000000000" pitchFamily="2" charset="2"/>
              <a:buChar char="Ø"/>
              <a:defRPr/>
            </a:pPr>
            <a:r>
              <a:rPr lang="en-US" sz="1600" dirty="0">
                <a:solidFill>
                  <a:schemeClr val="tx1"/>
                </a:solidFill>
                <a:latin typeface="Verdana" pitchFamily="34" charset="0"/>
                <a:sym typeface="Gill Sans" charset="0"/>
              </a:rPr>
              <a:t>Adjudication</a:t>
            </a:r>
          </a:p>
          <a:p>
            <a:pPr marL="346075" lvl="1" indent="-285750">
              <a:buFont typeface="Wingdings" panose="05000000000000000000" pitchFamily="2" charset="2"/>
              <a:buChar char="Ø"/>
              <a:defRPr/>
            </a:pPr>
            <a:r>
              <a:rPr lang="en-US" sz="1600" dirty="0">
                <a:solidFill>
                  <a:schemeClr val="tx1"/>
                </a:solidFill>
                <a:latin typeface="Verdana" pitchFamily="34" charset="0"/>
                <a:sym typeface="Gill Sans" charset="0"/>
              </a:rPr>
              <a:t>Hydrographic </a:t>
            </a:r>
            <a:r>
              <a:rPr lang="en-US" sz="1600" dirty="0" smtClean="0">
                <a:solidFill>
                  <a:schemeClr val="tx1"/>
                </a:solidFill>
                <a:latin typeface="Verdana" pitchFamily="34" charset="0"/>
                <a:sym typeface="Gill Sans" charset="0"/>
              </a:rPr>
              <a:t>Survey Maps</a:t>
            </a:r>
            <a:endParaRPr lang="en-US" sz="1600" dirty="0">
              <a:solidFill>
                <a:schemeClr val="tx1"/>
              </a:solidFill>
              <a:latin typeface="Verdana" pitchFamily="34" charset="0"/>
              <a:sym typeface="Gill Sans" charset="0"/>
            </a:endParaRPr>
          </a:p>
          <a:p>
            <a:pPr marL="257147" indent="-257147">
              <a:buFont typeface="Arial" pitchFamily="34" charset="0"/>
              <a:buChar char="•"/>
              <a:defRPr/>
            </a:pPr>
            <a:endParaRPr lang="en-US" sz="1600" dirty="0">
              <a:solidFill>
                <a:srgbClr val="FF0000"/>
              </a:solidFill>
              <a:latin typeface="Verdana" pitchFamily="34" charset="0"/>
              <a:sym typeface="Gill Sans" charset="0"/>
            </a:endParaRPr>
          </a:p>
        </p:txBody>
      </p:sp>
      <p:pic>
        <p:nvPicPr>
          <p:cNvPr id="8"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l="18604"/>
          <a:stretch/>
        </p:blipFill>
        <p:spPr bwMode="auto">
          <a:xfrm>
            <a:off x="457237" y="1458411"/>
            <a:ext cx="5002161" cy="4027993"/>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Image may contain: one or more people, phone and scre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168900"/>
            <a:ext cx="3150282" cy="220027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62754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p:cNvSpPr>
          <p:nvPr/>
        </p:nvSpPr>
        <p:spPr bwMode="auto">
          <a:xfrm>
            <a:off x="388620" y="342900"/>
            <a:ext cx="836676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500" b="1" i="1">
                <a:solidFill>
                  <a:srgbClr val="000000"/>
                </a:solidFill>
                <a:latin typeface="Verdana" pitchFamily="34" charset="0"/>
                <a:sym typeface="Verdana" pitchFamily="34" charset="0"/>
              </a:rPr>
              <a:t>Proposed Determination</a:t>
            </a:r>
          </a:p>
        </p:txBody>
      </p:sp>
      <p:pic>
        <p:nvPicPr>
          <p:cNvPr id="49156" name="Picture 4"/>
          <p:cNvPicPr>
            <a:picLocks noChangeAspect="1"/>
          </p:cNvPicPr>
          <p:nvPr/>
        </p:nvPicPr>
        <p:blipFill>
          <a:blip r:embed="rId3"/>
          <a:srcRect/>
          <a:stretch>
            <a:fillRect/>
          </a:stretch>
        </p:blipFill>
        <p:spPr bwMode="auto">
          <a:xfrm>
            <a:off x="937261" y="1051560"/>
            <a:ext cx="4737735" cy="3620453"/>
          </a:xfrm>
          <a:prstGeom prst="rect">
            <a:avLst/>
          </a:prstGeom>
          <a:ln w="25400">
            <a:solidFill>
              <a:srgbClr val="000000"/>
            </a:solidFill>
            <a:prstDash val="solid"/>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blipFill dpi="0" rotWithShape="0">
                  <a:blip/>
                  <a:srcRect/>
                  <a:tile tx="0" ty="0" sx="100000" sy="100000" flip="none" algn="tl"/>
                </a:blipFill>
              </a14:hiddenFill>
            </a:ext>
          </a:extLst>
        </p:spPr>
      </p:pic>
      <p:pic>
        <p:nvPicPr>
          <p:cNvPr id="49155" name="Picture 3"/>
          <p:cNvPicPr>
            <a:picLocks noChangeAspect="1"/>
          </p:cNvPicPr>
          <p:nvPr/>
        </p:nvPicPr>
        <p:blipFill>
          <a:blip r:embed="rId4"/>
          <a:srcRect/>
          <a:stretch>
            <a:fillRect/>
          </a:stretch>
        </p:blipFill>
        <p:spPr bwMode="auto">
          <a:xfrm>
            <a:off x="3826193" y="1513453"/>
            <a:ext cx="4606290" cy="3497580"/>
          </a:xfrm>
          <a:prstGeom prst="rect">
            <a:avLst/>
          </a:prstGeom>
          <a:noFill/>
          <a:ln w="25400">
            <a:solidFill>
              <a:srgbClr val="000000"/>
            </a:solidFill>
            <a:miter lim="800000"/>
            <a:headEnd/>
            <a:tailEnd/>
          </a:ln>
          <a:effectLst>
            <a:outerShdw blurRad="57150" dist="50800" dir="2700000" algn="tl" rotWithShape="0">
              <a:srgbClr val="000000">
                <a:alpha val="39999"/>
              </a:srgbClr>
            </a:outerShdw>
          </a:effectLst>
          <a:extLst>
            <a:ext uri="{909E8E84-426E-40DD-AFC4-6F175D3DCCD1}">
              <a14:hiddenFill xmlns:a14="http://schemas.microsoft.com/office/drawing/2010/main">
                <a:blipFill dpi="0" rotWithShape="0">
                  <a:blip/>
                  <a:srcRect/>
                  <a:tile tx="0" ty="0" sx="100000" sy="100000" flip="none" algn="tl"/>
                </a:blipFill>
              </a14:hiddenFill>
            </a:ext>
          </a:extLst>
        </p:spPr>
      </p:pic>
      <p:sp>
        <p:nvSpPr>
          <p:cNvPr id="27653" name="TextBox 5"/>
          <p:cNvSpPr txBox="1">
            <a:spLocks noChangeArrowheads="1"/>
          </p:cNvSpPr>
          <p:nvPr/>
        </p:nvSpPr>
        <p:spPr bwMode="auto">
          <a:xfrm>
            <a:off x="410052" y="5029200"/>
            <a:ext cx="7453788" cy="177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5" tIns="41148" rIns="82295" bIns="41148">
            <a:spAutoFit/>
          </a:bodyPr>
          <a:lstStyle>
            <a:lvl1pPr marL="285750" indent="-285750"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spcBef>
                <a:spcPts val="600"/>
              </a:spcBef>
              <a:buFont typeface="Arial" pitchFamily="34" charset="0"/>
              <a:buChar char="•"/>
            </a:pPr>
            <a:r>
              <a:rPr lang="en-US" sz="1500" dirty="0" smtClean="0">
                <a:solidFill>
                  <a:srgbClr val="FF0000"/>
                </a:solidFill>
                <a:latin typeface="Verdana" pitchFamily="34" charset="0"/>
              </a:rPr>
              <a:t>Proposed Determination (PD) </a:t>
            </a:r>
            <a:r>
              <a:rPr lang="en-US" sz="1500" dirty="0">
                <a:solidFill>
                  <a:srgbClr val="FF0000"/>
                </a:solidFill>
                <a:latin typeface="Verdana" pitchFamily="34" charset="0"/>
              </a:rPr>
              <a:t>r</a:t>
            </a:r>
            <a:r>
              <a:rPr lang="en-US" sz="1500" dirty="0" smtClean="0">
                <a:solidFill>
                  <a:srgbClr val="FF0000"/>
                </a:solidFill>
                <a:latin typeface="Verdana" pitchFamily="34" charset="0"/>
              </a:rPr>
              <a:t>epresents the State </a:t>
            </a:r>
            <a:r>
              <a:rPr lang="en-US" sz="1500" dirty="0">
                <a:solidFill>
                  <a:srgbClr val="FF0000"/>
                </a:solidFill>
                <a:latin typeface="Verdana" pitchFamily="34" charset="0"/>
              </a:rPr>
              <a:t>Engineer’s official recommendation of rights within an adjudication boundary.</a:t>
            </a:r>
          </a:p>
          <a:p>
            <a:pPr eaLnBrk="1" hangingPunct="1">
              <a:spcBef>
                <a:spcPts val="600"/>
              </a:spcBef>
              <a:buFont typeface="Arial" pitchFamily="34" charset="0"/>
              <a:buChar char="•"/>
            </a:pPr>
            <a:r>
              <a:rPr lang="en-US" sz="1500" dirty="0">
                <a:solidFill>
                  <a:schemeClr val="tx1"/>
                </a:solidFill>
                <a:latin typeface="Verdana" pitchFamily="34" charset="0"/>
              </a:rPr>
              <a:t>Filed with the District Court.</a:t>
            </a:r>
          </a:p>
          <a:p>
            <a:pPr eaLnBrk="1" hangingPunct="1">
              <a:spcBef>
                <a:spcPts val="600"/>
              </a:spcBef>
              <a:buFont typeface="Arial" pitchFamily="34" charset="0"/>
              <a:buChar char="•"/>
            </a:pPr>
            <a:r>
              <a:rPr lang="en-US" sz="1500" dirty="0">
                <a:solidFill>
                  <a:schemeClr val="tx1"/>
                </a:solidFill>
                <a:latin typeface="Verdana" pitchFamily="34" charset="0"/>
              </a:rPr>
              <a:t>Distributed to water users within the adjudication boundary.</a:t>
            </a:r>
          </a:p>
          <a:p>
            <a:pPr eaLnBrk="1" hangingPunct="1">
              <a:spcBef>
                <a:spcPts val="600"/>
              </a:spcBef>
              <a:buFont typeface="Arial" pitchFamily="34" charset="0"/>
              <a:buChar char="•"/>
            </a:pPr>
            <a:r>
              <a:rPr lang="en-US" sz="1500" dirty="0">
                <a:solidFill>
                  <a:schemeClr val="tx1"/>
                </a:solidFill>
                <a:latin typeface="Verdana" pitchFamily="34" charset="0"/>
              </a:rPr>
              <a:t>Public meeting held to discuss the </a:t>
            </a:r>
            <a:r>
              <a:rPr lang="en-US" sz="1500" dirty="0" smtClean="0">
                <a:solidFill>
                  <a:schemeClr val="tx1"/>
                </a:solidFill>
                <a:latin typeface="Verdana" pitchFamily="34" charset="0"/>
              </a:rPr>
              <a:t>PD and </a:t>
            </a:r>
            <a:r>
              <a:rPr lang="en-US" sz="1500" dirty="0">
                <a:solidFill>
                  <a:schemeClr val="tx1"/>
                </a:solidFill>
                <a:latin typeface="Verdana" pitchFamily="34" charset="0"/>
              </a:rPr>
              <a:t>answer questions.</a:t>
            </a:r>
          </a:p>
          <a:p>
            <a:pPr eaLnBrk="1" hangingPunct="1">
              <a:spcBef>
                <a:spcPts val="600"/>
              </a:spcBef>
              <a:buFont typeface="Arial" pitchFamily="34" charset="0"/>
              <a:buChar char="•"/>
            </a:pPr>
            <a:endParaRPr lang="en-US" sz="1500" dirty="0">
              <a:latin typeface="Verdana" pitchFamily="34" charset="0"/>
            </a:endParaRPr>
          </a:p>
        </p:txBody>
      </p:sp>
    </p:spTree>
    <p:extLst>
      <p:ext uri="{BB962C8B-B14F-4D97-AF65-F5344CB8AC3E}">
        <p14:creationId xmlns:p14="http://schemas.microsoft.com/office/powerpoint/2010/main" val="302817658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_WRT Photo Contests (all years)\2015 WRT Photo Contest\22. Arch Sunrise.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saturation sat="120000"/>
                    </a14:imgEffect>
                  </a14:imgLayer>
                </a14:imgProps>
              </a:ext>
              <a:ext uri="{28A0092B-C50C-407E-A947-70E740481C1C}">
                <a14:useLocalDpi xmlns:a14="http://schemas.microsoft.com/office/drawing/2010/main" val="0"/>
              </a:ext>
            </a:extLst>
          </a:blip>
          <a:srcRect l="2422" r="3843"/>
          <a:stretch/>
        </p:blipFill>
        <p:spPr bwMode="auto">
          <a:xfrm>
            <a:off x="-24581" y="0"/>
            <a:ext cx="9216576" cy="686537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52400" y="304850"/>
            <a:ext cx="8229600" cy="1362075"/>
          </a:xfrm>
        </p:spPr>
        <p:txBody>
          <a:bodyPr/>
          <a:lstStyle/>
          <a:p>
            <a:r>
              <a:rPr lang="en-US" sz="3600" i="1" dirty="0">
                <a:latin typeface="Verdana" panose="020B0604030504040204" pitchFamily="34" charset="0"/>
                <a:ea typeface="Verdana" panose="020B0604030504040204" pitchFamily="34" charset="0"/>
                <a:cs typeface="Verdana" panose="020B0604030504040204" pitchFamily="34" charset="0"/>
              </a:rPr>
              <a:t>Moving towards a Decree</a:t>
            </a:r>
          </a:p>
        </p:txBody>
      </p:sp>
    </p:spTree>
    <p:extLst>
      <p:ext uri="{BB962C8B-B14F-4D97-AF65-F5344CB8AC3E}">
        <p14:creationId xmlns:p14="http://schemas.microsoft.com/office/powerpoint/2010/main" val="414903343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p:cNvSpPr>
          <p:nvPr/>
        </p:nvSpPr>
        <p:spPr bwMode="auto">
          <a:xfrm>
            <a:off x="388620" y="342900"/>
            <a:ext cx="836676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500" b="1" i="1">
                <a:solidFill>
                  <a:srgbClr val="000000"/>
                </a:solidFill>
                <a:latin typeface="Verdana" pitchFamily="34" charset="0"/>
                <a:sym typeface="Verdana" pitchFamily="34" charset="0"/>
              </a:rPr>
              <a:t>Decrees</a:t>
            </a:r>
          </a:p>
        </p:txBody>
      </p:sp>
      <p:sp>
        <p:nvSpPr>
          <p:cNvPr id="29699" name="TextBox 4"/>
          <p:cNvSpPr txBox="1">
            <a:spLocks noChangeArrowheads="1"/>
          </p:cNvSpPr>
          <p:nvPr/>
        </p:nvSpPr>
        <p:spPr bwMode="auto">
          <a:xfrm>
            <a:off x="4572000" y="1115854"/>
            <a:ext cx="4183380" cy="368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2" tIns="41148" rIns="82292" bIns="41148">
            <a:spAutoFit/>
          </a:bodyPr>
          <a:lstStyle>
            <a:lvl1pPr marL="285750" indent="-285750"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buFont typeface="Arial" pitchFamily="34" charset="0"/>
              <a:buChar char="•"/>
            </a:pPr>
            <a:r>
              <a:rPr lang="en-US" sz="1300" dirty="0">
                <a:latin typeface="Verdana" pitchFamily="34" charset="0"/>
              </a:rPr>
              <a:t>In the “early” days, one Proposed Determination was published for one river drainage (e.g. Weber &amp; Sevier Rivers).</a:t>
            </a:r>
          </a:p>
          <a:p>
            <a:pPr eaLnBrk="1" hangingPunct="1">
              <a:buFont typeface="Arial" pitchFamily="34" charset="0"/>
              <a:buChar char="•"/>
            </a:pPr>
            <a:endParaRPr lang="en-US" sz="1300" dirty="0">
              <a:latin typeface="Verdana" pitchFamily="34" charset="0"/>
            </a:endParaRPr>
          </a:p>
          <a:p>
            <a:pPr eaLnBrk="1" hangingPunct="1">
              <a:buFont typeface="Arial" pitchFamily="34" charset="0"/>
              <a:buChar char="•"/>
            </a:pPr>
            <a:r>
              <a:rPr lang="en-US" sz="1300" b="1" i="1" dirty="0">
                <a:latin typeface="Verdana" pitchFamily="34" charset="0"/>
              </a:rPr>
              <a:t>Interlocutory </a:t>
            </a:r>
            <a:r>
              <a:rPr lang="en-US" sz="1300" dirty="0">
                <a:latin typeface="Verdana" pitchFamily="34" charset="0"/>
              </a:rPr>
              <a:t>or </a:t>
            </a:r>
            <a:r>
              <a:rPr lang="en-US" sz="1300" b="1" i="1" dirty="0">
                <a:latin typeface="Verdana" pitchFamily="34" charset="0"/>
              </a:rPr>
              <a:t>Partial Decrees </a:t>
            </a:r>
            <a:r>
              <a:rPr lang="en-US" sz="1300" dirty="0">
                <a:latin typeface="Verdana" pitchFamily="34" charset="0"/>
              </a:rPr>
              <a:t>are often issued for sub-divisions of the river drainage.</a:t>
            </a:r>
          </a:p>
          <a:p>
            <a:pPr eaLnBrk="1" hangingPunct="1">
              <a:buFont typeface="Arial" pitchFamily="34" charset="0"/>
              <a:buChar char="•"/>
            </a:pPr>
            <a:endParaRPr lang="en-US" sz="1300" dirty="0">
              <a:latin typeface="Verdana" pitchFamily="34" charset="0"/>
            </a:endParaRPr>
          </a:p>
          <a:p>
            <a:pPr eaLnBrk="1" hangingPunct="1">
              <a:buFont typeface="Arial" pitchFamily="34" charset="0"/>
              <a:buChar char="•"/>
            </a:pPr>
            <a:r>
              <a:rPr lang="en-US" sz="1300" b="1" i="1" dirty="0">
                <a:latin typeface="Verdana" pitchFamily="34" charset="0"/>
              </a:rPr>
              <a:t>Federal Reserved Water Rights</a:t>
            </a:r>
            <a:r>
              <a:rPr lang="en-US" sz="1300" dirty="0">
                <a:latin typeface="Verdana" pitchFamily="34" charset="0"/>
              </a:rPr>
              <a:t> </a:t>
            </a:r>
            <a:r>
              <a:rPr lang="en-US" sz="1300" dirty="0" smtClean="0">
                <a:latin typeface="Verdana" pitchFamily="34" charset="0"/>
              </a:rPr>
              <a:t>have historically been described in the proposed determination. However, due to lack of federal joinder, they are often omitted from interlocutory decrees.</a:t>
            </a:r>
            <a:endParaRPr lang="en-US" sz="1300" dirty="0">
              <a:latin typeface="Verdana" pitchFamily="34" charset="0"/>
            </a:endParaRPr>
          </a:p>
          <a:p>
            <a:pPr eaLnBrk="1" hangingPunct="1">
              <a:buFont typeface="Arial" pitchFamily="34" charset="0"/>
              <a:buChar char="•"/>
            </a:pPr>
            <a:endParaRPr lang="en-US" sz="1300" dirty="0">
              <a:latin typeface="Verdana" pitchFamily="34" charset="0"/>
            </a:endParaRPr>
          </a:p>
          <a:p>
            <a:pPr eaLnBrk="1" hangingPunct="1">
              <a:buFont typeface="Arial" pitchFamily="34" charset="0"/>
              <a:buChar char="•"/>
            </a:pPr>
            <a:r>
              <a:rPr lang="en-US" sz="1300" dirty="0">
                <a:latin typeface="Verdana" pitchFamily="34" charset="0"/>
              </a:rPr>
              <a:t>Decrees often include language </a:t>
            </a:r>
            <a:r>
              <a:rPr lang="en-US" sz="1300" b="1" dirty="0">
                <a:latin typeface="Verdana" pitchFamily="34" charset="0"/>
              </a:rPr>
              <a:t>closing</a:t>
            </a:r>
            <a:r>
              <a:rPr lang="en-US" sz="1300" dirty="0">
                <a:latin typeface="Verdana" pitchFamily="34" charset="0"/>
              </a:rPr>
              <a:t> the respective basin from additional </a:t>
            </a:r>
            <a:r>
              <a:rPr lang="en-US" sz="1300" b="1" dirty="0">
                <a:latin typeface="Verdana" pitchFamily="34" charset="0"/>
              </a:rPr>
              <a:t>diligence</a:t>
            </a:r>
            <a:r>
              <a:rPr lang="en-US" sz="1300" dirty="0">
                <a:latin typeface="Verdana" pitchFamily="34" charset="0"/>
              </a:rPr>
              <a:t> claims.</a:t>
            </a:r>
          </a:p>
          <a:p>
            <a:pPr eaLnBrk="1" hangingPunct="1">
              <a:buFont typeface="Arial" pitchFamily="34" charset="0"/>
              <a:buChar char="•"/>
            </a:pPr>
            <a:endParaRPr lang="en-US" sz="1300" dirty="0">
              <a:latin typeface="Verdana"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657" y="956044"/>
            <a:ext cx="4089577" cy="5292393"/>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 y="956044"/>
            <a:ext cx="4121756" cy="5334037"/>
          </a:xfrm>
          <a:prstGeom prst="rect">
            <a:avLst/>
          </a:prstGeom>
        </p:spPr>
      </p:pic>
    </p:spTree>
    <p:extLst>
      <p:ext uri="{BB962C8B-B14F-4D97-AF65-F5344CB8AC3E}">
        <p14:creationId xmlns:p14="http://schemas.microsoft.com/office/powerpoint/2010/main" val="4277582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xEl>
                                              <p:pRg st="2" end="2"/>
                                            </p:txEl>
                                          </p:spTgt>
                                        </p:tgtEl>
                                        <p:attrNameLst>
                                          <p:attrName>style.visibility</p:attrName>
                                        </p:attrNameLst>
                                      </p:cBhvr>
                                      <p:to>
                                        <p:strVal val="visible"/>
                                      </p:to>
                                    </p:set>
                                    <p:animEffect transition="in" filter="fade">
                                      <p:cBhvr>
                                        <p:cTn id="7" dur="500"/>
                                        <p:tgtEl>
                                          <p:spTgt spid="2969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699">
                                            <p:txEl>
                                              <p:pRg st="4" end="4"/>
                                            </p:txEl>
                                          </p:spTgt>
                                        </p:tgtEl>
                                        <p:attrNameLst>
                                          <p:attrName>style.visibility</p:attrName>
                                        </p:attrNameLst>
                                      </p:cBhvr>
                                      <p:to>
                                        <p:strVal val="visible"/>
                                      </p:to>
                                    </p:set>
                                    <p:animEffect transition="in" filter="fade">
                                      <p:cBhvr>
                                        <p:cTn id="12" dur="500"/>
                                        <p:tgtEl>
                                          <p:spTgt spid="2969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699">
                                            <p:txEl>
                                              <p:pRg st="6" end="6"/>
                                            </p:txEl>
                                          </p:spTgt>
                                        </p:tgtEl>
                                        <p:attrNameLst>
                                          <p:attrName>style.visibility</p:attrName>
                                        </p:attrNameLst>
                                      </p:cBhvr>
                                      <p:to>
                                        <p:strVal val="visible"/>
                                      </p:to>
                                    </p:set>
                                    <p:animEffect transition="in" filter="fade">
                                      <p:cBhvr>
                                        <p:cTn id="23" dur="500"/>
                                        <p:tgtEl>
                                          <p:spTgt spid="296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p:cNvSpPr>
          <p:nvPr/>
        </p:nvSpPr>
        <p:spPr bwMode="auto">
          <a:xfrm>
            <a:off x="388620" y="480060"/>
            <a:ext cx="836676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500" b="1" i="1">
                <a:solidFill>
                  <a:srgbClr val="000000"/>
                </a:solidFill>
                <a:latin typeface="Verdana" pitchFamily="34" charset="0"/>
                <a:sym typeface="Verdana" pitchFamily="34" charset="0"/>
              </a:rPr>
              <a:t>What is a General Stream Adjudication?</a:t>
            </a:r>
          </a:p>
        </p:txBody>
      </p:sp>
      <p:sp>
        <p:nvSpPr>
          <p:cNvPr id="19459" name="Rectangle 3"/>
          <p:cNvSpPr>
            <a:spLocks/>
          </p:cNvSpPr>
          <p:nvPr/>
        </p:nvSpPr>
        <p:spPr bwMode="auto">
          <a:xfrm>
            <a:off x="3749040" y="1113043"/>
            <a:ext cx="5006340" cy="284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marL="209931" indent="-209931">
              <a:lnSpc>
                <a:spcPct val="120000"/>
              </a:lnSpc>
            </a:pPr>
            <a:r>
              <a:rPr lang="en-US" sz="1600" b="1" dirty="0">
                <a:solidFill>
                  <a:srgbClr val="000000"/>
                </a:solidFill>
                <a:latin typeface="Verdana" pitchFamily="34" charset="0"/>
                <a:sym typeface="Verdana" pitchFamily="34" charset="0"/>
              </a:rPr>
              <a:t>What it </a:t>
            </a:r>
            <a:r>
              <a:rPr lang="en-US" sz="1600" b="1" i="1" dirty="0">
                <a:solidFill>
                  <a:srgbClr val="000000"/>
                </a:solidFill>
                <a:latin typeface="Verdana" pitchFamily="34" charset="0"/>
                <a:sym typeface="Verdana" pitchFamily="34" charset="0"/>
              </a:rPr>
              <a:t>IS</a:t>
            </a:r>
            <a:r>
              <a:rPr lang="en-US" sz="1600" b="1" dirty="0">
                <a:solidFill>
                  <a:srgbClr val="000000"/>
                </a:solidFill>
                <a:latin typeface="Verdana" pitchFamily="34" charset="0"/>
                <a:sym typeface="Verdana" pitchFamily="34" charset="0"/>
              </a:rPr>
              <a:t>…</a:t>
            </a:r>
          </a:p>
          <a:p>
            <a:pPr marL="209931" indent="-209931">
              <a:lnSpc>
                <a:spcPct val="120000"/>
              </a:lnSpc>
              <a:buFontTx/>
              <a:buChar char="•"/>
            </a:pPr>
            <a:r>
              <a:rPr lang="en-US" sz="1600" dirty="0">
                <a:solidFill>
                  <a:srgbClr val="000000"/>
                </a:solidFill>
                <a:latin typeface="Verdana" pitchFamily="34" charset="0"/>
                <a:sym typeface="Verdana" pitchFamily="34" charset="0"/>
              </a:rPr>
              <a:t>Action in State District Court</a:t>
            </a:r>
          </a:p>
          <a:p>
            <a:pPr marL="209931" indent="-209931">
              <a:lnSpc>
                <a:spcPct val="120000"/>
              </a:lnSpc>
              <a:buFontTx/>
              <a:buChar char="•"/>
            </a:pPr>
            <a:r>
              <a:rPr lang="en-US" sz="1600" dirty="0">
                <a:solidFill>
                  <a:srgbClr val="FF0000"/>
                </a:solidFill>
                <a:latin typeface="Verdana" pitchFamily="34" charset="0"/>
                <a:sym typeface="Verdana" pitchFamily="34" charset="0"/>
              </a:rPr>
              <a:t>Joins all water users - including State and federal agencies - and the State Engineer (Division of Water Rights)</a:t>
            </a:r>
          </a:p>
          <a:p>
            <a:pPr marL="209931" indent="-209931">
              <a:lnSpc>
                <a:spcPct val="120000"/>
              </a:lnSpc>
              <a:buFontTx/>
              <a:buChar char="•"/>
            </a:pPr>
            <a:r>
              <a:rPr lang="en-US" sz="1600" dirty="0">
                <a:solidFill>
                  <a:srgbClr val="000000"/>
                </a:solidFill>
                <a:latin typeface="Verdana" pitchFamily="34" charset="0"/>
                <a:sym typeface="Verdana" pitchFamily="34" charset="0"/>
              </a:rPr>
              <a:t>Governed by Utah State Code: Title 73, Chapter </a:t>
            </a:r>
            <a:r>
              <a:rPr lang="en-US" sz="1600" dirty="0" smtClean="0">
                <a:solidFill>
                  <a:srgbClr val="000000"/>
                </a:solidFill>
                <a:latin typeface="Verdana" pitchFamily="34" charset="0"/>
                <a:sym typeface="Verdana" pitchFamily="34" charset="0"/>
              </a:rPr>
              <a:t>4</a:t>
            </a:r>
            <a:endParaRPr lang="en-US" sz="1600" dirty="0">
              <a:solidFill>
                <a:srgbClr val="000000"/>
              </a:solidFill>
              <a:latin typeface="Verdana" pitchFamily="34" charset="0"/>
              <a:sym typeface="Verdana" pitchFamily="34" charset="0"/>
            </a:endParaRPr>
          </a:p>
          <a:p>
            <a:pPr marL="209931" indent="-209931">
              <a:lnSpc>
                <a:spcPct val="120000"/>
              </a:lnSpc>
              <a:buFontTx/>
              <a:buChar char="•"/>
            </a:pPr>
            <a:r>
              <a:rPr lang="en-US" sz="1600" dirty="0" smtClean="0">
                <a:solidFill>
                  <a:srgbClr val="000000"/>
                </a:solidFill>
                <a:latin typeface="Verdana" pitchFamily="34" charset="0"/>
                <a:sym typeface="Verdana" pitchFamily="34" charset="0"/>
              </a:rPr>
              <a:t>To determine the nature and extent of all existing water rights within each river drainage</a:t>
            </a:r>
            <a:endParaRPr lang="en-US" sz="1600" dirty="0">
              <a:solidFill>
                <a:srgbClr val="000000"/>
              </a:solidFill>
              <a:latin typeface="Verdana" pitchFamily="34" charset="0"/>
              <a:sym typeface="Verdana" pitchFamily="34" charset="0"/>
            </a:endParaRPr>
          </a:p>
        </p:txBody>
      </p:sp>
      <p:pic>
        <p:nvPicPr>
          <p:cNvPr id="8" name="Picture 8" descr="C:\Documents and Settings\Susan\My Documents\My Pictures\Powerpoint\Court9.jpg"/>
          <p:cNvPicPr>
            <a:picLocks noChangeAspect="1" noChangeArrowheads="1"/>
          </p:cNvPicPr>
          <p:nvPr/>
        </p:nvPicPr>
        <p:blipFill rotWithShape="1">
          <a:blip r:embed="rId3"/>
          <a:srcRect/>
          <a:stretch/>
        </p:blipFill>
        <p:spPr bwMode="auto">
          <a:xfrm>
            <a:off x="6355080" y="4103418"/>
            <a:ext cx="1381602" cy="2267427"/>
          </a:xfrm>
          <a:prstGeom prst="rect">
            <a:avLst/>
          </a:prstGeom>
          <a:ln w="127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 name="Picture 3077" descr="H:\Power Point Presentations\Water Users Historic.jpg"/>
          <p:cNvPicPr>
            <a:picLocks noChangeAspect="1" noChangeArrowheads="1"/>
          </p:cNvPicPr>
          <p:nvPr/>
        </p:nvPicPr>
        <p:blipFill rotWithShape="1">
          <a:blip r:embed="rId4"/>
          <a:srcRect/>
          <a:stretch/>
        </p:blipFill>
        <p:spPr bwMode="auto">
          <a:xfrm>
            <a:off x="3886200" y="4103418"/>
            <a:ext cx="2254568" cy="226742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9462" name="Picture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82880" y="1191581"/>
            <a:ext cx="3566160" cy="461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2788" b="95394" l="2118" r="97569"/>
                    </a14:imgEffect>
                  </a14:imgLayer>
                </a14:imgProps>
              </a:ext>
              <a:ext uri="{28A0092B-C50C-407E-A947-70E740481C1C}">
                <a14:useLocalDpi xmlns:a14="http://schemas.microsoft.com/office/drawing/2010/main" val="0"/>
              </a:ext>
            </a:extLst>
          </a:blip>
          <a:stretch>
            <a:fillRect/>
          </a:stretch>
        </p:blipFill>
        <p:spPr>
          <a:xfrm>
            <a:off x="193400" y="1220072"/>
            <a:ext cx="3555639" cy="4601415"/>
          </a:xfrm>
          <a:prstGeom prst="rect">
            <a:avLst/>
          </a:prstGeom>
        </p:spPr>
      </p:pic>
    </p:spTree>
    <p:extLst>
      <p:ext uri="{BB962C8B-B14F-4D97-AF65-F5344CB8AC3E}">
        <p14:creationId xmlns:p14="http://schemas.microsoft.com/office/powerpoint/2010/main" val="2975721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9">
                                            <p:txEl>
                                              <p:pRg st="2" end="2"/>
                                            </p:txEl>
                                          </p:spTgt>
                                        </p:tgtEl>
                                        <p:attrNameLst>
                                          <p:attrName>style.visibility</p:attrName>
                                        </p:attrNameLst>
                                      </p:cBhvr>
                                      <p:to>
                                        <p:strVal val="visible"/>
                                      </p:to>
                                    </p:set>
                                    <p:animEffect transition="in" filter="fade">
                                      <p:cBhvr>
                                        <p:cTn id="7" dur="500"/>
                                        <p:tgtEl>
                                          <p:spTgt spid="1945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9">
                                            <p:txEl>
                                              <p:pRg st="3" end="3"/>
                                            </p:txEl>
                                          </p:spTgt>
                                        </p:tgtEl>
                                        <p:attrNameLst>
                                          <p:attrName>style.visibility</p:attrName>
                                        </p:attrNameLst>
                                      </p:cBhvr>
                                      <p:to>
                                        <p:strVal val="visible"/>
                                      </p:to>
                                    </p:set>
                                    <p:animEffect transition="in" filter="fade">
                                      <p:cBhvr>
                                        <p:cTn id="12" dur="300"/>
                                        <p:tgtEl>
                                          <p:spTgt spid="1945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59">
                                            <p:txEl>
                                              <p:pRg st="4" end="4"/>
                                            </p:txEl>
                                          </p:spTgt>
                                        </p:tgtEl>
                                        <p:attrNameLst>
                                          <p:attrName>style.visibility</p:attrName>
                                        </p:attrNameLst>
                                      </p:cBhvr>
                                      <p:to>
                                        <p:strVal val="visible"/>
                                      </p:to>
                                    </p:set>
                                    <p:animEffect transition="in" filter="fade">
                                      <p:cBhvr>
                                        <p:cTn id="17" dur="200"/>
                                        <p:tgtEl>
                                          <p:spTgt spid="1945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p:cNvSpPr>
          <p:nvPr/>
        </p:nvSpPr>
        <p:spPr bwMode="auto">
          <a:xfrm>
            <a:off x="922973" y="205740"/>
            <a:ext cx="728376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500" b="1" i="1" dirty="0">
                <a:solidFill>
                  <a:srgbClr val="000000"/>
                </a:solidFill>
                <a:latin typeface="Verdana" pitchFamily="34" charset="0"/>
                <a:sym typeface="Verdana" pitchFamily="34" charset="0"/>
              </a:rPr>
              <a:t>Frequently Asked </a:t>
            </a:r>
            <a:r>
              <a:rPr lang="en-US" sz="2500" b="1" i="1" dirty="0" smtClean="0">
                <a:solidFill>
                  <a:srgbClr val="000000"/>
                </a:solidFill>
                <a:latin typeface="Verdana" pitchFamily="34" charset="0"/>
                <a:sym typeface="Verdana" pitchFamily="34" charset="0"/>
              </a:rPr>
              <a:t>Questions</a:t>
            </a:r>
            <a:endParaRPr lang="en-US" sz="1800" b="1" i="1" dirty="0">
              <a:solidFill>
                <a:srgbClr val="000000"/>
              </a:solidFill>
              <a:latin typeface="Verdana" pitchFamily="34" charset="0"/>
              <a:sym typeface="Verdana" pitchFamily="34" charset="0"/>
            </a:endParaRPr>
          </a:p>
        </p:txBody>
      </p:sp>
      <p:sp>
        <p:nvSpPr>
          <p:cNvPr id="30723" name="Rectangle 4"/>
          <p:cNvSpPr>
            <a:spLocks/>
          </p:cNvSpPr>
          <p:nvPr/>
        </p:nvSpPr>
        <p:spPr bwMode="auto">
          <a:xfrm>
            <a:off x="312897" y="768531"/>
            <a:ext cx="850392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nSpc>
                <a:spcPct val="120000"/>
              </a:lnSpc>
            </a:pPr>
            <a:r>
              <a:rPr lang="en-US" sz="1400" b="1" dirty="0">
                <a:solidFill>
                  <a:srgbClr val="000000"/>
                </a:solidFill>
                <a:latin typeface="Verdana" pitchFamily="34" charset="0"/>
                <a:sym typeface="Verdana" pitchFamily="34" charset="0"/>
              </a:rPr>
              <a:t>What if a water user chooses not to participate in a general adjudication?</a:t>
            </a:r>
          </a:p>
          <a:p>
            <a:pPr marL="621302" lvl="1" indent="-209959">
              <a:lnSpc>
                <a:spcPct val="120000"/>
              </a:lnSpc>
              <a:buFontTx/>
              <a:buChar char="•"/>
            </a:pPr>
            <a:r>
              <a:rPr lang="en-US" sz="1400" i="1" dirty="0" smtClean="0">
                <a:solidFill>
                  <a:srgbClr val="FF0000"/>
                </a:solidFill>
                <a:latin typeface="Verdana" pitchFamily="34" charset="0"/>
                <a:sym typeface="Verdana" pitchFamily="34" charset="0"/>
              </a:rPr>
              <a:t>Any rights </a:t>
            </a:r>
            <a:r>
              <a:rPr lang="en-US" sz="1400" i="1" dirty="0">
                <a:solidFill>
                  <a:srgbClr val="FF0000"/>
                </a:solidFill>
                <a:latin typeface="Verdana" pitchFamily="34" charset="0"/>
                <a:sym typeface="Verdana" pitchFamily="34" charset="0"/>
              </a:rPr>
              <a:t>not claimed </a:t>
            </a:r>
            <a:r>
              <a:rPr lang="en-US" sz="1400" i="1" dirty="0" smtClean="0">
                <a:solidFill>
                  <a:srgbClr val="FF0000"/>
                </a:solidFill>
                <a:latin typeface="Verdana" pitchFamily="34" charset="0"/>
                <a:sym typeface="Verdana" pitchFamily="34" charset="0"/>
              </a:rPr>
              <a:t>may be declared abandoned and they also lose the right </a:t>
            </a:r>
            <a:r>
              <a:rPr lang="en-US" sz="1400" i="1" dirty="0">
                <a:solidFill>
                  <a:srgbClr val="FF0000"/>
                </a:solidFill>
                <a:latin typeface="Verdana" pitchFamily="34" charset="0"/>
                <a:sym typeface="Verdana" pitchFamily="34" charset="0"/>
              </a:rPr>
              <a:t>to appeal or object to the proposed </a:t>
            </a:r>
            <a:r>
              <a:rPr lang="en-US" sz="1400" i="1" dirty="0" smtClean="0">
                <a:solidFill>
                  <a:srgbClr val="FF0000"/>
                </a:solidFill>
                <a:latin typeface="Verdana" pitchFamily="34" charset="0"/>
                <a:sym typeface="Verdana" pitchFamily="34" charset="0"/>
              </a:rPr>
              <a:t>determination.</a:t>
            </a:r>
          </a:p>
          <a:p>
            <a:pPr marL="621302" lvl="1" indent="-209959">
              <a:lnSpc>
                <a:spcPct val="120000"/>
              </a:lnSpc>
              <a:buFontTx/>
              <a:buChar char="•"/>
            </a:pPr>
            <a:endParaRPr lang="en-US" sz="1400" i="1" dirty="0" smtClean="0">
              <a:solidFill>
                <a:srgbClr val="FF0000"/>
              </a:solidFill>
              <a:latin typeface="Verdana" pitchFamily="34" charset="0"/>
              <a:sym typeface="Verdana" pitchFamily="34" charset="0"/>
            </a:endParaRPr>
          </a:p>
          <a:p>
            <a:pPr marL="0" lvl="1">
              <a:lnSpc>
                <a:spcPct val="120000"/>
              </a:lnSpc>
            </a:pPr>
            <a:r>
              <a:rPr lang="en-US" sz="1400" b="1" dirty="0" smtClean="0">
                <a:solidFill>
                  <a:srgbClr val="000000"/>
                </a:solidFill>
                <a:latin typeface="Verdana" pitchFamily="34" charset="0"/>
                <a:sym typeface="Verdana" pitchFamily="34" charset="0"/>
              </a:rPr>
              <a:t>What if my water right is listed in the name of a previous owner?</a:t>
            </a:r>
          </a:p>
          <a:p>
            <a:pPr marL="621302" lvl="1" indent="-209959">
              <a:lnSpc>
                <a:spcPct val="120000"/>
              </a:lnSpc>
              <a:buFontTx/>
              <a:buChar char="•"/>
            </a:pPr>
            <a:r>
              <a:rPr lang="en-US" sz="1400" i="1" dirty="0" smtClean="0">
                <a:solidFill>
                  <a:srgbClr val="FF0000"/>
                </a:solidFill>
                <a:latin typeface="Verdana" pitchFamily="34" charset="0"/>
                <a:sym typeface="Verdana" pitchFamily="34" charset="0"/>
              </a:rPr>
              <a:t>The title updating process is separate from adjudication. You should file a claim (as a claimant) to protect your water right from being declared abandoned. Later, update title to your water right.</a:t>
            </a:r>
            <a:endParaRPr lang="en-US" sz="1400" i="1" dirty="0">
              <a:solidFill>
                <a:srgbClr val="FF0000"/>
              </a:solidFill>
              <a:latin typeface="Verdana" pitchFamily="34" charset="0"/>
              <a:sym typeface="Verdana" pitchFamily="34" charset="0"/>
            </a:endParaRPr>
          </a:p>
          <a:p>
            <a:pPr>
              <a:lnSpc>
                <a:spcPct val="120000"/>
              </a:lnSpc>
            </a:pPr>
            <a:endParaRPr lang="en-US" sz="1400" dirty="0">
              <a:solidFill>
                <a:srgbClr val="FF0000"/>
              </a:solidFill>
              <a:latin typeface="Verdana" pitchFamily="34" charset="0"/>
              <a:sym typeface="Verdana" pitchFamily="34" charset="0"/>
            </a:endParaRPr>
          </a:p>
          <a:p>
            <a:pPr>
              <a:lnSpc>
                <a:spcPct val="120000"/>
              </a:lnSpc>
            </a:pPr>
            <a:r>
              <a:rPr lang="en-US" sz="1400" b="1" dirty="0">
                <a:solidFill>
                  <a:srgbClr val="000000"/>
                </a:solidFill>
                <a:latin typeface="Verdana" pitchFamily="34" charset="0"/>
                <a:sym typeface="Verdana" pitchFamily="34" charset="0"/>
              </a:rPr>
              <a:t>Lastly…</a:t>
            </a:r>
            <a:r>
              <a:rPr lang="en-US" sz="1400" b="1" dirty="0">
                <a:solidFill>
                  <a:srgbClr val="FF0000"/>
                </a:solidFill>
                <a:latin typeface="Verdana" pitchFamily="34" charset="0"/>
                <a:sym typeface="Verdana" pitchFamily="34" charset="0"/>
              </a:rPr>
              <a:t> </a:t>
            </a:r>
          </a:p>
          <a:p>
            <a:pPr marL="621302" lvl="1" indent="-209959">
              <a:lnSpc>
                <a:spcPct val="120000"/>
              </a:lnSpc>
              <a:buFontTx/>
              <a:buChar char="•"/>
            </a:pPr>
            <a:r>
              <a:rPr lang="en-US" sz="1400" i="1" dirty="0">
                <a:solidFill>
                  <a:srgbClr val="FF0000"/>
                </a:solidFill>
                <a:latin typeface="Verdana" pitchFamily="34" charset="0"/>
                <a:sym typeface="Verdana" pitchFamily="34" charset="0"/>
              </a:rPr>
              <a:t>Grand Juries are typically </a:t>
            </a:r>
            <a:r>
              <a:rPr lang="en-US" sz="1400" b="1" i="1" dirty="0">
                <a:solidFill>
                  <a:srgbClr val="FF0000"/>
                </a:solidFill>
                <a:latin typeface="Verdana" pitchFamily="34" charset="0"/>
                <a:sym typeface="Verdana" pitchFamily="34" charset="0"/>
              </a:rPr>
              <a:t>NOT</a:t>
            </a:r>
            <a:r>
              <a:rPr lang="en-US" sz="1400" i="1" dirty="0">
                <a:solidFill>
                  <a:srgbClr val="FF0000"/>
                </a:solidFill>
                <a:latin typeface="Verdana" pitchFamily="34" charset="0"/>
                <a:sym typeface="Verdana" pitchFamily="34" charset="0"/>
              </a:rPr>
              <a:t> a part of the Adjudication </a:t>
            </a:r>
            <a:r>
              <a:rPr lang="en-US" sz="1400" i="1" dirty="0" smtClean="0">
                <a:solidFill>
                  <a:srgbClr val="FF0000"/>
                </a:solidFill>
                <a:latin typeface="Verdana" pitchFamily="34" charset="0"/>
                <a:sym typeface="Verdana" pitchFamily="34" charset="0"/>
              </a:rPr>
              <a:t>Process.</a:t>
            </a:r>
            <a:endParaRPr lang="en-US" sz="1400" i="1" dirty="0">
              <a:solidFill>
                <a:srgbClr val="FF0000"/>
              </a:solidFill>
              <a:latin typeface="Verdana" pitchFamily="34" charset="0"/>
              <a:sym typeface="Verdana" pitchFamily="34" charset="0"/>
            </a:endParaRPr>
          </a:p>
        </p:txBody>
      </p:sp>
    </p:spTree>
    <p:extLst>
      <p:ext uri="{BB962C8B-B14F-4D97-AF65-F5344CB8AC3E}">
        <p14:creationId xmlns:p14="http://schemas.microsoft.com/office/powerpoint/2010/main" val="1333251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3">
                                            <p:txEl>
                                              <p:pRg st="3" end="3"/>
                                            </p:txEl>
                                          </p:spTgt>
                                        </p:tgtEl>
                                        <p:attrNameLst>
                                          <p:attrName>style.visibility</p:attrName>
                                        </p:attrNameLst>
                                      </p:cBhvr>
                                      <p:to>
                                        <p:strVal val="visible"/>
                                      </p:to>
                                    </p:set>
                                    <p:animEffect transition="in" filter="fade">
                                      <p:cBhvr>
                                        <p:cTn id="7" dur="500"/>
                                        <p:tgtEl>
                                          <p:spTgt spid="3072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23">
                                            <p:txEl>
                                              <p:pRg st="4" end="4"/>
                                            </p:txEl>
                                          </p:spTgt>
                                        </p:tgtEl>
                                        <p:attrNameLst>
                                          <p:attrName>style.visibility</p:attrName>
                                        </p:attrNameLst>
                                      </p:cBhvr>
                                      <p:to>
                                        <p:strVal val="visible"/>
                                      </p:to>
                                    </p:set>
                                    <p:animEffect transition="in" filter="fade">
                                      <p:cBhvr>
                                        <p:cTn id="10" dur="500"/>
                                        <p:tgtEl>
                                          <p:spTgt spid="3072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23">
                                            <p:txEl>
                                              <p:pRg st="6" end="6"/>
                                            </p:txEl>
                                          </p:spTgt>
                                        </p:tgtEl>
                                        <p:attrNameLst>
                                          <p:attrName>style.visibility</p:attrName>
                                        </p:attrNameLst>
                                      </p:cBhvr>
                                      <p:to>
                                        <p:strVal val="visible"/>
                                      </p:to>
                                    </p:set>
                                    <p:animEffect transition="in" filter="fade">
                                      <p:cBhvr>
                                        <p:cTn id="15" dur="500"/>
                                        <p:tgtEl>
                                          <p:spTgt spid="3072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0723">
                                            <p:txEl>
                                              <p:pRg st="7" end="7"/>
                                            </p:txEl>
                                          </p:spTgt>
                                        </p:tgtEl>
                                        <p:attrNameLst>
                                          <p:attrName>style.visibility</p:attrName>
                                        </p:attrNameLst>
                                      </p:cBhvr>
                                      <p:to>
                                        <p:strVal val="visible"/>
                                      </p:to>
                                    </p:set>
                                    <p:animEffect transition="in" filter="fade">
                                      <p:cBhvr>
                                        <p:cTn id="18" dur="500"/>
                                        <p:tgtEl>
                                          <p:spTgt spid="3072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p:cNvSpPr>
          <p:nvPr/>
        </p:nvSpPr>
        <p:spPr bwMode="auto">
          <a:xfrm>
            <a:off x="922973" y="651510"/>
            <a:ext cx="728376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200" b="1" i="1">
                <a:solidFill>
                  <a:srgbClr val="000000"/>
                </a:solidFill>
                <a:latin typeface="Verdana" pitchFamily="34" charset="0"/>
                <a:sym typeface="Verdana" pitchFamily="34" charset="0"/>
              </a:rPr>
              <a:t>Who can I contact to discuss the </a:t>
            </a:r>
          </a:p>
          <a:p>
            <a:pPr algn="ctr"/>
            <a:r>
              <a:rPr lang="en-US" sz="2200" b="1" i="1">
                <a:solidFill>
                  <a:srgbClr val="000000"/>
                </a:solidFill>
                <a:latin typeface="Verdana" pitchFamily="34" charset="0"/>
                <a:sym typeface="Verdana" pitchFamily="34" charset="0"/>
              </a:rPr>
              <a:t>Adjudication Process?</a:t>
            </a:r>
            <a:endParaRPr lang="en-US" sz="1600" b="1" i="1">
              <a:solidFill>
                <a:srgbClr val="000000"/>
              </a:solidFill>
              <a:latin typeface="Verdana" pitchFamily="34" charset="0"/>
              <a:sym typeface="Verdana" pitchFamily="34" charset="0"/>
            </a:endParaRPr>
          </a:p>
        </p:txBody>
      </p:sp>
      <p:sp>
        <p:nvSpPr>
          <p:cNvPr id="32772" name="Rectangle 6"/>
          <p:cNvSpPr>
            <a:spLocks/>
          </p:cNvSpPr>
          <p:nvPr/>
        </p:nvSpPr>
        <p:spPr bwMode="auto">
          <a:xfrm>
            <a:off x="1417320" y="5212080"/>
            <a:ext cx="6377940" cy="123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marL="209973" indent="-209973" algn="ctr">
              <a:lnSpc>
                <a:spcPct val="120000"/>
              </a:lnSpc>
            </a:pPr>
            <a:r>
              <a:rPr lang="en-US" sz="1300" b="1" i="1" dirty="0">
                <a:solidFill>
                  <a:srgbClr val="0066CC"/>
                </a:solidFill>
                <a:latin typeface="Verdana" pitchFamily="34" charset="0"/>
                <a:sym typeface="Verdana" pitchFamily="34" charset="0"/>
              </a:rPr>
              <a:t>Utah Division of Water Rights</a:t>
            </a:r>
          </a:p>
          <a:p>
            <a:pPr marL="209973" indent="-209973" algn="ctr">
              <a:lnSpc>
                <a:spcPct val="120000"/>
              </a:lnSpc>
            </a:pPr>
            <a:r>
              <a:rPr lang="en-US" sz="1300" b="1" dirty="0">
                <a:solidFill>
                  <a:srgbClr val="000000"/>
                </a:solidFill>
                <a:latin typeface="Verdana" pitchFamily="34" charset="0"/>
                <a:sym typeface="Verdana" pitchFamily="34" charset="0"/>
              </a:rPr>
              <a:t>1594 West North Temple</a:t>
            </a:r>
          </a:p>
          <a:p>
            <a:pPr marL="209973" indent="-209973" algn="ctr">
              <a:lnSpc>
                <a:spcPct val="120000"/>
              </a:lnSpc>
            </a:pPr>
            <a:r>
              <a:rPr lang="en-US" sz="1300" b="1" dirty="0">
                <a:solidFill>
                  <a:srgbClr val="000000"/>
                </a:solidFill>
                <a:latin typeface="Verdana" pitchFamily="34" charset="0"/>
                <a:sym typeface="Verdana" pitchFamily="34" charset="0"/>
              </a:rPr>
              <a:t>Suite 220, PO Box 146300</a:t>
            </a:r>
          </a:p>
          <a:p>
            <a:pPr marL="209973" indent="-209973" algn="ctr">
              <a:lnSpc>
                <a:spcPct val="120000"/>
              </a:lnSpc>
            </a:pPr>
            <a:r>
              <a:rPr lang="en-US" sz="1300" b="1" dirty="0">
                <a:solidFill>
                  <a:srgbClr val="000000"/>
                </a:solidFill>
                <a:latin typeface="Verdana" pitchFamily="34" charset="0"/>
                <a:sym typeface="Verdana" pitchFamily="34" charset="0"/>
              </a:rPr>
              <a:t>Salt Lake City, UT 84114-6300</a:t>
            </a:r>
          </a:p>
          <a:p>
            <a:pPr marL="209973" indent="-209973" algn="ctr">
              <a:lnSpc>
                <a:spcPct val="120000"/>
              </a:lnSpc>
            </a:pPr>
            <a:r>
              <a:rPr lang="en-US" sz="1400" b="1" i="1" dirty="0">
                <a:solidFill>
                  <a:srgbClr val="000000"/>
                </a:solidFill>
                <a:latin typeface="Gill Sans"/>
                <a:sym typeface="Verdana" pitchFamily="34" charset="0"/>
                <a:hlinkClick r:id="rId3"/>
              </a:rPr>
              <a:t>www.waterrights.utah.gov</a:t>
            </a:r>
            <a:endParaRPr lang="en-US" sz="1400" i="1" dirty="0">
              <a:solidFill>
                <a:srgbClr val="000000"/>
              </a:solidFill>
              <a:latin typeface="Verdana" pitchFamily="34" charset="0"/>
              <a:sym typeface="Verdana" pitchFamily="34" charset="0"/>
            </a:endParaRPr>
          </a:p>
          <a:p>
            <a:pPr marL="209973" indent="-209973">
              <a:lnSpc>
                <a:spcPct val="120000"/>
              </a:lnSpc>
              <a:buFontTx/>
              <a:buChar char="•"/>
            </a:pPr>
            <a:endParaRPr lang="en-US" sz="1400" i="1" dirty="0">
              <a:solidFill>
                <a:srgbClr val="000000"/>
              </a:solidFill>
              <a:latin typeface="Verdana" pitchFamily="34" charset="0"/>
              <a:sym typeface="Verdana" pitchFamily="34" charset="0"/>
            </a:endParaRPr>
          </a:p>
        </p:txBody>
      </p:sp>
      <p:sp>
        <p:nvSpPr>
          <p:cNvPr id="32773" name="Rectangle 6"/>
          <p:cNvSpPr>
            <a:spLocks/>
          </p:cNvSpPr>
          <p:nvPr/>
        </p:nvSpPr>
        <p:spPr bwMode="auto">
          <a:xfrm>
            <a:off x="1375887" y="1508760"/>
            <a:ext cx="6377940" cy="3596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marL="209973" indent="-209973" algn="ctr">
              <a:lnSpc>
                <a:spcPct val="120000"/>
              </a:lnSpc>
            </a:pPr>
            <a:r>
              <a:rPr lang="en-US" sz="1400" b="1" dirty="0" smtClean="0">
                <a:solidFill>
                  <a:srgbClr val="000000"/>
                </a:solidFill>
                <a:latin typeface="Verdana" panose="020B0604030504040204" pitchFamily="34" charset="0"/>
                <a:ea typeface="Verdana" panose="020B0604030504040204" pitchFamily="34" charset="0"/>
                <a:cs typeface="Times New Roman" panose="02020603050405020304" pitchFamily="18" charset="0"/>
                <a:sym typeface="Verdana" pitchFamily="34" charset="0"/>
              </a:rPr>
              <a:t>Michael Drake, P.E</a:t>
            </a:r>
            <a:r>
              <a:rPr lang="en-US" sz="1400" b="1" dirty="0">
                <a:solidFill>
                  <a:srgbClr val="000000"/>
                </a:solidFill>
                <a:latin typeface="Verdana" panose="020B0604030504040204" pitchFamily="34" charset="0"/>
                <a:ea typeface="Verdana" panose="020B0604030504040204" pitchFamily="34" charset="0"/>
                <a:cs typeface="Times New Roman" panose="02020603050405020304" pitchFamily="18" charset="0"/>
                <a:sym typeface="Verdana" pitchFamily="34" charset="0"/>
              </a:rPr>
              <a:t>.</a:t>
            </a:r>
          </a:p>
          <a:p>
            <a:pPr marL="209973" indent="-209973" algn="ctr">
              <a:lnSpc>
                <a:spcPct val="120000"/>
              </a:lnSpc>
            </a:pPr>
            <a:r>
              <a:rPr lang="en-US" sz="1300" i="1" dirty="0">
                <a:solidFill>
                  <a:srgbClr val="000000"/>
                </a:solidFill>
                <a:latin typeface="Verdana" panose="020B0604030504040204" pitchFamily="34" charset="0"/>
                <a:ea typeface="Verdana" panose="020B0604030504040204" pitchFamily="34" charset="0"/>
                <a:cs typeface="Times New Roman" panose="02020603050405020304" pitchFamily="18" charset="0"/>
                <a:sym typeface="Verdana" pitchFamily="34" charset="0"/>
              </a:rPr>
              <a:t>Adjudication Program Manager</a:t>
            </a:r>
          </a:p>
          <a:p>
            <a:pPr marL="209973" indent="-209973" algn="ctr">
              <a:lnSpc>
                <a:spcPct val="120000"/>
              </a:lnSpc>
            </a:pPr>
            <a:r>
              <a:rPr lang="en-US" sz="1400" dirty="0">
                <a:solidFill>
                  <a:srgbClr val="000000"/>
                </a:solidFill>
                <a:latin typeface="Verdana" panose="020B0604030504040204" pitchFamily="34" charset="0"/>
                <a:ea typeface="Verdana" panose="020B0604030504040204" pitchFamily="34" charset="0"/>
                <a:cs typeface="Times New Roman" panose="02020603050405020304" pitchFamily="18" charset="0"/>
                <a:sym typeface="Verdana" pitchFamily="34" charset="0"/>
              </a:rPr>
              <a:t>Phone: </a:t>
            </a:r>
            <a:r>
              <a:rPr lang="en-US" sz="1400" dirty="0" smtClean="0">
                <a:solidFill>
                  <a:srgbClr val="000000"/>
                </a:solidFill>
                <a:latin typeface="Verdana" panose="020B0604030504040204" pitchFamily="34" charset="0"/>
                <a:ea typeface="Verdana" panose="020B0604030504040204" pitchFamily="34" charset="0"/>
                <a:cs typeface="Times New Roman" panose="02020603050405020304" pitchFamily="18" charset="0"/>
                <a:sym typeface="Verdana" pitchFamily="34" charset="0"/>
              </a:rPr>
              <a:t>801-538-73</a:t>
            </a:r>
            <a:endParaRPr lang="en-US" sz="1400" dirty="0">
              <a:solidFill>
                <a:srgbClr val="000000"/>
              </a:solidFill>
              <a:latin typeface="Verdana" panose="020B0604030504040204" pitchFamily="34" charset="0"/>
              <a:ea typeface="Verdana" panose="020B0604030504040204" pitchFamily="34" charset="0"/>
              <a:cs typeface="Times New Roman" panose="02020603050405020304" pitchFamily="18" charset="0"/>
              <a:sym typeface="Verdana" pitchFamily="34" charset="0"/>
            </a:endParaRPr>
          </a:p>
          <a:p>
            <a:pPr marL="209973" indent="-209973" algn="ctr">
              <a:lnSpc>
                <a:spcPct val="120000"/>
              </a:lnSpc>
            </a:pPr>
            <a:r>
              <a:rPr lang="en-US" sz="1400" dirty="0">
                <a:solidFill>
                  <a:srgbClr val="000000"/>
                </a:solidFill>
                <a:latin typeface="Verdana" panose="020B0604030504040204" pitchFamily="34" charset="0"/>
                <a:ea typeface="Verdana" panose="020B0604030504040204" pitchFamily="34" charset="0"/>
                <a:cs typeface="Times New Roman" panose="02020603050405020304" pitchFamily="18" charset="0"/>
                <a:sym typeface="Verdana" pitchFamily="34" charset="0"/>
              </a:rPr>
              <a:t>E-mail: </a:t>
            </a:r>
            <a:r>
              <a:rPr lang="en-US" sz="1400" dirty="0" smtClean="0">
                <a:solidFill>
                  <a:srgbClr val="000000"/>
                </a:solidFill>
                <a:latin typeface="Arial" panose="020B0604020202020204" pitchFamily="34" charset="0"/>
                <a:ea typeface="Verdana" panose="020B0604030504040204" pitchFamily="34" charset="0"/>
                <a:cs typeface="Arial" panose="020B0604020202020204" pitchFamily="34" charset="0"/>
                <a:sym typeface="Verdana" pitchFamily="34" charset="0"/>
                <a:hlinkClick r:id="rId4"/>
              </a:rPr>
              <a:t>michaeldrake@utah.gov</a:t>
            </a:r>
            <a:endParaRPr lang="en-US" sz="1400" dirty="0" smtClean="0">
              <a:solidFill>
                <a:srgbClr val="000000"/>
              </a:solidFill>
              <a:latin typeface="Arial" panose="020B0604020202020204" pitchFamily="34" charset="0"/>
              <a:ea typeface="Verdana" panose="020B0604030504040204" pitchFamily="34" charset="0"/>
              <a:cs typeface="Arial" panose="020B0604020202020204" pitchFamily="34" charset="0"/>
              <a:sym typeface="Verdana" pitchFamily="34" charset="0"/>
            </a:endParaRPr>
          </a:p>
          <a:p>
            <a:pPr marL="209973" indent="-209973" algn="ctr">
              <a:lnSpc>
                <a:spcPct val="120000"/>
              </a:lnSpc>
            </a:pPr>
            <a:endParaRPr lang="en-US" sz="1400" dirty="0">
              <a:solidFill>
                <a:srgbClr val="000000"/>
              </a:solidFill>
              <a:latin typeface="Verdana" panose="020B0604030504040204" pitchFamily="34" charset="0"/>
              <a:ea typeface="Verdana" panose="020B0604030504040204" pitchFamily="34" charset="0"/>
              <a:cs typeface="Times New Roman" panose="02020603050405020304" pitchFamily="18" charset="0"/>
              <a:sym typeface="Verdana" pitchFamily="34" charset="0"/>
            </a:endParaRPr>
          </a:p>
          <a:p>
            <a:pPr marL="209973" indent="-209973" algn="ctr">
              <a:lnSpc>
                <a:spcPct val="120000"/>
              </a:lnSpc>
              <a:defRPr/>
            </a:pPr>
            <a:r>
              <a:rPr lang="en-US" sz="1400" b="1" dirty="0">
                <a:solidFill>
                  <a:srgbClr val="000000"/>
                </a:solidFill>
                <a:latin typeface="Verdana" panose="020B0604030504040204" pitchFamily="34" charset="0"/>
                <a:ea typeface="Verdana" panose="020B0604030504040204" pitchFamily="34" charset="0"/>
                <a:cs typeface="Times New Roman" panose="02020603050405020304" pitchFamily="18" charset="0"/>
                <a:sym typeface="Verdana" pitchFamily="34" charset="0"/>
              </a:rPr>
              <a:t>Gary Brimley, P.E.</a:t>
            </a:r>
          </a:p>
          <a:p>
            <a:pPr marL="209973" indent="-209973" algn="ctr">
              <a:lnSpc>
                <a:spcPct val="120000"/>
              </a:lnSpc>
              <a:defRPr/>
            </a:pPr>
            <a:r>
              <a:rPr lang="en-US" sz="1300" i="1" dirty="0">
                <a:solidFill>
                  <a:srgbClr val="000000"/>
                </a:solidFill>
                <a:latin typeface="Verdana" panose="020B0604030504040204" pitchFamily="34" charset="0"/>
                <a:ea typeface="Verdana" panose="020B0604030504040204" pitchFamily="34" charset="0"/>
                <a:cs typeface="Times New Roman" panose="02020603050405020304" pitchFamily="18" charset="0"/>
                <a:sym typeface="Verdana" pitchFamily="34" charset="0"/>
              </a:rPr>
              <a:t>Adjudication </a:t>
            </a:r>
            <a:r>
              <a:rPr lang="en-US" sz="1300" i="1" dirty="0" smtClean="0">
                <a:solidFill>
                  <a:srgbClr val="000000"/>
                </a:solidFill>
                <a:latin typeface="Verdana" panose="020B0604030504040204" pitchFamily="34" charset="0"/>
                <a:ea typeface="Verdana" panose="020B0604030504040204" pitchFamily="34" charset="0"/>
                <a:cs typeface="Times New Roman" panose="02020603050405020304" pitchFamily="18" charset="0"/>
                <a:sym typeface="Verdana" pitchFamily="34" charset="0"/>
              </a:rPr>
              <a:t>Engineer Manager</a:t>
            </a:r>
            <a:endParaRPr lang="en-US" sz="1300" b="1" dirty="0">
              <a:solidFill>
                <a:srgbClr val="000000"/>
              </a:solidFill>
              <a:latin typeface="Verdana" panose="020B0604030504040204" pitchFamily="34" charset="0"/>
              <a:ea typeface="Verdana" panose="020B0604030504040204" pitchFamily="34" charset="0"/>
              <a:cs typeface="Times New Roman" panose="02020603050405020304" pitchFamily="18" charset="0"/>
              <a:sym typeface="Verdana" pitchFamily="34" charset="0"/>
            </a:endParaRPr>
          </a:p>
          <a:p>
            <a:pPr marL="209973" indent="-209973" algn="ctr">
              <a:lnSpc>
                <a:spcPct val="120000"/>
              </a:lnSpc>
              <a:defRPr/>
            </a:pPr>
            <a:r>
              <a:rPr lang="en-US" sz="1400" dirty="0">
                <a:solidFill>
                  <a:srgbClr val="000000"/>
                </a:solidFill>
                <a:latin typeface="Verdana" panose="020B0604030504040204" pitchFamily="34" charset="0"/>
                <a:ea typeface="Verdana" panose="020B0604030504040204" pitchFamily="34" charset="0"/>
                <a:cs typeface="Times New Roman" panose="02020603050405020304" pitchFamily="18" charset="0"/>
                <a:sym typeface="Verdana" pitchFamily="34" charset="0"/>
              </a:rPr>
              <a:t>Phone: 385-226-7805</a:t>
            </a:r>
          </a:p>
          <a:p>
            <a:pPr marL="209973" indent="-209973" algn="ctr">
              <a:lnSpc>
                <a:spcPct val="120000"/>
              </a:lnSpc>
              <a:defRPr/>
            </a:pPr>
            <a:r>
              <a:rPr lang="en-US" sz="1400" dirty="0">
                <a:solidFill>
                  <a:srgbClr val="000000"/>
                </a:solidFill>
                <a:latin typeface="Verdana" panose="020B0604030504040204" pitchFamily="34" charset="0"/>
                <a:ea typeface="Verdana" panose="020B0604030504040204" pitchFamily="34" charset="0"/>
                <a:cs typeface="Times New Roman" panose="02020603050405020304" pitchFamily="18" charset="0"/>
                <a:sym typeface="Verdana" pitchFamily="34" charset="0"/>
              </a:rPr>
              <a:t>E-mail: </a:t>
            </a:r>
            <a:r>
              <a:rPr lang="en-US" sz="1400" dirty="0">
                <a:solidFill>
                  <a:srgbClr val="000000"/>
                </a:solidFill>
                <a:latin typeface="Arial" panose="020B0604020202020204" pitchFamily="34" charset="0"/>
                <a:ea typeface="Verdana" panose="020B0604030504040204" pitchFamily="34" charset="0"/>
                <a:cs typeface="Arial" panose="020B0604020202020204" pitchFamily="34" charset="0"/>
                <a:sym typeface="Verdana" pitchFamily="34" charset="0"/>
                <a:hlinkClick r:id="rId5"/>
              </a:rPr>
              <a:t>garybrimley@utah.gov</a:t>
            </a:r>
            <a:endParaRPr lang="en-US" sz="1400" dirty="0">
              <a:solidFill>
                <a:srgbClr val="000000"/>
              </a:solidFill>
              <a:latin typeface="Arial" panose="020B0604020202020204" pitchFamily="34" charset="0"/>
              <a:ea typeface="Verdana" panose="020B0604030504040204" pitchFamily="34" charset="0"/>
              <a:cs typeface="Arial" panose="020B0604020202020204" pitchFamily="34" charset="0"/>
              <a:sym typeface="Verdana" pitchFamily="34" charset="0"/>
            </a:endParaRPr>
          </a:p>
          <a:p>
            <a:pPr marL="209973" indent="-209973" algn="ctr">
              <a:lnSpc>
                <a:spcPct val="120000"/>
              </a:lnSpc>
            </a:pPr>
            <a:endParaRPr lang="en-US" sz="1400" dirty="0" smtClean="0">
              <a:solidFill>
                <a:srgbClr val="000000"/>
              </a:solidFill>
              <a:latin typeface="Verdana" panose="020B0604030504040204" pitchFamily="34" charset="0"/>
              <a:ea typeface="Verdana" panose="020B0604030504040204" pitchFamily="34" charset="0"/>
              <a:cs typeface="Times New Roman" panose="02020603050405020304" pitchFamily="18" charset="0"/>
              <a:sym typeface="Verdana" pitchFamily="34" charset="0"/>
            </a:endParaRPr>
          </a:p>
          <a:p>
            <a:pPr marL="209973" indent="-209973" algn="ctr">
              <a:lnSpc>
                <a:spcPct val="120000"/>
              </a:lnSpc>
            </a:pPr>
            <a:r>
              <a:rPr lang="en-US" sz="1400" b="1" dirty="0" smtClean="0">
                <a:solidFill>
                  <a:srgbClr val="000000"/>
                </a:solidFill>
                <a:latin typeface="Verdana" panose="020B0604030504040204" pitchFamily="34" charset="0"/>
                <a:ea typeface="Verdana" panose="020B0604030504040204" pitchFamily="34" charset="0"/>
                <a:cs typeface="Times New Roman" panose="02020603050405020304" pitchFamily="18" charset="0"/>
                <a:sym typeface="Verdana" pitchFamily="34" charset="0"/>
              </a:rPr>
              <a:t>Adjudication Program General Info</a:t>
            </a:r>
          </a:p>
          <a:p>
            <a:pPr marL="209973" indent="-209973" algn="ctr">
              <a:lnSpc>
                <a:spcPct val="120000"/>
              </a:lnSpc>
              <a:defRPr/>
            </a:pPr>
            <a:r>
              <a:rPr lang="en-US" sz="1400" dirty="0">
                <a:solidFill>
                  <a:srgbClr val="000000"/>
                </a:solidFill>
                <a:latin typeface="Verdana" panose="020B0604030504040204" pitchFamily="34" charset="0"/>
                <a:ea typeface="Verdana" panose="020B0604030504040204" pitchFamily="34" charset="0"/>
                <a:cs typeface="Times New Roman" panose="02020603050405020304" pitchFamily="18" charset="0"/>
                <a:sym typeface="Verdana" pitchFamily="34" charset="0"/>
              </a:rPr>
              <a:t>Phone: </a:t>
            </a:r>
            <a:r>
              <a:rPr lang="en-US" sz="1400" dirty="0" smtClean="0">
                <a:solidFill>
                  <a:srgbClr val="000000"/>
                </a:solidFill>
                <a:latin typeface="Verdana" panose="020B0604030504040204" pitchFamily="34" charset="0"/>
                <a:ea typeface="Verdana" panose="020B0604030504040204" pitchFamily="34" charset="0"/>
                <a:cs typeface="Times New Roman" panose="02020603050405020304" pitchFamily="18" charset="0"/>
                <a:sym typeface="Verdana" pitchFamily="34" charset="0"/>
              </a:rPr>
              <a:t>801-538-5282</a:t>
            </a:r>
            <a:endParaRPr lang="en-US" sz="1400" dirty="0">
              <a:solidFill>
                <a:srgbClr val="000000"/>
              </a:solidFill>
              <a:latin typeface="Verdana" panose="020B0604030504040204" pitchFamily="34" charset="0"/>
              <a:ea typeface="Verdana" panose="020B0604030504040204" pitchFamily="34" charset="0"/>
              <a:cs typeface="Times New Roman" panose="02020603050405020304" pitchFamily="18" charset="0"/>
              <a:sym typeface="Verdana" pitchFamily="34" charset="0"/>
            </a:endParaRPr>
          </a:p>
          <a:p>
            <a:pPr marL="209973" indent="-209973" algn="ctr">
              <a:lnSpc>
                <a:spcPct val="120000"/>
              </a:lnSpc>
              <a:defRPr/>
            </a:pPr>
            <a:r>
              <a:rPr lang="en-US" sz="1400" dirty="0">
                <a:solidFill>
                  <a:srgbClr val="000000"/>
                </a:solidFill>
                <a:latin typeface="Verdana" panose="020B0604030504040204" pitchFamily="34" charset="0"/>
                <a:ea typeface="Verdana" panose="020B0604030504040204" pitchFamily="34" charset="0"/>
                <a:cs typeface="Times New Roman" panose="02020603050405020304" pitchFamily="18" charset="0"/>
                <a:sym typeface="Verdana" pitchFamily="34" charset="0"/>
              </a:rPr>
              <a:t>E-mail: </a:t>
            </a:r>
            <a:r>
              <a:rPr lang="en-US" sz="1400" dirty="0" smtClean="0">
                <a:solidFill>
                  <a:srgbClr val="000000"/>
                </a:solidFill>
                <a:latin typeface="Arial" panose="020B0604020202020204" pitchFamily="34" charset="0"/>
                <a:ea typeface="Verdana" panose="020B0604030504040204" pitchFamily="34" charset="0"/>
                <a:cs typeface="Arial" panose="020B0604020202020204" pitchFamily="34" charset="0"/>
                <a:sym typeface="Verdana" pitchFamily="34" charset="0"/>
                <a:hlinkClick r:id="rId6"/>
              </a:rPr>
              <a:t>waterrights_adjudication@utah.gov</a:t>
            </a:r>
            <a:endParaRPr lang="en-US" sz="1400" dirty="0">
              <a:solidFill>
                <a:srgbClr val="000000"/>
              </a:solidFill>
              <a:latin typeface="Arial" panose="020B0604020202020204" pitchFamily="34" charset="0"/>
              <a:ea typeface="Verdana" panose="020B0604030504040204" pitchFamily="34" charset="0"/>
              <a:cs typeface="Arial" panose="020B0604020202020204" pitchFamily="34" charset="0"/>
              <a:sym typeface="Verdana" pitchFamily="34" charset="0"/>
            </a:endParaRPr>
          </a:p>
          <a:p>
            <a:pPr marL="209973" indent="-209973" algn="ctr">
              <a:lnSpc>
                <a:spcPct val="120000"/>
              </a:lnSpc>
            </a:pPr>
            <a:endParaRPr lang="en-US" sz="1400" b="1" dirty="0" smtClean="0">
              <a:solidFill>
                <a:srgbClr val="000000"/>
              </a:solidFill>
              <a:latin typeface="Verdana" panose="020B0604030504040204" pitchFamily="34" charset="0"/>
              <a:ea typeface="Verdana" panose="020B0604030504040204" pitchFamily="34" charset="0"/>
              <a:cs typeface="Times New Roman" panose="02020603050405020304" pitchFamily="18" charset="0"/>
              <a:sym typeface="Verdana" pitchFamily="34" charset="0"/>
            </a:endParaRPr>
          </a:p>
          <a:p>
            <a:pPr marL="209973" indent="-209973" algn="ctr">
              <a:lnSpc>
                <a:spcPct val="120000"/>
              </a:lnSpc>
            </a:pPr>
            <a:endParaRPr lang="en-US" sz="1400" b="1" dirty="0">
              <a:solidFill>
                <a:srgbClr val="000000"/>
              </a:solidFill>
              <a:latin typeface="Verdana" panose="020B0604030504040204" pitchFamily="34" charset="0"/>
              <a:ea typeface="Verdana" panose="020B0604030504040204" pitchFamily="34" charset="0"/>
              <a:cs typeface="Times New Roman" panose="02020603050405020304" pitchFamily="18" charset="0"/>
              <a:sym typeface="Verdana" pitchFamily="34" charset="0"/>
            </a:endParaRPr>
          </a:p>
          <a:p>
            <a:pPr marL="209973" indent="-209973" algn="ctr">
              <a:lnSpc>
                <a:spcPct val="120000"/>
              </a:lnSpc>
            </a:pPr>
            <a:endParaRPr lang="en-US" sz="1400" dirty="0">
              <a:solidFill>
                <a:srgbClr val="000000"/>
              </a:solidFill>
              <a:latin typeface="Verdana" panose="020B0604030504040204" pitchFamily="34" charset="0"/>
              <a:ea typeface="Verdana" panose="020B0604030504040204" pitchFamily="34" charset="0"/>
              <a:cs typeface="Times New Roman" panose="02020603050405020304" pitchFamily="18" charset="0"/>
              <a:sym typeface="Verdana" pitchFamily="34" charset="0"/>
            </a:endParaRPr>
          </a:p>
          <a:p>
            <a:pPr marL="209973" indent="-209973">
              <a:lnSpc>
                <a:spcPct val="120000"/>
              </a:lnSpc>
              <a:buFontTx/>
              <a:buChar char="•"/>
            </a:pPr>
            <a:endParaRPr lang="en-US" sz="1400" i="1" dirty="0">
              <a:solidFill>
                <a:srgbClr val="000000"/>
              </a:solidFill>
              <a:latin typeface="Verdana" panose="020B0604030504040204" pitchFamily="34" charset="0"/>
              <a:ea typeface="Verdana" panose="020B0604030504040204" pitchFamily="34" charset="0"/>
              <a:cs typeface="Times New Roman" panose="02020603050405020304" pitchFamily="18" charset="0"/>
              <a:sym typeface="Verdana" pitchFamily="34" charset="0"/>
            </a:endParaRPr>
          </a:p>
        </p:txBody>
      </p:sp>
      <p:sp>
        <p:nvSpPr>
          <p:cNvPr id="6" name="Rectangle 6"/>
          <p:cNvSpPr>
            <a:spLocks/>
          </p:cNvSpPr>
          <p:nvPr/>
        </p:nvSpPr>
        <p:spPr bwMode="auto">
          <a:xfrm>
            <a:off x="1375887" y="2743200"/>
            <a:ext cx="6377940" cy="123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marL="209973" indent="-209973">
              <a:lnSpc>
                <a:spcPct val="120000"/>
              </a:lnSpc>
              <a:buFontTx/>
              <a:buChar char="•"/>
            </a:pPr>
            <a:endParaRPr lang="en-US" sz="1400" i="1" dirty="0">
              <a:solidFill>
                <a:srgbClr val="000000"/>
              </a:solidFill>
              <a:latin typeface="Verdana" pitchFamily="34" charset="0"/>
              <a:sym typeface="Verdana" pitchFamily="34" charset="0"/>
            </a:endParaRPr>
          </a:p>
        </p:txBody>
      </p:sp>
    </p:spTree>
    <p:extLst>
      <p:ext uri="{BB962C8B-B14F-4D97-AF65-F5344CB8AC3E}">
        <p14:creationId xmlns:p14="http://schemas.microsoft.com/office/powerpoint/2010/main" val="300102603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p:cNvSpPr>
          <p:nvPr/>
        </p:nvSpPr>
        <p:spPr bwMode="auto">
          <a:xfrm>
            <a:off x="937260" y="2674620"/>
            <a:ext cx="728376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4900" b="1" i="1">
                <a:solidFill>
                  <a:schemeClr val="tx1"/>
                </a:solidFill>
                <a:latin typeface="Verdana" pitchFamily="34" charset="0"/>
                <a:sym typeface="Verdana" pitchFamily="34" charset="0"/>
              </a:rPr>
              <a:t>Questions?</a:t>
            </a:r>
          </a:p>
        </p:txBody>
      </p:sp>
      <p:sp>
        <p:nvSpPr>
          <p:cNvPr id="33795" name="Rectangle 4"/>
          <p:cNvSpPr>
            <a:spLocks/>
          </p:cNvSpPr>
          <p:nvPr/>
        </p:nvSpPr>
        <p:spPr bwMode="auto">
          <a:xfrm>
            <a:off x="320040" y="1714500"/>
            <a:ext cx="8298180" cy="384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marL="209927" indent="-209927">
              <a:lnSpc>
                <a:spcPct val="120000"/>
              </a:lnSpc>
              <a:buFontTx/>
              <a:buChar char="•"/>
            </a:pPr>
            <a:endParaRPr lang="en-US" sz="1800">
              <a:solidFill>
                <a:schemeClr val="tx1"/>
              </a:solidFill>
              <a:latin typeface="Verdana" pitchFamily="34" charset="0"/>
              <a:sym typeface="Verdana" pitchFamily="34"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145"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92944" y="5153025"/>
            <a:ext cx="7772400" cy="1362075"/>
          </a:xfrm>
        </p:spPr>
        <p:txBody>
          <a:bodyPr anchor="ctr"/>
          <a:lstStyle/>
          <a:p>
            <a:pPr algn="r"/>
            <a:r>
              <a:rPr lang="en-US"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Questions?</a:t>
            </a:r>
            <a:endParaRPr lang="en-US"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8418448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529126" y="545789"/>
            <a:ext cx="1892808" cy="1240192"/>
            <a:chOff x="452947" y="450809"/>
            <a:chExt cx="2103120" cy="1377991"/>
          </a:xfrm>
        </p:grpSpPr>
        <p:grpSp>
          <p:nvGrpSpPr>
            <p:cNvPr id="398" name="Group 397"/>
            <p:cNvGrpSpPr/>
            <p:nvPr/>
          </p:nvGrpSpPr>
          <p:grpSpPr>
            <a:xfrm>
              <a:off x="452947" y="450809"/>
              <a:ext cx="2103120" cy="1377991"/>
              <a:chOff x="386080" y="589209"/>
              <a:chExt cx="2103120" cy="1377991"/>
            </a:xfrm>
          </p:grpSpPr>
          <p:sp>
            <p:nvSpPr>
              <p:cNvPr id="399" name="AutoShape 4"/>
              <p:cNvSpPr>
                <a:spLocks noChangeArrowheads="1"/>
              </p:cNvSpPr>
              <p:nvPr/>
            </p:nvSpPr>
            <p:spPr bwMode="auto">
              <a:xfrm rot="5400000">
                <a:off x="751840" y="229840"/>
                <a:ext cx="1371600" cy="2103120"/>
              </a:xfrm>
              <a:prstGeom prst="round2DiagRect">
                <a:avLst/>
              </a:prstGeom>
              <a:solidFill>
                <a:srgbClr val="CCFFCC"/>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00" name="Rectangle 399"/>
              <p:cNvSpPr>
                <a:spLocks noChangeArrowheads="1"/>
              </p:cNvSpPr>
              <p:nvPr/>
            </p:nvSpPr>
            <p:spPr bwMode="auto">
              <a:xfrm>
                <a:off x="386080" y="589209"/>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CCFFCC"/>
                    </a:solidFill>
                    <a:latin typeface="Verdana"/>
                    <a:ea typeface="Times New Roman"/>
                    <a:sym typeface="Gill Sans"/>
                  </a:rPr>
                  <a:t>1</a:t>
                </a:r>
                <a:endParaRPr lang="en-US" sz="1000" dirty="0">
                  <a:solidFill>
                    <a:srgbClr val="000000"/>
                  </a:solidFill>
                  <a:latin typeface="Times New Roman"/>
                  <a:ea typeface="Times New Roman"/>
                  <a:sym typeface="Gill Sans"/>
                </a:endParaRPr>
              </a:p>
            </p:txBody>
          </p:sp>
        </p:grpSp>
        <p:grpSp>
          <p:nvGrpSpPr>
            <p:cNvPr id="410" name="Group 409"/>
            <p:cNvGrpSpPr>
              <a:grpSpLocks/>
            </p:cNvGrpSpPr>
            <p:nvPr/>
          </p:nvGrpSpPr>
          <p:grpSpPr bwMode="auto">
            <a:xfrm>
              <a:off x="931352" y="623317"/>
              <a:ext cx="1174476" cy="1039363"/>
              <a:chOff x="1681" y="890"/>
              <a:chExt cx="1688" cy="1311"/>
            </a:xfrm>
          </p:grpSpPr>
          <p:grpSp>
            <p:nvGrpSpPr>
              <p:cNvPr id="411" name="Group 410"/>
              <p:cNvGrpSpPr>
                <a:grpSpLocks/>
              </p:cNvGrpSpPr>
              <p:nvPr/>
            </p:nvGrpSpPr>
            <p:grpSpPr bwMode="auto">
              <a:xfrm>
                <a:off x="1681" y="890"/>
                <a:ext cx="1688" cy="1311"/>
                <a:chOff x="10174" y="2938"/>
                <a:chExt cx="1886" cy="1688"/>
              </a:xfrm>
            </p:grpSpPr>
            <p:sp>
              <p:nvSpPr>
                <p:cNvPr id="413" name="Rectangle 412"/>
                <p:cNvSpPr>
                  <a:spLocks noChangeArrowheads="1"/>
                </p:cNvSpPr>
                <p:nvPr/>
              </p:nvSpPr>
              <p:spPr bwMode="auto">
                <a:xfrm>
                  <a:off x="10267" y="2938"/>
                  <a:ext cx="1744"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14" name="Freeform 413"/>
                <p:cNvSpPr>
                  <a:spLocks noEditPoints="1"/>
                </p:cNvSpPr>
                <p:nvPr/>
              </p:nvSpPr>
              <p:spPr bwMode="auto">
                <a:xfrm>
                  <a:off x="10174" y="2939"/>
                  <a:ext cx="1886" cy="1686"/>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15" name="Freeform 414"/>
                <p:cNvSpPr>
                  <a:spLocks/>
                </p:cNvSpPr>
                <p:nvPr/>
              </p:nvSpPr>
              <p:spPr bwMode="auto">
                <a:xfrm>
                  <a:off x="10495" y="40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16" name="Freeform 415"/>
                <p:cNvSpPr>
                  <a:spLocks/>
                </p:cNvSpPr>
                <p:nvPr/>
              </p:nvSpPr>
              <p:spPr bwMode="auto">
                <a:xfrm>
                  <a:off x="10495" y="40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17" name="Freeform 416"/>
                <p:cNvSpPr>
                  <a:spLocks/>
                </p:cNvSpPr>
                <p:nvPr/>
              </p:nvSpPr>
              <p:spPr bwMode="auto">
                <a:xfrm>
                  <a:off x="10851" y="40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18" name="Freeform 417"/>
                <p:cNvSpPr>
                  <a:spLocks/>
                </p:cNvSpPr>
                <p:nvPr/>
              </p:nvSpPr>
              <p:spPr bwMode="auto">
                <a:xfrm>
                  <a:off x="10851" y="40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19" name="Freeform 418"/>
                <p:cNvSpPr>
                  <a:spLocks/>
                </p:cNvSpPr>
                <p:nvPr/>
              </p:nvSpPr>
              <p:spPr bwMode="auto">
                <a:xfrm>
                  <a:off x="11207" y="40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20" name="Freeform 419"/>
                <p:cNvSpPr>
                  <a:spLocks/>
                </p:cNvSpPr>
                <p:nvPr/>
              </p:nvSpPr>
              <p:spPr bwMode="auto">
                <a:xfrm>
                  <a:off x="11207" y="40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21" name="Freeform 420"/>
                <p:cNvSpPr>
                  <a:spLocks/>
                </p:cNvSpPr>
                <p:nvPr/>
              </p:nvSpPr>
              <p:spPr bwMode="auto">
                <a:xfrm>
                  <a:off x="11564" y="40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22" name="Freeform 421"/>
                <p:cNvSpPr>
                  <a:spLocks/>
                </p:cNvSpPr>
                <p:nvPr/>
              </p:nvSpPr>
              <p:spPr bwMode="auto">
                <a:xfrm>
                  <a:off x="11564" y="40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23" name="Freeform 422"/>
                <p:cNvSpPr>
                  <a:spLocks/>
                </p:cNvSpPr>
                <p:nvPr/>
              </p:nvSpPr>
              <p:spPr bwMode="auto">
                <a:xfrm>
                  <a:off x="10308" y="43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24" name="Freeform 423"/>
                <p:cNvSpPr>
                  <a:spLocks/>
                </p:cNvSpPr>
                <p:nvPr/>
              </p:nvSpPr>
              <p:spPr bwMode="auto">
                <a:xfrm>
                  <a:off x="10308" y="43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25" name="Freeform 424"/>
                <p:cNvSpPr>
                  <a:spLocks/>
                </p:cNvSpPr>
                <p:nvPr/>
              </p:nvSpPr>
              <p:spPr bwMode="auto">
                <a:xfrm>
                  <a:off x="10665" y="43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26" name="Freeform 425"/>
                <p:cNvSpPr>
                  <a:spLocks/>
                </p:cNvSpPr>
                <p:nvPr/>
              </p:nvSpPr>
              <p:spPr bwMode="auto">
                <a:xfrm>
                  <a:off x="10665" y="43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27" name="Freeform 426"/>
                <p:cNvSpPr>
                  <a:spLocks/>
                </p:cNvSpPr>
                <p:nvPr/>
              </p:nvSpPr>
              <p:spPr bwMode="auto">
                <a:xfrm>
                  <a:off x="11022" y="43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28" name="Freeform 427"/>
                <p:cNvSpPr>
                  <a:spLocks/>
                </p:cNvSpPr>
                <p:nvPr/>
              </p:nvSpPr>
              <p:spPr bwMode="auto">
                <a:xfrm>
                  <a:off x="11022" y="43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29" name="Freeform 428"/>
                <p:cNvSpPr>
                  <a:spLocks/>
                </p:cNvSpPr>
                <p:nvPr/>
              </p:nvSpPr>
              <p:spPr bwMode="auto">
                <a:xfrm>
                  <a:off x="11379" y="43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30" name="Freeform 429"/>
                <p:cNvSpPr>
                  <a:spLocks/>
                </p:cNvSpPr>
                <p:nvPr/>
              </p:nvSpPr>
              <p:spPr bwMode="auto">
                <a:xfrm>
                  <a:off x="11379" y="43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31" name="Freeform 430"/>
                <p:cNvSpPr>
                  <a:spLocks/>
                </p:cNvSpPr>
                <p:nvPr/>
              </p:nvSpPr>
              <p:spPr bwMode="auto">
                <a:xfrm>
                  <a:off x="11735" y="43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32" name="Freeform 431"/>
                <p:cNvSpPr>
                  <a:spLocks/>
                </p:cNvSpPr>
                <p:nvPr/>
              </p:nvSpPr>
              <p:spPr bwMode="auto">
                <a:xfrm>
                  <a:off x="11735" y="43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sp>
            <p:nvSpPr>
              <p:cNvPr id="412" name="AutoShape 28"/>
              <p:cNvSpPr>
                <a:spLocks noChangeArrowheads="1"/>
              </p:cNvSpPr>
              <p:nvPr/>
            </p:nvSpPr>
            <p:spPr bwMode="auto">
              <a:xfrm>
                <a:off x="1846" y="1036"/>
                <a:ext cx="1408" cy="386"/>
              </a:xfrm>
              <a:prstGeom prst="wedgeRoundRectCallout">
                <a:avLst>
                  <a:gd name="adj1" fmla="val -1523"/>
                  <a:gd name="adj2" fmla="val 116593"/>
                  <a:gd name="adj3" fmla="val 16667"/>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0" anchor="t" anchorCtr="0" upright="1">
                <a:noAutofit/>
              </a:bodyPr>
              <a:lstStyle/>
              <a:p>
                <a:pPr algn="ctr">
                  <a:spcBef>
                    <a:spcPts val="0"/>
                  </a:spcBef>
                  <a:spcAft>
                    <a:spcPts val="0"/>
                  </a:spcAft>
                </a:pPr>
                <a:r>
                  <a:rPr lang="en-US" sz="1100" b="1" dirty="0">
                    <a:solidFill>
                      <a:srgbClr val="000000"/>
                    </a:solidFill>
                    <a:latin typeface="Verdana"/>
                    <a:ea typeface="Times New Roman"/>
                    <a:sym typeface="Gill Sans"/>
                  </a:rPr>
                  <a:t>PETITION</a:t>
                </a:r>
                <a:endParaRPr lang="en-US" sz="900" dirty="0">
                  <a:solidFill>
                    <a:srgbClr val="000000"/>
                  </a:solidFill>
                  <a:latin typeface="Times New Roman"/>
                  <a:ea typeface="Times New Roman"/>
                  <a:sym typeface="Gill Sans"/>
                </a:endParaRPr>
              </a:p>
            </p:txBody>
          </p:sp>
        </p:grpSp>
      </p:grpSp>
      <p:grpSp>
        <p:nvGrpSpPr>
          <p:cNvPr id="22" name="Group 21"/>
          <p:cNvGrpSpPr/>
          <p:nvPr/>
        </p:nvGrpSpPr>
        <p:grpSpPr>
          <a:xfrm>
            <a:off x="4736570" y="545789"/>
            <a:ext cx="1892808" cy="1240192"/>
            <a:chOff x="2839658" y="450809"/>
            <a:chExt cx="2103120" cy="1377991"/>
          </a:xfrm>
        </p:grpSpPr>
        <p:grpSp>
          <p:nvGrpSpPr>
            <p:cNvPr id="401" name="Group 400"/>
            <p:cNvGrpSpPr/>
            <p:nvPr/>
          </p:nvGrpSpPr>
          <p:grpSpPr>
            <a:xfrm>
              <a:off x="2839658" y="450809"/>
              <a:ext cx="2103120" cy="1377991"/>
              <a:chOff x="386080" y="589209"/>
              <a:chExt cx="2103120" cy="1377991"/>
            </a:xfrm>
          </p:grpSpPr>
          <p:sp>
            <p:nvSpPr>
              <p:cNvPr id="402" name="AutoShape 4"/>
              <p:cNvSpPr>
                <a:spLocks noChangeArrowheads="1"/>
              </p:cNvSpPr>
              <p:nvPr/>
            </p:nvSpPr>
            <p:spPr bwMode="auto">
              <a:xfrm rot="5400000">
                <a:off x="751840" y="229840"/>
                <a:ext cx="1371600" cy="2103120"/>
              </a:xfrm>
              <a:prstGeom prst="round2DiagRect">
                <a:avLst/>
              </a:prstGeom>
              <a:solidFill>
                <a:srgbClr val="CCFFCC"/>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03" name="Rectangle 402"/>
              <p:cNvSpPr>
                <a:spLocks noChangeArrowheads="1"/>
              </p:cNvSpPr>
              <p:nvPr/>
            </p:nvSpPr>
            <p:spPr bwMode="auto">
              <a:xfrm>
                <a:off x="386080" y="589209"/>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CCFFCC"/>
                    </a:solidFill>
                    <a:latin typeface="Verdana"/>
                    <a:ea typeface="Times New Roman"/>
                    <a:sym typeface="Gill Sans"/>
                  </a:rPr>
                  <a:t>2</a:t>
                </a:r>
                <a:endParaRPr lang="en-US" sz="1000" dirty="0">
                  <a:solidFill>
                    <a:srgbClr val="000000"/>
                  </a:solidFill>
                  <a:latin typeface="Times New Roman"/>
                  <a:ea typeface="Times New Roman"/>
                  <a:sym typeface="Gill Sans"/>
                </a:endParaRPr>
              </a:p>
            </p:txBody>
          </p:sp>
        </p:grpSp>
        <p:pic>
          <p:nvPicPr>
            <p:cNvPr id="433" name="Picture 432" descr="icon_-47"/>
            <p:cNvPicPr>
              <a:picLocks/>
            </p:cNvPicPr>
            <p:nvPr/>
          </p:nvPicPr>
          <p:blipFill>
            <a:blip r:embed="rId3" cstate="print">
              <a:extLst>
                <a:ext uri="{28A0092B-C50C-407E-A947-70E740481C1C}">
                  <a14:useLocalDpi xmlns:a14="http://schemas.microsoft.com/office/drawing/2010/main" val="0"/>
                </a:ext>
              </a:extLst>
            </a:blip>
            <a:srcRect l="13428" t="22585" r="14648" b="22585"/>
            <a:stretch>
              <a:fillRect/>
            </a:stretch>
          </p:blipFill>
          <p:spPr bwMode="auto">
            <a:xfrm>
              <a:off x="3285610" y="796849"/>
              <a:ext cx="1211216" cy="976556"/>
            </a:xfrm>
            <a:prstGeom prst="rect">
              <a:avLst/>
            </a:prstGeom>
            <a:noFill/>
            <a:ln>
              <a:noFill/>
            </a:ln>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4" name="Text Box 32"/>
            <p:cNvSpPr txBox="1">
              <a:spLocks noChangeArrowheads="1"/>
            </p:cNvSpPr>
            <p:nvPr/>
          </p:nvSpPr>
          <p:spPr bwMode="auto">
            <a:xfrm>
              <a:off x="3110051" y="535107"/>
              <a:ext cx="162083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NOTICE </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grpSp>
      <p:grpSp>
        <p:nvGrpSpPr>
          <p:cNvPr id="23" name="Group 22"/>
          <p:cNvGrpSpPr/>
          <p:nvPr/>
        </p:nvGrpSpPr>
        <p:grpSpPr>
          <a:xfrm>
            <a:off x="6892912" y="545789"/>
            <a:ext cx="1892808" cy="1240192"/>
            <a:chOff x="5226369" y="450809"/>
            <a:chExt cx="2103120" cy="1377991"/>
          </a:xfrm>
        </p:grpSpPr>
        <p:grpSp>
          <p:nvGrpSpPr>
            <p:cNvPr id="404" name="Group 403"/>
            <p:cNvGrpSpPr/>
            <p:nvPr/>
          </p:nvGrpSpPr>
          <p:grpSpPr>
            <a:xfrm>
              <a:off x="5226369" y="450809"/>
              <a:ext cx="2103120" cy="1377991"/>
              <a:chOff x="386080" y="589209"/>
              <a:chExt cx="2103120" cy="1377991"/>
            </a:xfrm>
          </p:grpSpPr>
          <p:sp>
            <p:nvSpPr>
              <p:cNvPr id="405" name="AutoShape 4"/>
              <p:cNvSpPr>
                <a:spLocks noChangeArrowheads="1"/>
              </p:cNvSpPr>
              <p:nvPr/>
            </p:nvSpPr>
            <p:spPr bwMode="auto">
              <a:xfrm rot="5400000">
                <a:off x="751840" y="229840"/>
                <a:ext cx="1371600" cy="2103120"/>
              </a:xfrm>
              <a:prstGeom prst="round2DiagRect">
                <a:avLst/>
              </a:prstGeom>
              <a:solidFill>
                <a:srgbClr val="CCFFCC"/>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06" name="Rectangle 405"/>
              <p:cNvSpPr>
                <a:spLocks noChangeArrowheads="1"/>
              </p:cNvSpPr>
              <p:nvPr/>
            </p:nvSpPr>
            <p:spPr bwMode="auto">
              <a:xfrm>
                <a:off x="386080" y="589209"/>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CCFFCC"/>
                    </a:solidFill>
                    <a:latin typeface="Verdana"/>
                    <a:ea typeface="Times New Roman"/>
                    <a:sym typeface="Gill Sans"/>
                  </a:rPr>
                  <a:t>3</a:t>
                </a:r>
                <a:endParaRPr lang="en-US" sz="1000" dirty="0">
                  <a:solidFill>
                    <a:srgbClr val="000000"/>
                  </a:solidFill>
                  <a:latin typeface="Times New Roman"/>
                  <a:ea typeface="Times New Roman"/>
                  <a:sym typeface="Gill Sans"/>
                </a:endParaRPr>
              </a:p>
            </p:txBody>
          </p:sp>
        </p:grpSp>
        <p:sp>
          <p:nvSpPr>
            <p:cNvPr id="435" name="Text Box 32"/>
            <p:cNvSpPr txBox="1">
              <a:spLocks noChangeArrowheads="1"/>
            </p:cNvSpPr>
            <p:nvPr/>
          </p:nvSpPr>
          <p:spPr bwMode="auto">
            <a:xfrm>
              <a:off x="5488102" y="535106"/>
              <a:ext cx="162083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SUMMONS </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pic>
          <p:nvPicPr>
            <p:cNvPr id="1028" name="Picture 4" descr="http://png-4.vector.me/files/images/3/8/386418/icon_letter_mail_thum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0510" y="956470"/>
              <a:ext cx="1007018" cy="719930"/>
            </a:xfrm>
            <a:prstGeom prst="rect">
              <a:avLst/>
            </a:prstGeom>
            <a:noFill/>
            <a:extLst>
              <a:ext uri="{909E8E84-426E-40DD-AFC4-6F175D3DCCD1}">
                <a14:hiddenFill xmlns:a14="http://schemas.microsoft.com/office/drawing/2010/main">
                  <a:solidFill>
                    <a:srgbClr val="FFFFFF"/>
                  </a:solidFill>
                </a14:hiddenFill>
              </a:ext>
            </a:extLst>
          </p:spPr>
        </p:pic>
        <p:pic>
          <p:nvPicPr>
            <p:cNvPr id="437" name="Picture 436" descr="icon_-47"/>
            <p:cNvPicPr>
              <a:picLocks/>
            </p:cNvPicPr>
            <p:nvPr/>
          </p:nvPicPr>
          <p:blipFill>
            <a:blip r:embed="rId5" cstate="print">
              <a:extLst>
                <a:ext uri="{28A0092B-C50C-407E-A947-70E740481C1C}">
                  <a14:useLocalDpi xmlns:a14="http://schemas.microsoft.com/office/drawing/2010/main" val="0"/>
                </a:ext>
              </a:extLst>
            </a:blip>
            <a:srcRect l="13428" t="22585" r="14648" b="22585"/>
            <a:stretch>
              <a:fillRect/>
            </a:stretch>
          </p:blipFill>
          <p:spPr bwMode="auto">
            <a:xfrm>
              <a:off x="5317035" y="872325"/>
              <a:ext cx="909599" cy="783713"/>
            </a:xfrm>
            <a:prstGeom prst="rect">
              <a:avLst/>
            </a:prstGeom>
            <a:noFill/>
            <a:ln>
              <a:noFill/>
            </a:ln>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oup 23"/>
          <p:cNvGrpSpPr/>
          <p:nvPr/>
        </p:nvGrpSpPr>
        <p:grpSpPr>
          <a:xfrm>
            <a:off x="385087" y="2112282"/>
            <a:ext cx="1892808" cy="1240192"/>
            <a:chOff x="7613080" y="450809"/>
            <a:chExt cx="2103120" cy="1377991"/>
          </a:xfrm>
        </p:grpSpPr>
        <p:grpSp>
          <p:nvGrpSpPr>
            <p:cNvPr id="407" name="Group 406"/>
            <p:cNvGrpSpPr/>
            <p:nvPr/>
          </p:nvGrpSpPr>
          <p:grpSpPr>
            <a:xfrm>
              <a:off x="7613080" y="450809"/>
              <a:ext cx="2103120" cy="1377991"/>
              <a:chOff x="386080" y="589209"/>
              <a:chExt cx="2103120" cy="1377991"/>
            </a:xfrm>
          </p:grpSpPr>
          <p:sp>
            <p:nvSpPr>
              <p:cNvPr id="408" name="AutoShape 4"/>
              <p:cNvSpPr>
                <a:spLocks noChangeArrowheads="1"/>
              </p:cNvSpPr>
              <p:nvPr/>
            </p:nvSpPr>
            <p:spPr bwMode="auto">
              <a:xfrm rot="5400000">
                <a:off x="751840" y="229840"/>
                <a:ext cx="1371600" cy="2103120"/>
              </a:xfrm>
              <a:prstGeom prst="round2DiagRect">
                <a:avLst/>
              </a:prstGeom>
              <a:solidFill>
                <a:srgbClr val="CCFFCC"/>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09" name="Rectangle 408"/>
              <p:cNvSpPr>
                <a:spLocks noChangeArrowheads="1"/>
              </p:cNvSpPr>
              <p:nvPr/>
            </p:nvSpPr>
            <p:spPr bwMode="auto">
              <a:xfrm>
                <a:off x="386080" y="589209"/>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CCFFCC"/>
                    </a:solidFill>
                    <a:latin typeface="Verdana"/>
                    <a:ea typeface="Times New Roman"/>
                    <a:sym typeface="Gill Sans"/>
                  </a:rPr>
                  <a:t>4</a:t>
                </a:r>
                <a:endParaRPr lang="en-US" sz="1000" dirty="0">
                  <a:solidFill>
                    <a:srgbClr val="000000"/>
                  </a:solidFill>
                  <a:latin typeface="Times New Roman"/>
                  <a:ea typeface="Times New Roman"/>
                  <a:sym typeface="Gill Sans"/>
                </a:endParaRPr>
              </a:p>
            </p:txBody>
          </p:sp>
        </p:grpSp>
        <p:grpSp>
          <p:nvGrpSpPr>
            <p:cNvPr id="438" name="Group 437"/>
            <p:cNvGrpSpPr>
              <a:grpSpLocks noChangeAspect="1"/>
            </p:cNvGrpSpPr>
            <p:nvPr/>
          </p:nvGrpSpPr>
          <p:grpSpPr bwMode="auto">
            <a:xfrm>
              <a:off x="8239032" y="847756"/>
              <a:ext cx="872302" cy="874741"/>
              <a:chOff x="12199" y="6038"/>
              <a:chExt cx="1886" cy="1688"/>
            </a:xfrm>
          </p:grpSpPr>
          <p:sp>
            <p:nvSpPr>
              <p:cNvPr id="439" name="Rectangle 438"/>
              <p:cNvSpPr>
                <a:spLocks noChangeArrowheads="1"/>
              </p:cNvSpPr>
              <p:nvPr/>
            </p:nvSpPr>
            <p:spPr bwMode="auto">
              <a:xfrm>
                <a:off x="12290" y="6038"/>
                <a:ext cx="1744"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40" name="Freeform 439"/>
              <p:cNvSpPr>
                <a:spLocks noEditPoints="1"/>
              </p:cNvSpPr>
              <p:nvPr/>
            </p:nvSpPr>
            <p:spPr bwMode="auto">
              <a:xfrm>
                <a:off x="12199" y="6039"/>
                <a:ext cx="1886" cy="1686"/>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41" name="Freeform 440"/>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42" name="Freeform 441"/>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43" name="Freeform 442"/>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44" name="Freeform 443"/>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45" name="Freeform 444"/>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46" name="Freeform 445"/>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47" name="Freeform 446"/>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48" name="Freeform 447"/>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49" name="Freeform 448"/>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50" name="Freeform 449"/>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51" name="Freeform 450"/>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52" name="Freeform 451"/>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53" name="Freeform 452"/>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54" name="Freeform 453"/>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55" name="Freeform 454"/>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56" name="Freeform 455"/>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57" name="Freeform 456"/>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58" name="Freeform 457"/>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59" name="Freeform 458"/>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60" name="Freeform 459"/>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61" name="Freeform 460"/>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62" name="Freeform 461"/>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985">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63" name="Freeform 462"/>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64" name="Freeform 463"/>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sp>
          <p:nvSpPr>
            <p:cNvPr id="465" name="Text Box 32"/>
            <p:cNvSpPr txBox="1">
              <a:spLocks noChangeArrowheads="1"/>
            </p:cNvSpPr>
            <p:nvPr/>
          </p:nvSpPr>
          <p:spPr bwMode="auto">
            <a:xfrm>
              <a:off x="7914455" y="535105"/>
              <a:ext cx="162083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PUBLIC MEETING </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grpSp>
      <p:sp>
        <p:nvSpPr>
          <p:cNvPr id="304" name="Rectangle 3" hidden="1"/>
          <p:cNvSpPr>
            <a:spLocks/>
          </p:cNvSpPr>
          <p:nvPr/>
        </p:nvSpPr>
        <p:spPr bwMode="auto">
          <a:xfrm>
            <a:off x="937260" y="2830445"/>
            <a:ext cx="728376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b="1" i="1" dirty="0">
                <a:solidFill>
                  <a:srgbClr val="000000"/>
                </a:solidFill>
                <a:latin typeface="Verdana" pitchFamily="34" charset="0"/>
                <a:sym typeface="Verdana" pitchFamily="34" charset="0"/>
              </a:rPr>
              <a:t>The Adjudication Process</a:t>
            </a:r>
          </a:p>
        </p:txBody>
      </p:sp>
      <p:sp>
        <p:nvSpPr>
          <p:cNvPr id="2" name="TextBox 1"/>
          <p:cNvSpPr txBox="1"/>
          <p:nvPr/>
        </p:nvSpPr>
        <p:spPr>
          <a:xfrm>
            <a:off x="210363" y="642614"/>
            <a:ext cx="2236471" cy="1163396"/>
          </a:xfrm>
          <a:prstGeom prst="rect">
            <a:avLst/>
          </a:prstGeom>
          <a:noFill/>
        </p:spPr>
        <p:txBody>
          <a:bodyPr wrap="square" lIns="82292" tIns="41148" rIns="82292" bIns="41148" rtlCol="0">
            <a:spAutoFit/>
          </a:bodyPr>
          <a:lstStyle/>
          <a:p>
            <a:pPr algn="ctr"/>
            <a:r>
              <a:rPr lang="en-US" sz="23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The Adjudication Process</a:t>
            </a:r>
          </a:p>
        </p:txBody>
      </p:sp>
      <p:grpSp>
        <p:nvGrpSpPr>
          <p:cNvPr id="575" name="Group 574"/>
          <p:cNvGrpSpPr/>
          <p:nvPr/>
        </p:nvGrpSpPr>
        <p:grpSpPr>
          <a:xfrm>
            <a:off x="385087" y="3667770"/>
            <a:ext cx="1892808" cy="1240192"/>
            <a:chOff x="7632873" y="2088185"/>
            <a:chExt cx="2103120" cy="1377991"/>
          </a:xfrm>
        </p:grpSpPr>
        <p:sp>
          <p:nvSpPr>
            <p:cNvPr id="576" name="AutoShape 4"/>
            <p:cNvSpPr>
              <a:spLocks noChangeArrowheads="1"/>
            </p:cNvSpPr>
            <p:nvPr/>
          </p:nvSpPr>
          <p:spPr bwMode="auto">
            <a:xfrm rot="5400000">
              <a:off x="7998633" y="1728816"/>
              <a:ext cx="1371600" cy="2103120"/>
            </a:xfrm>
            <a:prstGeom prst="round2DiagRect">
              <a:avLst/>
            </a:prstGeom>
            <a:solidFill>
              <a:schemeClr val="accent5"/>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79" name="Rectangle 578"/>
            <p:cNvSpPr>
              <a:spLocks noChangeArrowheads="1"/>
            </p:cNvSpPr>
            <p:nvPr/>
          </p:nvSpPr>
          <p:spPr bwMode="auto">
            <a:xfrm>
              <a:off x="7632873" y="2088185"/>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DAEDEF"/>
                  </a:solidFill>
                  <a:latin typeface="Verdana"/>
                  <a:ea typeface="Times New Roman"/>
                  <a:sym typeface="Gill Sans"/>
                </a:rPr>
                <a:t>8</a:t>
              </a:r>
              <a:endParaRPr lang="en-US" sz="1000" dirty="0">
                <a:solidFill>
                  <a:srgbClr val="DAEDEF"/>
                </a:solidFill>
                <a:latin typeface="Times New Roman"/>
                <a:ea typeface="Times New Roman"/>
                <a:sym typeface="Gill Sans"/>
              </a:endParaRPr>
            </a:p>
          </p:txBody>
        </p:sp>
        <p:grpSp>
          <p:nvGrpSpPr>
            <p:cNvPr id="580" name="Group 579"/>
            <p:cNvGrpSpPr>
              <a:grpSpLocks noChangeAspect="1"/>
            </p:cNvGrpSpPr>
            <p:nvPr/>
          </p:nvGrpSpPr>
          <p:grpSpPr bwMode="auto">
            <a:xfrm>
              <a:off x="8258825" y="2485132"/>
              <a:ext cx="872302" cy="874741"/>
              <a:chOff x="12199" y="6038"/>
              <a:chExt cx="1886" cy="1688"/>
            </a:xfrm>
          </p:grpSpPr>
          <p:sp>
            <p:nvSpPr>
              <p:cNvPr id="582" name="Rectangle 581"/>
              <p:cNvSpPr>
                <a:spLocks noChangeArrowheads="1"/>
              </p:cNvSpPr>
              <p:nvPr/>
            </p:nvSpPr>
            <p:spPr bwMode="auto">
              <a:xfrm>
                <a:off x="12290" y="6038"/>
                <a:ext cx="1744"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83" name="Freeform 582"/>
              <p:cNvSpPr>
                <a:spLocks noEditPoints="1"/>
              </p:cNvSpPr>
              <p:nvPr/>
            </p:nvSpPr>
            <p:spPr bwMode="auto">
              <a:xfrm>
                <a:off x="12199" y="6039"/>
                <a:ext cx="1886" cy="1686"/>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84" name="Freeform 583"/>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85" name="Freeform 584"/>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86" name="Freeform 585"/>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87" name="Freeform 586"/>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88" name="Freeform 587"/>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89" name="Freeform 588"/>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90" name="Freeform 589"/>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91" name="Freeform 590"/>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92" name="Freeform 591"/>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93" name="Freeform 592"/>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94" name="Freeform 593"/>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95" name="Freeform 594"/>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96" name="Freeform 595"/>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97" name="Freeform 596"/>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98" name="Freeform 597"/>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99" name="Freeform 598"/>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00" name="Freeform 599"/>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01" name="Freeform 600"/>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02" name="Freeform 601"/>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03" name="Freeform 602"/>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04" name="Freeform 603"/>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05" name="Freeform 604"/>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985">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06" name="Freeform 605"/>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07" name="Freeform 606"/>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sp>
          <p:nvSpPr>
            <p:cNvPr id="581" name="Text Box 32"/>
            <p:cNvSpPr txBox="1">
              <a:spLocks noChangeArrowheads="1"/>
            </p:cNvSpPr>
            <p:nvPr/>
          </p:nvSpPr>
          <p:spPr bwMode="auto">
            <a:xfrm>
              <a:off x="7934248" y="2172481"/>
              <a:ext cx="162083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PUBLIC MEETING </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grpSp>
      <p:grpSp>
        <p:nvGrpSpPr>
          <p:cNvPr id="608" name="Group 607"/>
          <p:cNvGrpSpPr/>
          <p:nvPr/>
        </p:nvGrpSpPr>
        <p:grpSpPr>
          <a:xfrm>
            <a:off x="6892912" y="2091348"/>
            <a:ext cx="1892808" cy="1240192"/>
            <a:chOff x="5276832" y="2074369"/>
            <a:chExt cx="2103120" cy="1377991"/>
          </a:xfrm>
        </p:grpSpPr>
        <p:sp>
          <p:nvSpPr>
            <p:cNvPr id="609" name="AutoShape 4"/>
            <p:cNvSpPr>
              <a:spLocks noChangeArrowheads="1"/>
            </p:cNvSpPr>
            <p:nvPr/>
          </p:nvSpPr>
          <p:spPr bwMode="auto">
            <a:xfrm rot="5400000">
              <a:off x="5642592" y="1715000"/>
              <a:ext cx="1371600" cy="2103120"/>
            </a:xfrm>
            <a:prstGeom prst="round2DiagRect">
              <a:avLst/>
            </a:prstGeom>
            <a:solidFill>
              <a:schemeClr val="accent5"/>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10" name="Rectangle 609"/>
            <p:cNvSpPr>
              <a:spLocks noChangeArrowheads="1"/>
            </p:cNvSpPr>
            <p:nvPr/>
          </p:nvSpPr>
          <p:spPr bwMode="auto">
            <a:xfrm>
              <a:off x="5276832" y="2074369"/>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DAEDEF"/>
                  </a:solidFill>
                  <a:latin typeface="Verdana"/>
                  <a:ea typeface="Times New Roman"/>
                  <a:sym typeface="Gill Sans"/>
                </a:rPr>
                <a:t>7</a:t>
              </a:r>
              <a:endParaRPr lang="en-US" sz="1000" dirty="0">
                <a:solidFill>
                  <a:srgbClr val="DAEDEF"/>
                </a:solidFill>
                <a:latin typeface="Times New Roman"/>
                <a:ea typeface="Times New Roman"/>
                <a:sym typeface="Gill Sans"/>
              </a:endParaRPr>
            </a:p>
          </p:txBody>
        </p:sp>
        <p:sp>
          <p:nvSpPr>
            <p:cNvPr id="611" name="Text Box 32"/>
            <p:cNvSpPr txBox="1">
              <a:spLocks noChangeArrowheads="1"/>
            </p:cNvSpPr>
            <p:nvPr/>
          </p:nvSpPr>
          <p:spPr bwMode="auto">
            <a:xfrm>
              <a:off x="5578207" y="2158665"/>
              <a:ext cx="162083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90 DAYS TO FILE OBJECTION</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pic>
          <p:nvPicPr>
            <p:cNvPr id="612" name="Picture 6" descr="https://upload.wikimedia.org/wikipedia/commons/thumb/c/ca/Calendar_icon_2.svg/2000px-Calendar_icon_2.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0922" y="2496658"/>
              <a:ext cx="914400" cy="946404"/>
            </a:xfrm>
            <a:prstGeom prst="rect">
              <a:avLst/>
            </a:prstGeom>
            <a:noFill/>
            <a:extLst>
              <a:ext uri="{909E8E84-426E-40DD-AFC4-6F175D3DCCD1}">
                <a14:hiddenFill xmlns:a14="http://schemas.microsoft.com/office/drawing/2010/main">
                  <a:solidFill>
                    <a:srgbClr val="FFFFFF"/>
                  </a:solidFill>
                </a14:hiddenFill>
              </a:ext>
            </a:extLst>
          </p:spPr>
        </p:pic>
        <p:sp>
          <p:nvSpPr>
            <p:cNvPr id="613" name="Text Box 32"/>
            <p:cNvSpPr txBox="1">
              <a:spLocks noChangeArrowheads="1"/>
            </p:cNvSpPr>
            <p:nvPr/>
          </p:nvSpPr>
          <p:spPr bwMode="auto">
            <a:xfrm>
              <a:off x="5867952" y="2838429"/>
              <a:ext cx="860104" cy="48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25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90</a:t>
              </a:r>
            </a:p>
          </p:txBody>
        </p:sp>
      </p:grpSp>
      <p:grpSp>
        <p:nvGrpSpPr>
          <p:cNvPr id="614" name="Group 613"/>
          <p:cNvGrpSpPr/>
          <p:nvPr/>
        </p:nvGrpSpPr>
        <p:grpSpPr>
          <a:xfrm>
            <a:off x="2554362" y="2108439"/>
            <a:ext cx="1892808" cy="1240192"/>
            <a:chOff x="464947" y="2057400"/>
            <a:chExt cx="2103120" cy="1377991"/>
          </a:xfrm>
        </p:grpSpPr>
        <p:grpSp>
          <p:nvGrpSpPr>
            <p:cNvPr id="615" name="Group 614"/>
            <p:cNvGrpSpPr/>
            <p:nvPr/>
          </p:nvGrpSpPr>
          <p:grpSpPr>
            <a:xfrm>
              <a:off x="464947" y="2057400"/>
              <a:ext cx="2103120" cy="1377991"/>
              <a:chOff x="464947" y="2057400"/>
              <a:chExt cx="2103120" cy="1377991"/>
            </a:xfrm>
          </p:grpSpPr>
          <p:sp>
            <p:nvSpPr>
              <p:cNvPr id="619" name="AutoShape 4"/>
              <p:cNvSpPr>
                <a:spLocks noChangeArrowheads="1"/>
              </p:cNvSpPr>
              <p:nvPr/>
            </p:nvSpPr>
            <p:spPr bwMode="auto">
              <a:xfrm rot="5400000">
                <a:off x="830707" y="1698031"/>
                <a:ext cx="1371600" cy="2103120"/>
              </a:xfrm>
              <a:prstGeom prst="round2DiagRect">
                <a:avLst/>
              </a:prstGeom>
              <a:solidFill>
                <a:schemeClr val="accent5"/>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20" name="Rectangle 619"/>
              <p:cNvSpPr>
                <a:spLocks noChangeArrowheads="1"/>
              </p:cNvSpPr>
              <p:nvPr/>
            </p:nvSpPr>
            <p:spPr bwMode="auto">
              <a:xfrm>
                <a:off x="464947" y="2057400"/>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DAEDEF"/>
                    </a:solidFill>
                    <a:latin typeface="Verdana"/>
                    <a:ea typeface="Times New Roman"/>
                    <a:sym typeface="Gill Sans"/>
                  </a:rPr>
                  <a:t>5</a:t>
                </a:r>
                <a:endParaRPr lang="en-US" sz="1000" dirty="0">
                  <a:solidFill>
                    <a:srgbClr val="DAEDEF"/>
                  </a:solidFill>
                  <a:latin typeface="Times New Roman"/>
                  <a:ea typeface="Times New Roman"/>
                  <a:sym typeface="Gill Sans"/>
                </a:endParaRPr>
              </a:p>
            </p:txBody>
          </p:sp>
          <p:sp>
            <p:nvSpPr>
              <p:cNvPr id="621" name="Text Box 32"/>
              <p:cNvSpPr txBox="1">
                <a:spLocks noChangeArrowheads="1"/>
              </p:cNvSpPr>
              <p:nvPr/>
            </p:nvSpPr>
            <p:spPr bwMode="auto">
              <a:xfrm>
                <a:off x="464947" y="2133600"/>
                <a:ext cx="2091119" cy="26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NOTICE TO FILE </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CLAIMS WITHIN 90 DAYS</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pic>
            <p:nvPicPr>
              <p:cNvPr id="622" name="Picture 4" descr="http://png-4.vector.me/files/images/3/8/386418/icon_letter_mail_thum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3800" y="2667000"/>
                <a:ext cx="742925" cy="531127"/>
              </a:xfrm>
              <a:prstGeom prst="rect">
                <a:avLst/>
              </a:prstGeom>
              <a:noFill/>
              <a:extLst>
                <a:ext uri="{909E8E84-426E-40DD-AFC4-6F175D3DCCD1}">
                  <a14:hiddenFill xmlns:a14="http://schemas.microsoft.com/office/drawing/2010/main">
                    <a:solidFill>
                      <a:srgbClr val="FFFFFF"/>
                    </a:solidFill>
                  </a14:hiddenFill>
                </a:ext>
              </a:extLst>
            </p:spPr>
          </p:pic>
          <p:pic>
            <p:nvPicPr>
              <p:cNvPr id="623" name="Picture 622" descr="icon_-47"/>
              <p:cNvPicPr>
                <a:picLocks/>
              </p:cNvPicPr>
              <p:nvPr/>
            </p:nvPicPr>
            <p:blipFill>
              <a:blip r:embed="rId8" cstate="print">
                <a:extLst>
                  <a:ext uri="{28A0092B-C50C-407E-A947-70E740481C1C}">
                    <a14:useLocalDpi xmlns:a14="http://schemas.microsoft.com/office/drawing/2010/main" val="0"/>
                  </a:ext>
                </a:extLst>
              </a:blip>
              <a:srcRect l="13428" t="22585" r="14648" b="22585"/>
              <a:stretch>
                <a:fillRect/>
              </a:stretch>
            </p:blipFill>
            <p:spPr bwMode="auto">
              <a:xfrm>
                <a:off x="556386" y="2590800"/>
                <a:ext cx="680729" cy="623930"/>
              </a:xfrm>
              <a:prstGeom prst="rect">
                <a:avLst/>
              </a:prstGeom>
              <a:noFill/>
              <a:ln>
                <a:noFill/>
              </a:ln>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6" name="Group 615"/>
            <p:cNvGrpSpPr/>
            <p:nvPr/>
          </p:nvGrpSpPr>
          <p:grpSpPr>
            <a:xfrm>
              <a:off x="1879600" y="2580674"/>
              <a:ext cx="598769" cy="619726"/>
              <a:chOff x="1925925" y="2507469"/>
              <a:chExt cx="598769" cy="619726"/>
            </a:xfrm>
          </p:grpSpPr>
          <p:pic>
            <p:nvPicPr>
              <p:cNvPr id="617" name="Picture 6" descr="https://upload.wikimedia.org/wikipedia/commons/thumb/c/ca/Calendar_icon_2.svg/2000px-Calendar_icon_2.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5925" y="2507469"/>
                <a:ext cx="598769" cy="619726"/>
              </a:xfrm>
              <a:prstGeom prst="rect">
                <a:avLst/>
              </a:prstGeom>
              <a:noFill/>
              <a:extLst>
                <a:ext uri="{909E8E84-426E-40DD-AFC4-6F175D3DCCD1}">
                  <a14:hiddenFill xmlns:a14="http://schemas.microsoft.com/office/drawing/2010/main">
                    <a:solidFill>
                      <a:srgbClr val="FFFFFF"/>
                    </a:solidFill>
                  </a14:hiddenFill>
                </a:ext>
              </a:extLst>
            </p:spPr>
          </p:pic>
          <p:sp>
            <p:nvSpPr>
              <p:cNvPr id="618" name="Text Box 32"/>
              <p:cNvSpPr txBox="1">
                <a:spLocks noChangeArrowheads="1"/>
              </p:cNvSpPr>
              <p:nvPr/>
            </p:nvSpPr>
            <p:spPr bwMode="auto">
              <a:xfrm>
                <a:off x="1944146" y="2712932"/>
                <a:ext cx="580548" cy="365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16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90</a:t>
                </a:r>
              </a:p>
            </p:txBody>
          </p:sp>
        </p:grpSp>
      </p:grpSp>
      <p:grpSp>
        <p:nvGrpSpPr>
          <p:cNvPr id="624" name="Group 623"/>
          <p:cNvGrpSpPr/>
          <p:nvPr/>
        </p:nvGrpSpPr>
        <p:grpSpPr>
          <a:xfrm>
            <a:off x="4757341" y="3675574"/>
            <a:ext cx="1900192" cy="1240194"/>
            <a:chOff x="454076" y="3744764"/>
            <a:chExt cx="2111324" cy="1377993"/>
          </a:xfrm>
        </p:grpSpPr>
        <p:sp>
          <p:nvSpPr>
            <p:cNvPr id="625" name="AutoShape 4"/>
            <p:cNvSpPr>
              <a:spLocks noChangeArrowheads="1"/>
            </p:cNvSpPr>
            <p:nvPr/>
          </p:nvSpPr>
          <p:spPr bwMode="auto">
            <a:xfrm rot="5400000">
              <a:off x="824706" y="3385397"/>
              <a:ext cx="1371600" cy="2103120"/>
            </a:xfrm>
            <a:prstGeom prst="round2DiagRect">
              <a:avLst/>
            </a:prstGeom>
            <a:solidFill>
              <a:schemeClr val="accent5"/>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nvGrpSpPr>
            <p:cNvPr id="626" name="Group 625"/>
            <p:cNvGrpSpPr>
              <a:grpSpLocks noChangeAspect="1"/>
            </p:cNvGrpSpPr>
            <p:nvPr/>
          </p:nvGrpSpPr>
          <p:grpSpPr>
            <a:xfrm>
              <a:off x="631454" y="4281310"/>
              <a:ext cx="794857" cy="759291"/>
              <a:chOff x="3285610" y="5361129"/>
              <a:chExt cx="831862" cy="794640"/>
            </a:xfrm>
          </p:grpSpPr>
          <p:sp>
            <p:nvSpPr>
              <p:cNvPr id="639" name="Freeform 638"/>
              <p:cNvSpPr>
                <a:spLocks noEditPoints="1"/>
              </p:cNvSpPr>
              <p:nvPr/>
            </p:nvSpPr>
            <p:spPr bwMode="auto">
              <a:xfrm>
                <a:off x="3285610" y="5361129"/>
                <a:ext cx="831862" cy="794640"/>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40" name="AutoShape 236"/>
              <p:cNvSpPr>
                <a:spLocks noChangeArrowheads="1"/>
              </p:cNvSpPr>
              <p:nvPr/>
            </p:nvSpPr>
            <p:spPr bwMode="auto">
              <a:xfrm>
                <a:off x="3433453" y="5581271"/>
                <a:ext cx="72345" cy="264430"/>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41" name="AutoShape 237"/>
              <p:cNvSpPr>
                <a:spLocks noChangeArrowheads="1"/>
              </p:cNvSpPr>
              <p:nvPr/>
            </p:nvSpPr>
            <p:spPr bwMode="auto">
              <a:xfrm rot="2629087">
                <a:off x="3448237" y="5636306"/>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42" name="AutoShape 238"/>
              <p:cNvSpPr>
                <a:spLocks noChangeArrowheads="1"/>
              </p:cNvSpPr>
              <p:nvPr/>
            </p:nvSpPr>
            <p:spPr bwMode="auto">
              <a:xfrm>
                <a:off x="3448237" y="5792239"/>
                <a:ext cx="165672" cy="51751"/>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43" name="Oval 642"/>
              <p:cNvSpPr>
                <a:spLocks noChangeArrowheads="1"/>
              </p:cNvSpPr>
              <p:nvPr/>
            </p:nvSpPr>
            <p:spPr bwMode="auto">
              <a:xfrm>
                <a:off x="3433453" y="5471200"/>
                <a:ext cx="79059" cy="91054"/>
              </a:xfrm>
              <a:prstGeom prst="ellipse">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44" name="AutoShape 240"/>
              <p:cNvSpPr>
                <a:spLocks noChangeArrowheads="1"/>
              </p:cNvSpPr>
              <p:nvPr/>
            </p:nvSpPr>
            <p:spPr bwMode="auto">
              <a:xfrm rot="5400000">
                <a:off x="3276066" y="5760886"/>
                <a:ext cx="250673" cy="44313"/>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45" name="AutoShape 241"/>
              <p:cNvSpPr>
                <a:spLocks noChangeArrowheads="1"/>
              </p:cNvSpPr>
              <p:nvPr/>
            </p:nvSpPr>
            <p:spPr bwMode="auto">
              <a:xfrm>
                <a:off x="3381708" y="5856447"/>
                <a:ext cx="172386" cy="54807"/>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46" name="Rectangle 645"/>
              <p:cNvSpPr>
                <a:spLocks noChangeArrowheads="1"/>
              </p:cNvSpPr>
              <p:nvPr/>
            </p:nvSpPr>
            <p:spPr bwMode="auto">
              <a:xfrm>
                <a:off x="3566511" y="5746377"/>
                <a:ext cx="273435" cy="273383"/>
              </a:xfrm>
              <a:prstGeom prst="rect">
                <a:avLst/>
              </a:pr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47" name="AutoShape 243"/>
              <p:cNvSpPr>
                <a:spLocks noChangeArrowheads="1"/>
              </p:cNvSpPr>
              <p:nvPr/>
            </p:nvSpPr>
            <p:spPr bwMode="auto">
              <a:xfrm>
                <a:off x="3366924" y="5929828"/>
                <a:ext cx="174065" cy="91273"/>
              </a:xfrm>
              <a:custGeom>
                <a:avLst/>
                <a:gdLst>
                  <a:gd name="G0" fmla="+- 8752 0 0"/>
                  <a:gd name="G1" fmla="+- 8752 0 0"/>
                  <a:gd name="G2" fmla="+- 0 0 0"/>
                  <a:gd name="G3" fmla="+- 21600 0 8752"/>
                  <a:gd name="G4" fmla="+- 21600 0 8752"/>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8157 h 21600"/>
                  <a:gd name="T4" fmla="*/ 10800 w 21600"/>
                  <a:gd name="T5" fmla="*/ 21600 h 21600"/>
                  <a:gd name="T6" fmla="*/ 21600 w 21600"/>
                  <a:gd name="T7" fmla="*/ 18157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8752" y="0"/>
                    </a:lnTo>
                    <a:lnTo>
                      <a:pt x="8752" y="0"/>
                    </a:lnTo>
                    <a:lnTo>
                      <a:pt x="8752" y="14714"/>
                    </a:lnTo>
                    <a:lnTo>
                      <a:pt x="0" y="14714"/>
                    </a:lnTo>
                    <a:lnTo>
                      <a:pt x="0" y="14714"/>
                    </a:lnTo>
                    <a:lnTo>
                      <a:pt x="0" y="18157"/>
                    </a:lnTo>
                    <a:lnTo>
                      <a:pt x="0" y="21600"/>
                    </a:lnTo>
                    <a:lnTo>
                      <a:pt x="0" y="21600"/>
                    </a:lnTo>
                    <a:lnTo>
                      <a:pt x="21600" y="21600"/>
                    </a:lnTo>
                    <a:lnTo>
                      <a:pt x="21600" y="21600"/>
                    </a:lnTo>
                    <a:lnTo>
                      <a:pt x="21600" y="18157"/>
                    </a:lnTo>
                    <a:lnTo>
                      <a:pt x="21600" y="14714"/>
                    </a:lnTo>
                    <a:lnTo>
                      <a:pt x="21600" y="14714"/>
                    </a:lnTo>
                    <a:lnTo>
                      <a:pt x="12848" y="14714"/>
                    </a:lnTo>
                    <a:lnTo>
                      <a:pt x="12848" y="0"/>
                    </a:lnTo>
                    <a:lnTo>
                      <a:pt x="12848" y="0"/>
                    </a:lnTo>
                    <a:close/>
                  </a:path>
                </a:pathLst>
              </a:cu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48" name="AutoShape 244"/>
              <p:cNvSpPr>
                <a:spLocks noChangeArrowheads="1"/>
              </p:cNvSpPr>
              <p:nvPr/>
            </p:nvSpPr>
            <p:spPr bwMode="auto">
              <a:xfrm rot="10800000">
                <a:off x="3529551" y="5682169"/>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49" name="AutoShape 245"/>
              <p:cNvSpPr>
                <a:spLocks noChangeArrowheads="1"/>
              </p:cNvSpPr>
              <p:nvPr/>
            </p:nvSpPr>
            <p:spPr bwMode="auto">
              <a:xfrm flipH="1">
                <a:off x="3906550" y="5581271"/>
                <a:ext cx="72345" cy="264430"/>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50" name="AutoShape 246"/>
              <p:cNvSpPr>
                <a:spLocks noChangeArrowheads="1"/>
              </p:cNvSpPr>
              <p:nvPr/>
            </p:nvSpPr>
            <p:spPr bwMode="auto">
              <a:xfrm rot="18970913" flipH="1">
                <a:off x="3847413" y="5636306"/>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51" name="AutoShape 247"/>
              <p:cNvSpPr>
                <a:spLocks noChangeArrowheads="1"/>
              </p:cNvSpPr>
              <p:nvPr/>
            </p:nvSpPr>
            <p:spPr bwMode="auto">
              <a:xfrm flipH="1">
                <a:off x="3803060" y="5792239"/>
                <a:ext cx="165672" cy="51751"/>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52" name="Oval 651"/>
              <p:cNvSpPr>
                <a:spLocks noChangeArrowheads="1"/>
              </p:cNvSpPr>
              <p:nvPr/>
            </p:nvSpPr>
            <p:spPr bwMode="auto">
              <a:xfrm flipH="1">
                <a:off x="3906550" y="5471200"/>
                <a:ext cx="79059" cy="91054"/>
              </a:xfrm>
              <a:prstGeom prst="ellipse">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53" name="AutoShape 249"/>
              <p:cNvSpPr>
                <a:spLocks noChangeArrowheads="1"/>
              </p:cNvSpPr>
              <p:nvPr/>
            </p:nvSpPr>
            <p:spPr bwMode="auto">
              <a:xfrm rot="16200000" flipH="1">
                <a:off x="3889614" y="5760886"/>
                <a:ext cx="250673" cy="44313"/>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54" name="AutoShape 250"/>
              <p:cNvSpPr>
                <a:spLocks noChangeArrowheads="1"/>
              </p:cNvSpPr>
              <p:nvPr/>
            </p:nvSpPr>
            <p:spPr bwMode="auto">
              <a:xfrm flipH="1">
                <a:off x="3869589" y="5856447"/>
                <a:ext cx="172386" cy="54807"/>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55" name="AutoShape 251"/>
              <p:cNvSpPr>
                <a:spLocks noChangeArrowheads="1"/>
              </p:cNvSpPr>
              <p:nvPr/>
            </p:nvSpPr>
            <p:spPr bwMode="auto">
              <a:xfrm flipH="1">
                <a:off x="3869589" y="5929828"/>
                <a:ext cx="174065" cy="91054"/>
              </a:xfrm>
              <a:custGeom>
                <a:avLst/>
                <a:gdLst>
                  <a:gd name="G0" fmla="+- 8752 0 0"/>
                  <a:gd name="G1" fmla="+- 8752 0 0"/>
                  <a:gd name="G2" fmla="+- 0 0 0"/>
                  <a:gd name="G3" fmla="+- 21600 0 8752"/>
                  <a:gd name="G4" fmla="+- 21600 0 8752"/>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8157 h 21600"/>
                  <a:gd name="T4" fmla="*/ 10800 w 21600"/>
                  <a:gd name="T5" fmla="*/ 21600 h 21600"/>
                  <a:gd name="T6" fmla="*/ 21600 w 21600"/>
                  <a:gd name="T7" fmla="*/ 18157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8752" y="0"/>
                    </a:lnTo>
                    <a:lnTo>
                      <a:pt x="8752" y="0"/>
                    </a:lnTo>
                    <a:lnTo>
                      <a:pt x="8752" y="14714"/>
                    </a:lnTo>
                    <a:lnTo>
                      <a:pt x="0" y="14714"/>
                    </a:lnTo>
                    <a:lnTo>
                      <a:pt x="0" y="14714"/>
                    </a:lnTo>
                    <a:lnTo>
                      <a:pt x="0" y="18157"/>
                    </a:lnTo>
                    <a:lnTo>
                      <a:pt x="0" y="21600"/>
                    </a:lnTo>
                    <a:lnTo>
                      <a:pt x="0" y="21600"/>
                    </a:lnTo>
                    <a:lnTo>
                      <a:pt x="21600" y="21600"/>
                    </a:lnTo>
                    <a:lnTo>
                      <a:pt x="21600" y="21600"/>
                    </a:lnTo>
                    <a:lnTo>
                      <a:pt x="21600" y="18157"/>
                    </a:lnTo>
                    <a:lnTo>
                      <a:pt x="21600" y="14714"/>
                    </a:lnTo>
                    <a:lnTo>
                      <a:pt x="21600" y="14714"/>
                    </a:lnTo>
                    <a:lnTo>
                      <a:pt x="12848" y="14714"/>
                    </a:lnTo>
                    <a:lnTo>
                      <a:pt x="12848" y="0"/>
                    </a:lnTo>
                    <a:lnTo>
                      <a:pt x="12848" y="0"/>
                    </a:lnTo>
                    <a:close/>
                  </a:path>
                </a:pathLst>
              </a:cu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56" name="AutoShape 252"/>
              <p:cNvSpPr>
                <a:spLocks noChangeArrowheads="1"/>
              </p:cNvSpPr>
              <p:nvPr/>
            </p:nvSpPr>
            <p:spPr bwMode="auto">
              <a:xfrm rot="10800000" flipH="1">
                <a:off x="3766099" y="5682169"/>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sp>
          <p:nvSpPr>
            <p:cNvPr id="627" name="Rectangle 626"/>
            <p:cNvSpPr>
              <a:spLocks noChangeArrowheads="1"/>
            </p:cNvSpPr>
            <p:nvPr/>
          </p:nvSpPr>
          <p:spPr bwMode="auto">
            <a:xfrm>
              <a:off x="458946" y="3744764"/>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DAEDEF"/>
                  </a:solidFill>
                  <a:latin typeface="Verdana"/>
                  <a:ea typeface="Times New Roman"/>
                  <a:sym typeface="Gill Sans"/>
                </a:rPr>
                <a:t>9</a:t>
              </a:r>
              <a:endParaRPr lang="en-US" sz="1000" dirty="0">
                <a:solidFill>
                  <a:srgbClr val="DAEDEF"/>
                </a:solidFill>
                <a:latin typeface="Times New Roman"/>
                <a:ea typeface="Times New Roman"/>
                <a:sym typeface="Gill Sans"/>
              </a:endParaRPr>
            </a:p>
          </p:txBody>
        </p:sp>
        <p:sp>
          <p:nvSpPr>
            <p:cNvPr id="628" name="Text Box 32"/>
            <p:cNvSpPr txBox="1">
              <a:spLocks noChangeArrowheads="1"/>
            </p:cNvSpPr>
            <p:nvPr/>
          </p:nvSpPr>
          <p:spPr bwMode="auto">
            <a:xfrm>
              <a:off x="454076" y="3776859"/>
              <a:ext cx="2091119"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OBJECTION </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RESOLUTION &amp; DECREE</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grpSp>
          <p:nvGrpSpPr>
            <p:cNvPr id="629" name="Group 628"/>
            <p:cNvGrpSpPr>
              <a:grpSpLocks noChangeAspect="1"/>
            </p:cNvGrpSpPr>
            <p:nvPr/>
          </p:nvGrpSpPr>
          <p:grpSpPr>
            <a:xfrm>
              <a:off x="1583929" y="4396324"/>
              <a:ext cx="981471" cy="566711"/>
              <a:chOff x="8296536" y="6302105"/>
              <a:chExt cx="962739" cy="555895"/>
            </a:xfrm>
          </p:grpSpPr>
          <p:grpSp>
            <p:nvGrpSpPr>
              <p:cNvPr id="630" name="Group 629"/>
              <p:cNvGrpSpPr>
                <a:grpSpLocks/>
              </p:cNvGrpSpPr>
              <p:nvPr/>
            </p:nvGrpSpPr>
            <p:grpSpPr bwMode="auto">
              <a:xfrm rot="18653719">
                <a:off x="8645681" y="6098184"/>
                <a:ext cx="409674" cy="817515"/>
                <a:chOff x="3580" y="3509"/>
                <a:chExt cx="2404" cy="5748"/>
              </a:xfrm>
            </p:grpSpPr>
            <p:sp>
              <p:nvSpPr>
                <p:cNvPr id="633" name="AutoShape 259"/>
                <p:cNvSpPr>
                  <a:spLocks noChangeArrowheads="1"/>
                </p:cNvSpPr>
                <p:nvPr/>
              </p:nvSpPr>
              <p:spPr bwMode="auto">
                <a:xfrm rot="10800000">
                  <a:off x="4142" y="3557"/>
                  <a:ext cx="1280" cy="1184"/>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34" name="Rectangle 633"/>
                <p:cNvSpPr>
                  <a:spLocks noChangeArrowheads="1"/>
                </p:cNvSpPr>
                <p:nvPr/>
              </p:nvSpPr>
              <p:spPr bwMode="auto">
                <a:xfrm rot="5400000">
                  <a:off x="2584" y="6823"/>
                  <a:ext cx="4397" cy="471"/>
                </a:xfrm>
                <a:prstGeom prst="rect">
                  <a:avLst/>
                </a:pr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35" name="AutoShape 261"/>
                <p:cNvSpPr>
                  <a:spLocks noChangeArrowheads="1"/>
                </p:cNvSpPr>
                <p:nvPr/>
              </p:nvSpPr>
              <p:spPr bwMode="auto">
                <a:xfrm>
                  <a:off x="3861" y="3510"/>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36" name="AutoShape 262"/>
                <p:cNvSpPr>
                  <a:spLocks noChangeArrowheads="1"/>
                </p:cNvSpPr>
                <p:nvPr/>
              </p:nvSpPr>
              <p:spPr bwMode="auto">
                <a:xfrm>
                  <a:off x="3580" y="3510"/>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37" name="AutoShape 263"/>
                <p:cNvSpPr>
                  <a:spLocks noChangeArrowheads="1"/>
                </p:cNvSpPr>
                <p:nvPr/>
              </p:nvSpPr>
              <p:spPr bwMode="auto">
                <a:xfrm>
                  <a:off x="5520" y="3509"/>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38" name="AutoShape 264"/>
                <p:cNvSpPr>
                  <a:spLocks noChangeArrowheads="1"/>
                </p:cNvSpPr>
                <p:nvPr/>
              </p:nvSpPr>
              <p:spPr bwMode="auto">
                <a:xfrm>
                  <a:off x="5801" y="3509"/>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sp>
            <p:nvSpPr>
              <p:cNvPr id="631" name="AutoShape 265"/>
              <p:cNvSpPr>
                <a:spLocks noChangeArrowheads="1"/>
              </p:cNvSpPr>
              <p:nvPr/>
            </p:nvSpPr>
            <p:spPr bwMode="auto">
              <a:xfrm rot="10800000">
                <a:off x="8296536" y="6759678"/>
                <a:ext cx="526292" cy="98322"/>
              </a:xfrm>
              <a:custGeom>
                <a:avLst/>
                <a:gdLst>
                  <a:gd name="G0" fmla="+- 3187 0 0"/>
                  <a:gd name="G1" fmla="+- 21600 0 3187"/>
                  <a:gd name="G2" fmla="*/ 3187 1 2"/>
                  <a:gd name="G3" fmla="+- 21600 0 G2"/>
                  <a:gd name="G4" fmla="+/ 3187 21600 2"/>
                  <a:gd name="G5" fmla="+/ G1 0 2"/>
                  <a:gd name="G6" fmla="*/ 21600 21600 3187"/>
                  <a:gd name="G7" fmla="*/ G6 1 2"/>
                  <a:gd name="G8" fmla="+- 21600 0 G7"/>
                  <a:gd name="G9" fmla="*/ 21600 1 2"/>
                  <a:gd name="G10" fmla="+- 3187 0 G9"/>
                  <a:gd name="G11" fmla="?: G10 G8 0"/>
                  <a:gd name="G12" fmla="?: G10 G7 21600"/>
                  <a:gd name="T0" fmla="*/ 20006 w 21600"/>
                  <a:gd name="T1" fmla="*/ 10800 h 21600"/>
                  <a:gd name="T2" fmla="*/ 10800 w 21600"/>
                  <a:gd name="T3" fmla="*/ 21600 h 21600"/>
                  <a:gd name="T4" fmla="*/ 1594 w 21600"/>
                  <a:gd name="T5" fmla="*/ 10800 h 21600"/>
                  <a:gd name="T6" fmla="*/ 10800 w 21600"/>
                  <a:gd name="T7" fmla="*/ 0 h 21600"/>
                  <a:gd name="T8" fmla="*/ 3394 w 21600"/>
                  <a:gd name="T9" fmla="*/ 3394 h 21600"/>
                  <a:gd name="T10" fmla="*/ 18206 w 21600"/>
                  <a:gd name="T11" fmla="*/ 18206 h 21600"/>
                </a:gdLst>
                <a:ahLst/>
                <a:cxnLst>
                  <a:cxn ang="0">
                    <a:pos x="T0" y="T1"/>
                  </a:cxn>
                  <a:cxn ang="0">
                    <a:pos x="T2" y="T3"/>
                  </a:cxn>
                  <a:cxn ang="0">
                    <a:pos x="T4" y="T5"/>
                  </a:cxn>
                  <a:cxn ang="0">
                    <a:pos x="T6" y="T7"/>
                  </a:cxn>
                </a:cxnLst>
                <a:rect l="T8" t="T9" r="T10" b="T11"/>
                <a:pathLst>
                  <a:path w="21600" h="21600">
                    <a:moveTo>
                      <a:pt x="0" y="0"/>
                    </a:moveTo>
                    <a:lnTo>
                      <a:pt x="3187" y="21600"/>
                    </a:lnTo>
                    <a:lnTo>
                      <a:pt x="18413" y="21600"/>
                    </a:lnTo>
                    <a:lnTo>
                      <a:pt x="21600" y="0"/>
                    </a:lnTo>
                    <a:close/>
                  </a:path>
                </a:pathLst>
              </a:cu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32" name="Rectangle 631"/>
              <p:cNvSpPr>
                <a:spLocks noChangeArrowheads="1"/>
              </p:cNvSpPr>
              <p:nvPr/>
            </p:nvSpPr>
            <p:spPr bwMode="auto">
              <a:xfrm>
                <a:off x="8356949" y="6697072"/>
                <a:ext cx="405078" cy="42438"/>
              </a:xfrm>
              <a:prstGeom prst="rect">
                <a:avLst/>
              </a:pr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grpSp>
      <p:grpSp>
        <p:nvGrpSpPr>
          <p:cNvPr id="657" name="Group 656"/>
          <p:cNvGrpSpPr/>
          <p:nvPr/>
        </p:nvGrpSpPr>
        <p:grpSpPr>
          <a:xfrm>
            <a:off x="6891411" y="3731227"/>
            <a:ext cx="1892808" cy="1240192"/>
            <a:chOff x="2868907" y="3751155"/>
            <a:chExt cx="2103120" cy="1377991"/>
          </a:xfrm>
        </p:grpSpPr>
        <p:sp>
          <p:nvSpPr>
            <p:cNvPr id="658" name="AutoShape 4"/>
            <p:cNvSpPr>
              <a:spLocks noChangeArrowheads="1"/>
            </p:cNvSpPr>
            <p:nvPr/>
          </p:nvSpPr>
          <p:spPr bwMode="auto">
            <a:xfrm rot="5400000">
              <a:off x="3234667" y="3391786"/>
              <a:ext cx="1371600" cy="210312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59" name="Rectangle 658"/>
            <p:cNvSpPr>
              <a:spLocks noChangeArrowheads="1"/>
            </p:cNvSpPr>
            <p:nvPr/>
          </p:nvSpPr>
          <p:spPr bwMode="auto">
            <a:xfrm>
              <a:off x="2868907" y="3751155"/>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FFCC99"/>
                  </a:solidFill>
                  <a:latin typeface="Verdana"/>
                  <a:ea typeface="Times New Roman"/>
                  <a:sym typeface="Gill Sans"/>
                </a:rPr>
                <a:t>10</a:t>
              </a:r>
              <a:endParaRPr lang="en-US" sz="1000" dirty="0">
                <a:solidFill>
                  <a:srgbClr val="FFCC99"/>
                </a:solidFill>
                <a:latin typeface="Times New Roman"/>
                <a:ea typeface="Times New Roman"/>
                <a:sym typeface="Gill Sans"/>
              </a:endParaRPr>
            </a:p>
          </p:txBody>
        </p:sp>
        <p:sp>
          <p:nvSpPr>
            <p:cNvPr id="660" name="Text Box 32"/>
            <p:cNvSpPr txBox="1">
              <a:spLocks noChangeArrowheads="1"/>
            </p:cNvSpPr>
            <p:nvPr/>
          </p:nvSpPr>
          <p:spPr bwMode="auto">
            <a:xfrm>
              <a:off x="3033369" y="3835451"/>
              <a:ext cx="1921409"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CLAIM INVESTIGATION</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grpSp>
          <p:nvGrpSpPr>
            <p:cNvPr id="661" name="Group 660"/>
            <p:cNvGrpSpPr>
              <a:grpSpLocks noChangeAspect="1"/>
            </p:cNvGrpSpPr>
            <p:nvPr/>
          </p:nvGrpSpPr>
          <p:grpSpPr>
            <a:xfrm rot="1979736">
              <a:off x="3174887" y="4133771"/>
              <a:ext cx="380465" cy="856530"/>
              <a:chOff x="11593653" y="-685800"/>
              <a:chExt cx="1371600" cy="3087841"/>
            </a:xfrm>
          </p:grpSpPr>
          <p:sp>
            <p:nvSpPr>
              <p:cNvPr id="675" name="Donut 674"/>
              <p:cNvSpPr/>
              <p:nvPr/>
            </p:nvSpPr>
            <p:spPr bwMode="auto">
              <a:xfrm>
                <a:off x="11593653" y="-685800"/>
                <a:ext cx="1371600" cy="1371600"/>
              </a:xfrm>
              <a:prstGeom prst="donut">
                <a:avLst>
                  <a:gd name="adj" fmla="val 5544"/>
                </a:avLst>
              </a:prstGeom>
              <a:solidFill>
                <a:schemeClr val="tx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676" name="Trapezoid 675"/>
              <p:cNvSpPr/>
              <p:nvPr/>
            </p:nvSpPr>
            <p:spPr bwMode="auto">
              <a:xfrm>
                <a:off x="12106921" y="990600"/>
                <a:ext cx="345065" cy="1411441"/>
              </a:xfrm>
              <a:prstGeom prst="trapezoid">
                <a:avLst/>
              </a:prstGeom>
              <a:solidFill>
                <a:schemeClr val="tx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677" name="Rounded Rectangle 676"/>
              <p:cNvSpPr/>
              <p:nvPr/>
            </p:nvSpPr>
            <p:spPr bwMode="auto">
              <a:xfrm>
                <a:off x="12088500" y="762000"/>
                <a:ext cx="381907" cy="139700"/>
              </a:xfrm>
              <a:prstGeom prst="roundRect">
                <a:avLst/>
              </a:prstGeom>
              <a:solidFill>
                <a:schemeClr val="tx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678" name="Moon 677"/>
              <p:cNvSpPr/>
              <p:nvPr/>
            </p:nvSpPr>
            <p:spPr bwMode="auto">
              <a:xfrm rot="20143563">
                <a:off x="11810913" y="-386131"/>
                <a:ext cx="450584" cy="979236"/>
              </a:xfrm>
              <a:prstGeom prst="moon">
                <a:avLst/>
              </a:prstGeom>
              <a:solidFill>
                <a:schemeClr val="tx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grpSp>
        <p:grpSp>
          <p:nvGrpSpPr>
            <p:cNvPr id="662" name="Group 661"/>
            <p:cNvGrpSpPr/>
            <p:nvPr/>
          </p:nvGrpSpPr>
          <p:grpSpPr>
            <a:xfrm>
              <a:off x="3922603" y="4124080"/>
              <a:ext cx="789560" cy="922770"/>
              <a:chOff x="4013200" y="4572000"/>
              <a:chExt cx="1400541" cy="1600200"/>
            </a:xfrm>
          </p:grpSpPr>
          <p:sp>
            <p:nvSpPr>
              <p:cNvPr id="664" name="Rounded Rectangle 663"/>
              <p:cNvSpPr/>
              <p:nvPr/>
            </p:nvSpPr>
            <p:spPr bwMode="auto">
              <a:xfrm>
                <a:off x="4013200" y="4572000"/>
                <a:ext cx="1400541" cy="1600200"/>
              </a:xfrm>
              <a:prstGeom prst="roundRect">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665" name="TextBox 664"/>
              <p:cNvSpPr txBox="1"/>
              <p:nvPr/>
            </p:nvSpPr>
            <p:spPr>
              <a:xfrm>
                <a:off x="4103870" y="4688553"/>
                <a:ext cx="1219199" cy="504072"/>
              </a:xfrm>
              <a:prstGeom prst="rect">
                <a:avLst/>
              </a:prstGeom>
              <a:noFill/>
            </p:spPr>
            <p:txBody>
              <a:bodyPr wrap="square" lIns="0" rIns="0" rtlCol="0" anchor="ctr">
                <a:spAutoFit/>
              </a:bodyPr>
              <a:lstStyle/>
              <a:p>
                <a:pPr algn="ctr"/>
                <a:r>
                  <a:rPr lang="en-US" sz="1100" b="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W.U.C.</a:t>
                </a:r>
              </a:p>
            </p:txBody>
          </p:sp>
          <p:cxnSp>
            <p:nvCxnSpPr>
              <p:cNvPr id="666" name="Straight Connector 665"/>
              <p:cNvCxnSpPr/>
              <p:nvPr/>
            </p:nvCxnSpPr>
            <p:spPr bwMode="auto">
              <a:xfrm>
                <a:off x="4172133" y="5372100"/>
                <a:ext cx="915804"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7" name="Straight Connector 666"/>
              <p:cNvCxnSpPr/>
              <p:nvPr/>
            </p:nvCxnSpPr>
            <p:spPr bwMode="auto">
              <a:xfrm>
                <a:off x="4172133" y="5676900"/>
                <a:ext cx="915804"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8" name="Straight Connector 667"/>
              <p:cNvCxnSpPr/>
              <p:nvPr/>
            </p:nvCxnSpPr>
            <p:spPr bwMode="auto">
              <a:xfrm>
                <a:off x="4172133" y="5981700"/>
                <a:ext cx="915804"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9" name="Rectangle 668"/>
              <p:cNvSpPr/>
              <p:nvPr/>
            </p:nvSpPr>
            <p:spPr bwMode="auto">
              <a:xfrm>
                <a:off x="5156200" y="5232975"/>
                <a:ext cx="132661" cy="13912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670" name="Rectangle 669"/>
              <p:cNvSpPr/>
              <p:nvPr/>
            </p:nvSpPr>
            <p:spPr bwMode="auto">
              <a:xfrm>
                <a:off x="5156200" y="5537775"/>
                <a:ext cx="132661" cy="13912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671" name="Rectangle 670"/>
              <p:cNvSpPr/>
              <p:nvPr/>
            </p:nvSpPr>
            <p:spPr bwMode="auto">
              <a:xfrm>
                <a:off x="5156200" y="5842575"/>
                <a:ext cx="132661" cy="13912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pic>
            <p:nvPicPr>
              <p:cNvPr id="672" name="Picture 67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56200" y="5157788"/>
                <a:ext cx="228600" cy="214312"/>
              </a:xfrm>
              <a:prstGeom prst="rect">
                <a:avLst/>
              </a:prstGeom>
            </p:spPr>
          </p:pic>
          <p:pic>
            <p:nvPicPr>
              <p:cNvPr id="673" name="Picture 67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56200" y="5462588"/>
                <a:ext cx="228600" cy="214312"/>
              </a:xfrm>
              <a:prstGeom prst="rect">
                <a:avLst/>
              </a:prstGeom>
            </p:spPr>
          </p:pic>
          <p:pic>
            <p:nvPicPr>
              <p:cNvPr id="674" name="Picture 6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56200" y="5767388"/>
                <a:ext cx="228600" cy="214312"/>
              </a:xfrm>
              <a:prstGeom prst="rect">
                <a:avLst/>
              </a:prstGeom>
            </p:spPr>
          </p:pic>
        </p:grpSp>
        <p:pic>
          <p:nvPicPr>
            <p:cNvPr id="663" name="Picture 662"/>
            <p:cNvPicPr>
              <a:picLocks noChangeAspect="1"/>
            </p:cNvPicPr>
            <p:nvPr/>
          </p:nvPicPr>
          <p:blipFill>
            <a:blip r:embed="rId12" cstate="print">
              <a:duotone>
                <a:prstClr val="black"/>
                <a:srgbClr val="3366CC">
                  <a:tint val="45000"/>
                  <a:satMod val="400000"/>
                </a:srgbClr>
              </a:duotone>
              <a:extLst>
                <a:ext uri="{28A0092B-C50C-407E-A947-70E740481C1C}">
                  <a14:useLocalDpi xmlns:a14="http://schemas.microsoft.com/office/drawing/2010/main" val="0"/>
                </a:ext>
              </a:extLst>
            </a:blip>
            <a:stretch>
              <a:fillRect/>
            </a:stretch>
          </p:blipFill>
          <p:spPr>
            <a:xfrm>
              <a:off x="3439498" y="4617992"/>
              <a:ext cx="340761" cy="340761"/>
            </a:xfrm>
            <a:prstGeom prst="rect">
              <a:avLst/>
            </a:prstGeom>
          </p:spPr>
        </p:pic>
      </p:grpSp>
      <p:grpSp>
        <p:nvGrpSpPr>
          <p:cNvPr id="679" name="Group 678"/>
          <p:cNvGrpSpPr/>
          <p:nvPr/>
        </p:nvGrpSpPr>
        <p:grpSpPr>
          <a:xfrm>
            <a:off x="4723637" y="2108439"/>
            <a:ext cx="1892808" cy="1240192"/>
            <a:chOff x="2851658" y="2057400"/>
            <a:chExt cx="2103120" cy="1377991"/>
          </a:xfrm>
        </p:grpSpPr>
        <p:sp>
          <p:nvSpPr>
            <p:cNvPr id="680" name="AutoShape 4"/>
            <p:cNvSpPr>
              <a:spLocks noChangeArrowheads="1"/>
            </p:cNvSpPr>
            <p:nvPr/>
          </p:nvSpPr>
          <p:spPr bwMode="auto">
            <a:xfrm rot="5400000">
              <a:off x="3217418" y="1698031"/>
              <a:ext cx="1371600" cy="2103120"/>
            </a:xfrm>
            <a:prstGeom prst="round2DiagRect">
              <a:avLst/>
            </a:prstGeom>
            <a:solidFill>
              <a:schemeClr val="accent5"/>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81" name="Rectangle 680"/>
            <p:cNvSpPr>
              <a:spLocks noChangeArrowheads="1"/>
            </p:cNvSpPr>
            <p:nvPr/>
          </p:nvSpPr>
          <p:spPr bwMode="auto">
            <a:xfrm>
              <a:off x="2851658" y="2057400"/>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DAEDEF"/>
                  </a:solidFill>
                  <a:latin typeface="Verdana"/>
                  <a:ea typeface="Times New Roman"/>
                  <a:sym typeface="Gill Sans"/>
                </a:rPr>
                <a:t>6</a:t>
              </a:r>
              <a:endParaRPr lang="en-US" sz="1000" dirty="0">
                <a:solidFill>
                  <a:srgbClr val="DAEDEF"/>
                </a:solidFill>
                <a:latin typeface="Times New Roman"/>
                <a:ea typeface="Times New Roman"/>
                <a:sym typeface="Gill Sans"/>
              </a:endParaRPr>
            </a:p>
          </p:txBody>
        </p:sp>
        <p:sp>
          <p:nvSpPr>
            <p:cNvPr id="682" name="Text Box 32"/>
            <p:cNvSpPr txBox="1">
              <a:spLocks noChangeArrowheads="1"/>
            </p:cNvSpPr>
            <p:nvPr/>
          </p:nvSpPr>
          <p:spPr bwMode="auto">
            <a:xfrm>
              <a:off x="2943096" y="2141698"/>
              <a:ext cx="1999681" cy="23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LIST OF </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UNCLAIMED RIGHTS </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grpSp>
          <p:nvGrpSpPr>
            <p:cNvPr id="683" name="Group 682"/>
            <p:cNvGrpSpPr/>
            <p:nvPr/>
          </p:nvGrpSpPr>
          <p:grpSpPr>
            <a:xfrm>
              <a:off x="3285610" y="2558901"/>
              <a:ext cx="1138047" cy="793420"/>
              <a:chOff x="10455606" y="1111580"/>
              <a:chExt cx="1138047" cy="793420"/>
            </a:xfrm>
          </p:grpSpPr>
          <p:sp>
            <p:nvSpPr>
              <p:cNvPr id="684" name="Rounded Rectangle 683"/>
              <p:cNvSpPr/>
              <p:nvPr/>
            </p:nvSpPr>
            <p:spPr bwMode="auto">
              <a:xfrm>
                <a:off x="10492486" y="1143000"/>
                <a:ext cx="1101167" cy="762000"/>
              </a:xfrm>
              <a:prstGeom prst="round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cxnSp>
            <p:nvCxnSpPr>
              <p:cNvPr id="685" name="Straight Connector 684"/>
              <p:cNvCxnSpPr/>
              <p:nvPr/>
            </p:nvCxnSpPr>
            <p:spPr bwMode="auto">
              <a:xfrm>
                <a:off x="10760936" y="1828800"/>
                <a:ext cx="73152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6" name="Straight Connector 685"/>
              <p:cNvCxnSpPr/>
              <p:nvPr/>
            </p:nvCxnSpPr>
            <p:spPr bwMode="auto">
              <a:xfrm>
                <a:off x="10760936" y="1676400"/>
                <a:ext cx="73152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7" name="Straight Connector 686"/>
              <p:cNvCxnSpPr/>
              <p:nvPr/>
            </p:nvCxnSpPr>
            <p:spPr bwMode="auto">
              <a:xfrm>
                <a:off x="10760936" y="1524000"/>
                <a:ext cx="73152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8" name="Text Box 256"/>
              <p:cNvSpPr txBox="1">
                <a:spLocks noChangeArrowheads="1"/>
              </p:cNvSpPr>
              <p:nvPr/>
            </p:nvSpPr>
            <p:spPr bwMode="auto">
              <a:xfrm>
                <a:off x="10535313" y="1111580"/>
                <a:ext cx="1015511" cy="31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t" anchorCtr="0" upright="1">
                <a:noAutofit/>
              </a:bodyPr>
              <a:lstStyle/>
              <a:p>
                <a:pPr algn="ctr">
                  <a:spcBef>
                    <a:spcPts val="0"/>
                  </a:spcBef>
                  <a:spcAft>
                    <a:spcPts val="0"/>
                  </a:spcAft>
                </a:pPr>
                <a:r>
                  <a:rPr lang="en-US" sz="900" b="1" dirty="0">
                    <a:solidFill>
                      <a:srgbClr val="000000"/>
                    </a:solidFill>
                    <a:latin typeface="Verdana"/>
                    <a:ea typeface="Times New Roman"/>
                    <a:sym typeface="Gill Sans"/>
                  </a:rPr>
                  <a:t>UNCLAIMED RIGHTS</a:t>
                </a:r>
                <a:endParaRPr lang="en-US" sz="900" b="1" dirty="0">
                  <a:solidFill>
                    <a:srgbClr val="000000"/>
                  </a:solidFill>
                  <a:latin typeface="Times New Roman"/>
                  <a:ea typeface="Times New Roman"/>
                  <a:sym typeface="Gill Sans"/>
                </a:endParaRPr>
              </a:p>
              <a:p>
                <a:pPr algn="ctr">
                  <a:spcBef>
                    <a:spcPts val="0"/>
                  </a:spcBef>
                  <a:spcAft>
                    <a:spcPts val="0"/>
                  </a:spcAft>
                </a:pPr>
                <a:r>
                  <a:rPr lang="en-US" sz="900" b="1" dirty="0">
                    <a:solidFill>
                      <a:srgbClr val="000000"/>
                    </a:solidFill>
                    <a:latin typeface="Verdana"/>
                    <a:ea typeface="Times New Roman"/>
                    <a:sym typeface="Gill Sans"/>
                  </a:rPr>
                  <a:t> </a:t>
                </a:r>
                <a:endParaRPr lang="en-US" sz="900" b="1" dirty="0">
                  <a:solidFill>
                    <a:srgbClr val="000000"/>
                  </a:solidFill>
                  <a:latin typeface="Times New Roman"/>
                  <a:ea typeface="Times New Roman"/>
                  <a:sym typeface="Gill Sans"/>
                </a:endParaRPr>
              </a:p>
            </p:txBody>
          </p:sp>
          <p:sp>
            <p:nvSpPr>
              <p:cNvPr id="689" name="Rectangle 688"/>
              <p:cNvSpPr/>
              <p:nvPr/>
            </p:nvSpPr>
            <p:spPr bwMode="auto">
              <a:xfrm>
                <a:off x="10627360" y="1432560"/>
                <a:ext cx="91440" cy="9144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690" name="Rectangle 689"/>
              <p:cNvSpPr/>
              <p:nvPr/>
            </p:nvSpPr>
            <p:spPr bwMode="auto">
              <a:xfrm>
                <a:off x="10627360" y="1584960"/>
                <a:ext cx="91440" cy="9144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691" name="Rectangle 690"/>
              <p:cNvSpPr/>
              <p:nvPr/>
            </p:nvSpPr>
            <p:spPr bwMode="auto">
              <a:xfrm>
                <a:off x="10627360" y="1737360"/>
                <a:ext cx="91440" cy="9144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cxnSp>
            <p:nvCxnSpPr>
              <p:cNvPr id="692" name="Straight Connector 691"/>
              <p:cNvCxnSpPr/>
              <p:nvPr/>
            </p:nvCxnSpPr>
            <p:spPr bwMode="auto">
              <a:xfrm>
                <a:off x="10455606" y="1264181"/>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3" name="Straight Connector 692"/>
              <p:cNvCxnSpPr/>
              <p:nvPr/>
            </p:nvCxnSpPr>
            <p:spPr bwMode="auto">
              <a:xfrm>
                <a:off x="10455606" y="1350664"/>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4" name="Straight Connector 693"/>
              <p:cNvCxnSpPr/>
              <p:nvPr/>
            </p:nvCxnSpPr>
            <p:spPr bwMode="auto">
              <a:xfrm>
                <a:off x="10455606" y="1437147"/>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5" name="Straight Connector 694"/>
              <p:cNvCxnSpPr/>
              <p:nvPr/>
            </p:nvCxnSpPr>
            <p:spPr bwMode="auto">
              <a:xfrm>
                <a:off x="10455606" y="1523630"/>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6" name="Straight Connector 695"/>
              <p:cNvCxnSpPr/>
              <p:nvPr/>
            </p:nvCxnSpPr>
            <p:spPr bwMode="auto">
              <a:xfrm>
                <a:off x="10455606" y="1610113"/>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7" name="Straight Connector 696"/>
              <p:cNvCxnSpPr/>
              <p:nvPr/>
            </p:nvCxnSpPr>
            <p:spPr bwMode="auto">
              <a:xfrm>
                <a:off x="10455606" y="1696596"/>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8" name="Straight Connector 697"/>
              <p:cNvCxnSpPr/>
              <p:nvPr/>
            </p:nvCxnSpPr>
            <p:spPr bwMode="auto">
              <a:xfrm>
                <a:off x="10455606" y="1783080"/>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699" name="Group 698"/>
          <p:cNvGrpSpPr/>
          <p:nvPr/>
        </p:nvGrpSpPr>
        <p:grpSpPr>
          <a:xfrm>
            <a:off x="4759941" y="5233727"/>
            <a:ext cx="1892808" cy="1240192"/>
            <a:chOff x="7744802" y="3835451"/>
            <a:chExt cx="2103120" cy="1377991"/>
          </a:xfrm>
        </p:grpSpPr>
        <p:sp>
          <p:nvSpPr>
            <p:cNvPr id="700" name="AutoShape 4"/>
            <p:cNvSpPr>
              <a:spLocks noChangeArrowheads="1"/>
            </p:cNvSpPr>
            <p:nvPr/>
          </p:nvSpPr>
          <p:spPr bwMode="auto">
            <a:xfrm rot="5400000">
              <a:off x="8110562" y="3476082"/>
              <a:ext cx="1371600" cy="210312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01" name="Rectangle 700"/>
            <p:cNvSpPr>
              <a:spLocks noChangeArrowheads="1"/>
            </p:cNvSpPr>
            <p:nvPr/>
          </p:nvSpPr>
          <p:spPr bwMode="auto">
            <a:xfrm>
              <a:off x="7744802" y="3835451"/>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FFCC99"/>
                  </a:solidFill>
                  <a:latin typeface="Verdana"/>
                  <a:ea typeface="Times New Roman"/>
                  <a:sym typeface="Gill Sans"/>
                </a:rPr>
                <a:t>13</a:t>
              </a:r>
              <a:endParaRPr lang="en-US" sz="1000" dirty="0">
                <a:solidFill>
                  <a:srgbClr val="FFCC99"/>
                </a:solidFill>
                <a:latin typeface="Times New Roman"/>
                <a:ea typeface="Times New Roman"/>
                <a:sym typeface="Gill Sans"/>
              </a:endParaRPr>
            </a:p>
          </p:txBody>
        </p:sp>
        <p:grpSp>
          <p:nvGrpSpPr>
            <p:cNvPr id="702" name="Group 701"/>
            <p:cNvGrpSpPr>
              <a:grpSpLocks noChangeAspect="1"/>
            </p:cNvGrpSpPr>
            <p:nvPr/>
          </p:nvGrpSpPr>
          <p:grpSpPr bwMode="auto">
            <a:xfrm>
              <a:off x="8370754" y="4232398"/>
              <a:ext cx="872302" cy="874741"/>
              <a:chOff x="12199" y="6038"/>
              <a:chExt cx="1886" cy="1688"/>
            </a:xfrm>
          </p:grpSpPr>
          <p:sp>
            <p:nvSpPr>
              <p:cNvPr id="704" name="Rectangle 703"/>
              <p:cNvSpPr>
                <a:spLocks noChangeArrowheads="1"/>
              </p:cNvSpPr>
              <p:nvPr/>
            </p:nvSpPr>
            <p:spPr bwMode="auto">
              <a:xfrm>
                <a:off x="12290" y="6038"/>
                <a:ext cx="1744"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05" name="Freeform 704"/>
              <p:cNvSpPr>
                <a:spLocks noEditPoints="1"/>
              </p:cNvSpPr>
              <p:nvPr/>
            </p:nvSpPr>
            <p:spPr bwMode="auto">
              <a:xfrm>
                <a:off x="12199" y="6039"/>
                <a:ext cx="1886" cy="1686"/>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06" name="Freeform 705"/>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07" name="Freeform 706"/>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08" name="Freeform 707"/>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09" name="Freeform 708"/>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10" name="Freeform 709"/>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11" name="Freeform 710"/>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12" name="Freeform 711"/>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13" name="Freeform 712"/>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14" name="Freeform 713"/>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15" name="Freeform 714"/>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16" name="Freeform 715"/>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17" name="Freeform 716"/>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18" name="Freeform 717"/>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19" name="Freeform 718"/>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20" name="Freeform 719"/>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21" name="Freeform 720"/>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22" name="Freeform 721"/>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23" name="Freeform 722"/>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24" name="Freeform 723"/>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25" name="Freeform 724"/>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26" name="Freeform 725"/>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27" name="Freeform 726"/>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985">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28" name="Freeform 727"/>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29" name="Freeform 728"/>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sp>
          <p:nvSpPr>
            <p:cNvPr id="703" name="Text Box 32"/>
            <p:cNvSpPr txBox="1">
              <a:spLocks noChangeArrowheads="1"/>
            </p:cNvSpPr>
            <p:nvPr/>
          </p:nvSpPr>
          <p:spPr bwMode="auto">
            <a:xfrm>
              <a:off x="8046177" y="3919747"/>
              <a:ext cx="162083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PUBLIC MEETING </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grpSp>
      <p:grpSp>
        <p:nvGrpSpPr>
          <p:cNvPr id="730" name="Group 729"/>
          <p:cNvGrpSpPr/>
          <p:nvPr/>
        </p:nvGrpSpPr>
        <p:grpSpPr>
          <a:xfrm>
            <a:off x="2574979" y="5224754"/>
            <a:ext cx="1892808" cy="1240192"/>
            <a:chOff x="459161" y="5507537"/>
            <a:chExt cx="2103120" cy="1377991"/>
          </a:xfrm>
        </p:grpSpPr>
        <p:sp>
          <p:nvSpPr>
            <p:cNvPr id="731" name="AutoShape 4"/>
            <p:cNvSpPr>
              <a:spLocks noChangeArrowheads="1"/>
            </p:cNvSpPr>
            <p:nvPr/>
          </p:nvSpPr>
          <p:spPr bwMode="auto">
            <a:xfrm rot="5400000">
              <a:off x="824921" y="5148168"/>
              <a:ext cx="1371600" cy="210312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32" name="Rectangle 731"/>
            <p:cNvSpPr>
              <a:spLocks noChangeArrowheads="1"/>
            </p:cNvSpPr>
            <p:nvPr/>
          </p:nvSpPr>
          <p:spPr bwMode="auto">
            <a:xfrm>
              <a:off x="459161" y="5507537"/>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FFCC99"/>
                  </a:solidFill>
                  <a:latin typeface="Verdana"/>
                  <a:ea typeface="Times New Roman"/>
                  <a:sym typeface="Gill Sans"/>
                </a:rPr>
                <a:t>12</a:t>
              </a:r>
              <a:endParaRPr lang="en-US" sz="1000" dirty="0">
                <a:solidFill>
                  <a:srgbClr val="FFCC99"/>
                </a:solidFill>
                <a:latin typeface="Times New Roman"/>
                <a:ea typeface="Times New Roman"/>
                <a:sym typeface="Gill Sans"/>
              </a:endParaRPr>
            </a:p>
          </p:txBody>
        </p:sp>
        <p:sp>
          <p:nvSpPr>
            <p:cNvPr id="733" name="Text Box 32"/>
            <p:cNvSpPr txBox="1">
              <a:spLocks noChangeArrowheads="1"/>
            </p:cNvSpPr>
            <p:nvPr/>
          </p:nvSpPr>
          <p:spPr bwMode="auto">
            <a:xfrm>
              <a:off x="760536" y="5591833"/>
              <a:ext cx="162083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90 DAYS TO FILE OBJECTION</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pic>
          <p:nvPicPr>
            <p:cNvPr id="734" name="Picture 6" descr="https://upload.wikimedia.org/wikipedia/commons/thumb/c/ca/Calendar_icon_2.svg/2000px-Calendar_icon_2.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251" y="5929826"/>
              <a:ext cx="914400" cy="946404"/>
            </a:xfrm>
            <a:prstGeom prst="rect">
              <a:avLst/>
            </a:prstGeom>
            <a:noFill/>
            <a:extLst>
              <a:ext uri="{909E8E84-426E-40DD-AFC4-6F175D3DCCD1}">
                <a14:hiddenFill xmlns:a14="http://schemas.microsoft.com/office/drawing/2010/main">
                  <a:solidFill>
                    <a:srgbClr val="FFFFFF"/>
                  </a:solidFill>
                </a14:hiddenFill>
              </a:ext>
            </a:extLst>
          </p:spPr>
        </p:pic>
        <p:sp>
          <p:nvSpPr>
            <p:cNvPr id="735" name="Text Box 32"/>
            <p:cNvSpPr txBox="1">
              <a:spLocks noChangeArrowheads="1"/>
            </p:cNvSpPr>
            <p:nvPr/>
          </p:nvSpPr>
          <p:spPr bwMode="auto">
            <a:xfrm>
              <a:off x="1050281" y="6271597"/>
              <a:ext cx="860104" cy="48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25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90</a:t>
              </a:r>
            </a:p>
          </p:txBody>
        </p:sp>
      </p:grpSp>
      <p:grpSp>
        <p:nvGrpSpPr>
          <p:cNvPr id="736" name="Group 735"/>
          <p:cNvGrpSpPr/>
          <p:nvPr/>
        </p:nvGrpSpPr>
        <p:grpSpPr>
          <a:xfrm>
            <a:off x="2557266" y="3684207"/>
            <a:ext cx="1892808" cy="1240192"/>
            <a:chOff x="2878461" y="5572364"/>
            <a:chExt cx="2103120" cy="1377991"/>
          </a:xfrm>
        </p:grpSpPr>
        <p:sp>
          <p:nvSpPr>
            <p:cNvPr id="737" name="AutoShape 4"/>
            <p:cNvSpPr>
              <a:spLocks noChangeArrowheads="1"/>
            </p:cNvSpPr>
            <p:nvPr/>
          </p:nvSpPr>
          <p:spPr bwMode="auto">
            <a:xfrm rot="5400000">
              <a:off x="3244221" y="5212995"/>
              <a:ext cx="1371600" cy="210312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38" name="Rectangle 737"/>
            <p:cNvSpPr>
              <a:spLocks noChangeArrowheads="1"/>
            </p:cNvSpPr>
            <p:nvPr/>
          </p:nvSpPr>
          <p:spPr bwMode="auto">
            <a:xfrm>
              <a:off x="2878461" y="5572364"/>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FFCC99"/>
                  </a:solidFill>
                  <a:latin typeface="Verdana"/>
                  <a:ea typeface="Times New Roman"/>
                  <a:sym typeface="Gill Sans"/>
                </a:rPr>
                <a:t>14</a:t>
              </a:r>
              <a:endParaRPr lang="en-US" sz="1000" dirty="0">
                <a:solidFill>
                  <a:srgbClr val="FFCC99"/>
                </a:solidFill>
                <a:latin typeface="Times New Roman"/>
                <a:ea typeface="Times New Roman"/>
                <a:sym typeface="Gill Sans"/>
              </a:endParaRPr>
            </a:p>
          </p:txBody>
        </p:sp>
        <p:pic>
          <p:nvPicPr>
            <p:cNvPr id="739" name="Picture 738" descr="icon_-47"/>
            <p:cNvPicPr>
              <a:picLocks/>
            </p:cNvPicPr>
            <p:nvPr/>
          </p:nvPicPr>
          <p:blipFill>
            <a:blip r:embed="rId3" cstate="print">
              <a:extLst>
                <a:ext uri="{28A0092B-C50C-407E-A947-70E740481C1C}">
                  <a14:useLocalDpi xmlns:a14="http://schemas.microsoft.com/office/drawing/2010/main" val="0"/>
                </a:ext>
              </a:extLst>
            </a:blip>
            <a:srcRect l="13428" t="22585" r="14648" b="22585"/>
            <a:stretch>
              <a:fillRect/>
            </a:stretch>
          </p:blipFill>
          <p:spPr bwMode="auto">
            <a:xfrm>
              <a:off x="3324413" y="5918404"/>
              <a:ext cx="1211216" cy="976556"/>
            </a:xfrm>
            <a:prstGeom prst="rect">
              <a:avLst/>
            </a:prstGeom>
            <a:noFill/>
            <a:ln>
              <a:noFill/>
            </a:ln>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0" name="Text Box 32"/>
            <p:cNvSpPr txBox="1">
              <a:spLocks noChangeArrowheads="1"/>
            </p:cNvSpPr>
            <p:nvPr/>
          </p:nvSpPr>
          <p:spPr bwMode="auto">
            <a:xfrm>
              <a:off x="3148854" y="5656662"/>
              <a:ext cx="162083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FINAL SUMMONS </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grpSp>
      <p:grpSp>
        <p:nvGrpSpPr>
          <p:cNvPr id="741" name="Group 740"/>
          <p:cNvGrpSpPr/>
          <p:nvPr/>
        </p:nvGrpSpPr>
        <p:grpSpPr>
          <a:xfrm>
            <a:off x="6891411" y="5233727"/>
            <a:ext cx="1895809" cy="1240192"/>
            <a:chOff x="5321905" y="5521908"/>
            <a:chExt cx="2106454" cy="1377991"/>
          </a:xfrm>
        </p:grpSpPr>
        <p:sp>
          <p:nvSpPr>
            <p:cNvPr id="742" name="AutoShape 4"/>
            <p:cNvSpPr>
              <a:spLocks noChangeArrowheads="1"/>
            </p:cNvSpPr>
            <p:nvPr/>
          </p:nvSpPr>
          <p:spPr bwMode="auto">
            <a:xfrm rot="5400000">
              <a:off x="5687665" y="5162539"/>
              <a:ext cx="1371600" cy="210312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nvGrpSpPr>
            <p:cNvPr id="743" name="Group 742"/>
            <p:cNvGrpSpPr>
              <a:grpSpLocks noChangeAspect="1"/>
            </p:cNvGrpSpPr>
            <p:nvPr/>
          </p:nvGrpSpPr>
          <p:grpSpPr>
            <a:xfrm>
              <a:off x="5494413" y="6058454"/>
              <a:ext cx="794857" cy="759291"/>
              <a:chOff x="3285610" y="5361129"/>
              <a:chExt cx="831862" cy="794640"/>
            </a:xfrm>
          </p:grpSpPr>
          <p:sp>
            <p:nvSpPr>
              <p:cNvPr id="756" name="Freeform 755"/>
              <p:cNvSpPr>
                <a:spLocks noEditPoints="1"/>
              </p:cNvSpPr>
              <p:nvPr/>
            </p:nvSpPr>
            <p:spPr bwMode="auto">
              <a:xfrm>
                <a:off x="3285610" y="5361129"/>
                <a:ext cx="831862" cy="794640"/>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57" name="AutoShape 236"/>
              <p:cNvSpPr>
                <a:spLocks noChangeArrowheads="1"/>
              </p:cNvSpPr>
              <p:nvPr/>
            </p:nvSpPr>
            <p:spPr bwMode="auto">
              <a:xfrm>
                <a:off x="3433453" y="5581271"/>
                <a:ext cx="72345" cy="264430"/>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58" name="AutoShape 237"/>
              <p:cNvSpPr>
                <a:spLocks noChangeArrowheads="1"/>
              </p:cNvSpPr>
              <p:nvPr/>
            </p:nvSpPr>
            <p:spPr bwMode="auto">
              <a:xfrm rot="2629087">
                <a:off x="3448237" y="5636306"/>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59" name="AutoShape 238"/>
              <p:cNvSpPr>
                <a:spLocks noChangeArrowheads="1"/>
              </p:cNvSpPr>
              <p:nvPr/>
            </p:nvSpPr>
            <p:spPr bwMode="auto">
              <a:xfrm>
                <a:off x="3448237" y="5792239"/>
                <a:ext cx="165672" cy="51751"/>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60" name="Oval 759"/>
              <p:cNvSpPr>
                <a:spLocks noChangeArrowheads="1"/>
              </p:cNvSpPr>
              <p:nvPr/>
            </p:nvSpPr>
            <p:spPr bwMode="auto">
              <a:xfrm>
                <a:off x="3433453" y="5471200"/>
                <a:ext cx="79059" cy="91054"/>
              </a:xfrm>
              <a:prstGeom prst="ellipse">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61" name="AutoShape 240"/>
              <p:cNvSpPr>
                <a:spLocks noChangeArrowheads="1"/>
              </p:cNvSpPr>
              <p:nvPr/>
            </p:nvSpPr>
            <p:spPr bwMode="auto">
              <a:xfrm rot="5400000">
                <a:off x="3276066" y="5760886"/>
                <a:ext cx="250673" cy="44313"/>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62" name="AutoShape 241"/>
              <p:cNvSpPr>
                <a:spLocks noChangeArrowheads="1"/>
              </p:cNvSpPr>
              <p:nvPr/>
            </p:nvSpPr>
            <p:spPr bwMode="auto">
              <a:xfrm>
                <a:off x="3381708" y="5856447"/>
                <a:ext cx="172386" cy="54807"/>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63" name="Rectangle 762"/>
              <p:cNvSpPr>
                <a:spLocks noChangeArrowheads="1"/>
              </p:cNvSpPr>
              <p:nvPr/>
            </p:nvSpPr>
            <p:spPr bwMode="auto">
              <a:xfrm>
                <a:off x="3566511" y="5746377"/>
                <a:ext cx="273435" cy="273383"/>
              </a:xfrm>
              <a:prstGeom prst="rect">
                <a:avLst/>
              </a:pr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64" name="AutoShape 243"/>
              <p:cNvSpPr>
                <a:spLocks noChangeArrowheads="1"/>
              </p:cNvSpPr>
              <p:nvPr/>
            </p:nvSpPr>
            <p:spPr bwMode="auto">
              <a:xfrm>
                <a:off x="3366924" y="5929828"/>
                <a:ext cx="174065" cy="91273"/>
              </a:xfrm>
              <a:custGeom>
                <a:avLst/>
                <a:gdLst>
                  <a:gd name="G0" fmla="+- 8752 0 0"/>
                  <a:gd name="G1" fmla="+- 8752 0 0"/>
                  <a:gd name="G2" fmla="+- 0 0 0"/>
                  <a:gd name="G3" fmla="+- 21600 0 8752"/>
                  <a:gd name="G4" fmla="+- 21600 0 8752"/>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8157 h 21600"/>
                  <a:gd name="T4" fmla="*/ 10800 w 21600"/>
                  <a:gd name="T5" fmla="*/ 21600 h 21600"/>
                  <a:gd name="T6" fmla="*/ 21600 w 21600"/>
                  <a:gd name="T7" fmla="*/ 18157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8752" y="0"/>
                    </a:lnTo>
                    <a:lnTo>
                      <a:pt x="8752" y="0"/>
                    </a:lnTo>
                    <a:lnTo>
                      <a:pt x="8752" y="14714"/>
                    </a:lnTo>
                    <a:lnTo>
                      <a:pt x="0" y="14714"/>
                    </a:lnTo>
                    <a:lnTo>
                      <a:pt x="0" y="14714"/>
                    </a:lnTo>
                    <a:lnTo>
                      <a:pt x="0" y="18157"/>
                    </a:lnTo>
                    <a:lnTo>
                      <a:pt x="0" y="21600"/>
                    </a:lnTo>
                    <a:lnTo>
                      <a:pt x="0" y="21600"/>
                    </a:lnTo>
                    <a:lnTo>
                      <a:pt x="21600" y="21600"/>
                    </a:lnTo>
                    <a:lnTo>
                      <a:pt x="21600" y="21600"/>
                    </a:lnTo>
                    <a:lnTo>
                      <a:pt x="21600" y="18157"/>
                    </a:lnTo>
                    <a:lnTo>
                      <a:pt x="21600" y="14714"/>
                    </a:lnTo>
                    <a:lnTo>
                      <a:pt x="21600" y="14714"/>
                    </a:lnTo>
                    <a:lnTo>
                      <a:pt x="12848" y="14714"/>
                    </a:lnTo>
                    <a:lnTo>
                      <a:pt x="12848" y="0"/>
                    </a:lnTo>
                    <a:lnTo>
                      <a:pt x="12848" y="0"/>
                    </a:lnTo>
                    <a:close/>
                  </a:path>
                </a:pathLst>
              </a:cu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65" name="AutoShape 244"/>
              <p:cNvSpPr>
                <a:spLocks noChangeArrowheads="1"/>
              </p:cNvSpPr>
              <p:nvPr/>
            </p:nvSpPr>
            <p:spPr bwMode="auto">
              <a:xfrm rot="10800000">
                <a:off x="3529551" y="5682169"/>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66" name="AutoShape 245"/>
              <p:cNvSpPr>
                <a:spLocks noChangeArrowheads="1"/>
              </p:cNvSpPr>
              <p:nvPr/>
            </p:nvSpPr>
            <p:spPr bwMode="auto">
              <a:xfrm flipH="1">
                <a:off x="3906550" y="5581271"/>
                <a:ext cx="72345" cy="264430"/>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67" name="AutoShape 246"/>
              <p:cNvSpPr>
                <a:spLocks noChangeArrowheads="1"/>
              </p:cNvSpPr>
              <p:nvPr/>
            </p:nvSpPr>
            <p:spPr bwMode="auto">
              <a:xfrm rot="18970913" flipH="1">
                <a:off x="3847413" y="5636306"/>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68" name="AutoShape 247"/>
              <p:cNvSpPr>
                <a:spLocks noChangeArrowheads="1"/>
              </p:cNvSpPr>
              <p:nvPr/>
            </p:nvSpPr>
            <p:spPr bwMode="auto">
              <a:xfrm flipH="1">
                <a:off x="3803060" y="5792239"/>
                <a:ext cx="165672" cy="51751"/>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69" name="Oval 768"/>
              <p:cNvSpPr>
                <a:spLocks noChangeArrowheads="1"/>
              </p:cNvSpPr>
              <p:nvPr/>
            </p:nvSpPr>
            <p:spPr bwMode="auto">
              <a:xfrm flipH="1">
                <a:off x="3906550" y="5471200"/>
                <a:ext cx="79059" cy="91054"/>
              </a:xfrm>
              <a:prstGeom prst="ellipse">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70" name="AutoShape 249"/>
              <p:cNvSpPr>
                <a:spLocks noChangeArrowheads="1"/>
              </p:cNvSpPr>
              <p:nvPr/>
            </p:nvSpPr>
            <p:spPr bwMode="auto">
              <a:xfrm rot="16200000" flipH="1">
                <a:off x="3889614" y="5760886"/>
                <a:ext cx="250673" cy="44313"/>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71" name="AutoShape 250"/>
              <p:cNvSpPr>
                <a:spLocks noChangeArrowheads="1"/>
              </p:cNvSpPr>
              <p:nvPr/>
            </p:nvSpPr>
            <p:spPr bwMode="auto">
              <a:xfrm flipH="1">
                <a:off x="3869589" y="5856447"/>
                <a:ext cx="172386" cy="54807"/>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72" name="AutoShape 251"/>
              <p:cNvSpPr>
                <a:spLocks noChangeArrowheads="1"/>
              </p:cNvSpPr>
              <p:nvPr/>
            </p:nvSpPr>
            <p:spPr bwMode="auto">
              <a:xfrm flipH="1">
                <a:off x="3869589" y="5929828"/>
                <a:ext cx="174065" cy="91054"/>
              </a:xfrm>
              <a:custGeom>
                <a:avLst/>
                <a:gdLst>
                  <a:gd name="G0" fmla="+- 8752 0 0"/>
                  <a:gd name="G1" fmla="+- 8752 0 0"/>
                  <a:gd name="G2" fmla="+- 0 0 0"/>
                  <a:gd name="G3" fmla="+- 21600 0 8752"/>
                  <a:gd name="G4" fmla="+- 21600 0 8752"/>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8157 h 21600"/>
                  <a:gd name="T4" fmla="*/ 10800 w 21600"/>
                  <a:gd name="T5" fmla="*/ 21600 h 21600"/>
                  <a:gd name="T6" fmla="*/ 21600 w 21600"/>
                  <a:gd name="T7" fmla="*/ 18157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8752" y="0"/>
                    </a:lnTo>
                    <a:lnTo>
                      <a:pt x="8752" y="0"/>
                    </a:lnTo>
                    <a:lnTo>
                      <a:pt x="8752" y="14714"/>
                    </a:lnTo>
                    <a:lnTo>
                      <a:pt x="0" y="14714"/>
                    </a:lnTo>
                    <a:lnTo>
                      <a:pt x="0" y="14714"/>
                    </a:lnTo>
                    <a:lnTo>
                      <a:pt x="0" y="18157"/>
                    </a:lnTo>
                    <a:lnTo>
                      <a:pt x="0" y="21600"/>
                    </a:lnTo>
                    <a:lnTo>
                      <a:pt x="0" y="21600"/>
                    </a:lnTo>
                    <a:lnTo>
                      <a:pt x="21600" y="21600"/>
                    </a:lnTo>
                    <a:lnTo>
                      <a:pt x="21600" y="21600"/>
                    </a:lnTo>
                    <a:lnTo>
                      <a:pt x="21600" y="18157"/>
                    </a:lnTo>
                    <a:lnTo>
                      <a:pt x="21600" y="14714"/>
                    </a:lnTo>
                    <a:lnTo>
                      <a:pt x="21600" y="14714"/>
                    </a:lnTo>
                    <a:lnTo>
                      <a:pt x="12848" y="14714"/>
                    </a:lnTo>
                    <a:lnTo>
                      <a:pt x="12848" y="0"/>
                    </a:lnTo>
                    <a:lnTo>
                      <a:pt x="12848" y="0"/>
                    </a:lnTo>
                    <a:close/>
                  </a:path>
                </a:pathLst>
              </a:cu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73" name="AutoShape 252"/>
              <p:cNvSpPr>
                <a:spLocks noChangeArrowheads="1"/>
              </p:cNvSpPr>
              <p:nvPr/>
            </p:nvSpPr>
            <p:spPr bwMode="auto">
              <a:xfrm rot="10800000" flipH="1">
                <a:off x="3766099" y="5682169"/>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sp>
          <p:nvSpPr>
            <p:cNvPr id="744" name="Rectangle 743"/>
            <p:cNvSpPr>
              <a:spLocks noChangeArrowheads="1"/>
            </p:cNvSpPr>
            <p:nvPr/>
          </p:nvSpPr>
          <p:spPr bwMode="auto">
            <a:xfrm>
              <a:off x="5321905" y="5521908"/>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FFCC99"/>
                  </a:solidFill>
                  <a:latin typeface="Verdana"/>
                  <a:ea typeface="Times New Roman"/>
                  <a:sym typeface="Gill Sans"/>
                </a:rPr>
                <a:t>15</a:t>
              </a:r>
              <a:endParaRPr lang="en-US" sz="1000" dirty="0">
                <a:solidFill>
                  <a:srgbClr val="FFCC99"/>
                </a:solidFill>
                <a:latin typeface="Times New Roman"/>
                <a:ea typeface="Times New Roman"/>
                <a:sym typeface="Gill Sans"/>
              </a:endParaRPr>
            </a:p>
          </p:txBody>
        </p:sp>
        <p:sp>
          <p:nvSpPr>
            <p:cNvPr id="745" name="Text Box 32"/>
            <p:cNvSpPr txBox="1">
              <a:spLocks noChangeArrowheads="1"/>
            </p:cNvSpPr>
            <p:nvPr/>
          </p:nvSpPr>
          <p:spPr bwMode="auto">
            <a:xfrm>
              <a:off x="5371110" y="5529459"/>
              <a:ext cx="200884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OBJECTION </a:t>
              </a:r>
              <a:r>
                <a:rPr lang="en-US" sz="900" b="1" i="1" dirty="0" smtClean="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r>
              <a:br>
                <a:rPr lang="en-US" sz="900" b="1" i="1" dirty="0" smtClean="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br>
              <a:r>
                <a:rPr lang="en-US" sz="900" b="1" i="1" dirty="0" smtClean="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RESOLUTION </a:t>
              </a: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&amp; DECREE</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grpSp>
          <p:nvGrpSpPr>
            <p:cNvPr id="746" name="Group 745"/>
            <p:cNvGrpSpPr>
              <a:grpSpLocks noChangeAspect="1"/>
            </p:cNvGrpSpPr>
            <p:nvPr/>
          </p:nvGrpSpPr>
          <p:grpSpPr>
            <a:xfrm>
              <a:off x="6446888" y="6173468"/>
              <a:ext cx="981471" cy="566711"/>
              <a:chOff x="8296536" y="6302105"/>
              <a:chExt cx="962739" cy="555895"/>
            </a:xfrm>
          </p:grpSpPr>
          <p:grpSp>
            <p:nvGrpSpPr>
              <p:cNvPr id="747" name="Group 746"/>
              <p:cNvGrpSpPr>
                <a:grpSpLocks/>
              </p:cNvGrpSpPr>
              <p:nvPr/>
            </p:nvGrpSpPr>
            <p:grpSpPr bwMode="auto">
              <a:xfrm rot="18653719">
                <a:off x="8645681" y="6098184"/>
                <a:ext cx="409674" cy="817515"/>
                <a:chOff x="3580" y="3509"/>
                <a:chExt cx="2404" cy="5748"/>
              </a:xfrm>
            </p:grpSpPr>
            <p:sp>
              <p:nvSpPr>
                <p:cNvPr id="750" name="AutoShape 259"/>
                <p:cNvSpPr>
                  <a:spLocks noChangeArrowheads="1"/>
                </p:cNvSpPr>
                <p:nvPr/>
              </p:nvSpPr>
              <p:spPr bwMode="auto">
                <a:xfrm rot="10800000">
                  <a:off x="4142" y="3557"/>
                  <a:ext cx="1280" cy="1184"/>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51" name="Rectangle 750"/>
                <p:cNvSpPr>
                  <a:spLocks noChangeArrowheads="1"/>
                </p:cNvSpPr>
                <p:nvPr/>
              </p:nvSpPr>
              <p:spPr bwMode="auto">
                <a:xfrm rot="5400000">
                  <a:off x="2584" y="6823"/>
                  <a:ext cx="4397" cy="471"/>
                </a:xfrm>
                <a:prstGeom prst="rect">
                  <a:avLst/>
                </a:pr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52" name="AutoShape 261"/>
                <p:cNvSpPr>
                  <a:spLocks noChangeArrowheads="1"/>
                </p:cNvSpPr>
                <p:nvPr/>
              </p:nvSpPr>
              <p:spPr bwMode="auto">
                <a:xfrm>
                  <a:off x="3861" y="3510"/>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53" name="AutoShape 262"/>
                <p:cNvSpPr>
                  <a:spLocks noChangeArrowheads="1"/>
                </p:cNvSpPr>
                <p:nvPr/>
              </p:nvSpPr>
              <p:spPr bwMode="auto">
                <a:xfrm>
                  <a:off x="3580" y="3510"/>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54" name="AutoShape 263"/>
                <p:cNvSpPr>
                  <a:spLocks noChangeArrowheads="1"/>
                </p:cNvSpPr>
                <p:nvPr/>
              </p:nvSpPr>
              <p:spPr bwMode="auto">
                <a:xfrm>
                  <a:off x="5520" y="3509"/>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55" name="AutoShape 264"/>
                <p:cNvSpPr>
                  <a:spLocks noChangeArrowheads="1"/>
                </p:cNvSpPr>
                <p:nvPr/>
              </p:nvSpPr>
              <p:spPr bwMode="auto">
                <a:xfrm>
                  <a:off x="5801" y="3509"/>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sp>
            <p:nvSpPr>
              <p:cNvPr id="748" name="AutoShape 265"/>
              <p:cNvSpPr>
                <a:spLocks noChangeArrowheads="1"/>
              </p:cNvSpPr>
              <p:nvPr/>
            </p:nvSpPr>
            <p:spPr bwMode="auto">
              <a:xfrm rot="10800000">
                <a:off x="8296536" y="6759678"/>
                <a:ext cx="526292" cy="98322"/>
              </a:xfrm>
              <a:custGeom>
                <a:avLst/>
                <a:gdLst>
                  <a:gd name="G0" fmla="+- 3187 0 0"/>
                  <a:gd name="G1" fmla="+- 21600 0 3187"/>
                  <a:gd name="G2" fmla="*/ 3187 1 2"/>
                  <a:gd name="G3" fmla="+- 21600 0 G2"/>
                  <a:gd name="G4" fmla="+/ 3187 21600 2"/>
                  <a:gd name="G5" fmla="+/ G1 0 2"/>
                  <a:gd name="G6" fmla="*/ 21600 21600 3187"/>
                  <a:gd name="G7" fmla="*/ G6 1 2"/>
                  <a:gd name="G8" fmla="+- 21600 0 G7"/>
                  <a:gd name="G9" fmla="*/ 21600 1 2"/>
                  <a:gd name="G10" fmla="+- 3187 0 G9"/>
                  <a:gd name="G11" fmla="?: G10 G8 0"/>
                  <a:gd name="G12" fmla="?: G10 G7 21600"/>
                  <a:gd name="T0" fmla="*/ 20006 w 21600"/>
                  <a:gd name="T1" fmla="*/ 10800 h 21600"/>
                  <a:gd name="T2" fmla="*/ 10800 w 21600"/>
                  <a:gd name="T3" fmla="*/ 21600 h 21600"/>
                  <a:gd name="T4" fmla="*/ 1594 w 21600"/>
                  <a:gd name="T5" fmla="*/ 10800 h 21600"/>
                  <a:gd name="T6" fmla="*/ 10800 w 21600"/>
                  <a:gd name="T7" fmla="*/ 0 h 21600"/>
                  <a:gd name="T8" fmla="*/ 3394 w 21600"/>
                  <a:gd name="T9" fmla="*/ 3394 h 21600"/>
                  <a:gd name="T10" fmla="*/ 18206 w 21600"/>
                  <a:gd name="T11" fmla="*/ 18206 h 21600"/>
                </a:gdLst>
                <a:ahLst/>
                <a:cxnLst>
                  <a:cxn ang="0">
                    <a:pos x="T0" y="T1"/>
                  </a:cxn>
                  <a:cxn ang="0">
                    <a:pos x="T2" y="T3"/>
                  </a:cxn>
                  <a:cxn ang="0">
                    <a:pos x="T4" y="T5"/>
                  </a:cxn>
                  <a:cxn ang="0">
                    <a:pos x="T6" y="T7"/>
                  </a:cxn>
                </a:cxnLst>
                <a:rect l="T8" t="T9" r="T10" b="T11"/>
                <a:pathLst>
                  <a:path w="21600" h="21600">
                    <a:moveTo>
                      <a:pt x="0" y="0"/>
                    </a:moveTo>
                    <a:lnTo>
                      <a:pt x="3187" y="21600"/>
                    </a:lnTo>
                    <a:lnTo>
                      <a:pt x="18413" y="21600"/>
                    </a:lnTo>
                    <a:lnTo>
                      <a:pt x="21600" y="0"/>
                    </a:lnTo>
                    <a:close/>
                  </a:path>
                </a:pathLst>
              </a:cu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49" name="Rectangle 748"/>
              <p:cNvSpPr>
                <a:spLocks noChangeArrowheads="1"/>
              </p:cNvSpPr>
              <p:nvPr/>
            </p:nvSpPr>
            <p:spPr bwMode="auto">
              <a:xfrm>
                <a:off x="8356949" y="6697072"/>
                <a:ext cx="405078" cy="42438"/>
              </a:xfrm>
              <a:prstGeom prst="rect">
                <a:avLst/>
              </a:pr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grpSp>
      <p:grpSp>
        <p:nvGrpSpPr>
          <p:cNvPr id="774" name="Group 773"/>
          <p:cNvGrpSpPr/>
          <p:nvPr/>
        </p:nvGrpSpPr>
        <p:grpSpPr>
          <a:xfrm>
            <a:off x="385087" y="5191178"/>
            <a:ext cx="1892808" cy="1240193"/>
            <a:chOff x="5337062" y="3811844"/>
            <a:chExt cx="2103120" cy="1377992"/>
          </a:xfrm>
        </p:grpSpPr>
        <p:sp>
          <p:nvSpPr>
            <p:cNvPr id="775" name="AutoShape 4"/>
            <p:cNvSpPr>
              <a:spLocks noChangeArrowheads="1"/>
            </p:cNvSpPr>
            <p:nvPr/>
          </p:nvSpPr>
          <p:spPr bwMode="auto">
            <a:xfrm rot="5400000">
              <a:off x="5702822" y="3452476"/>
              <a:ext cx="1371600" cy="210312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76" name="Rectangle 775"/>
            <p:cNvSpPr>
              <a:spLocks noChangeArrowheads="1"/>
            </p:cNvSpPr>
            <p:nvPr/>
          </p:nvSpPr>
          <p:spPr bwMode="auto">
            <a:xfrm>
              <a:off x="5337063" y="3811844"/>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FFCC99"/>
                  </a:solidFill>
                  <a:latin typeface="Verdana"/>
                  <a:ea typeface="Times New Roman"/>
                  <a:sym typeface="Gill Sans"/>
                </a:rPr>
                <a:t>11</a:t>
              </a:r>
              <a:endParaRPr lang="en-US" sz="1000" dirty="0">
                <a:solidFill>
                  <a:srgbClr val="FFCC99"/>
                </a:solidFill>
                <a:latin typeface="Times New Roman"/>
                <a:ea typeface="Times New Roman"/>
                <a:sym typeface="Gill Sans"/>
              </a:endParaRPr>
            </a:p>
          </p:txBody>
        </p:sp>
        <p:sp>
          <p:nvSpPr>
            <p:cNvPr id="777" name="Text Box 32"/>
            <p:cNvSpPr txBox="1">
              <a:spLocks noChangeArrowheads="1"/>
            </p:cNvSpPr>
            <p:nvPr/>
          </p:nvSpPr>
          <p:spPr bwMode="auto">
            <a:xfrm>
              <a:off x="5488150" y="3829093"/>
              <a:ext cx="1921409"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PROPOSED </a:t>
              </a:r>
              <a:r>
                <a:rPr lang="en-US" sz="900" b="1" i="1" dirty="0" smtClean="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DETERMINATION AND</a:t>
              </a:r>
            </a:p>
            <a:p>
              <a:pPr algn="ctr">
                <a:spcBef>
                  <a:spcPts val="0"/>
                </a:spcBef>
                <a:spcAft>
                  <a:spcPts val="0"/>
                </a:spcAft>
              </a:pPr>
              <a:r>
                <a:rPr lang="en-US" sz="900" b="1" i="1" dirty="0" smtClean="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HYDROGRAHPIC SURVEY</a:t>
              </a: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grpSp>
          <p:nvGrpSpPr>
            <p:cNvPr id="778" name="Group 777"/>
            <p:cNvGrpSpPr/>
            <p:nvPr/>
          </p:nvGrpSpPr>
          <p:grpSpPr>
            <a:xfrm>
              <a:off x="5468890" y="4392668"/>
              <a:ext cx="605887" cy="645659"/>
              <a:chOff x="6552756" y="5428629"/>
              <a:chExt cx="605887" cy="645659"/>
            </a:xfrm>
          </p:grpSpPr>
          <p:sp>
            <p:nvSpPr>
              <p:cNvPr id="799" name="Rounded Rectangle 798"/>
              <p:cNvSpPr/>
              <p:nvPr/>
            </p:nvSpPr>
            <p:spPr bwMode="auto">
              <a:xfrm>
                <a:off x="6552756" y="5428629"/>
                <a:ext cx="605887" cy="645659"/>
              </a:xfrm>
              <a:prstGeom prst="roundRect">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800" name="TextBox 799"/>
              <p:cNvSpPr txBox="1"/>
              <p:nvPr/>
            </p:nvSpPr>
            <p:spPr>
              <a:xfrm>
                <a:off x="6591980" y="5449110"/>
                <a:ext cx="527437" cy="256480"/>
              </a:xfrm>
              <a:prstGeom prst="rect">
                <a:avLst/>
              </a:prstGeom>
              <a:noFill/>
            </p:spPr>
            <p:txBody>
              <a:bodyPr wrap="square" lIns="0" rIns="0" rtlCol="0" anchor="ctr">
                <a:spAutoFit/>
              </a:bodyPr>
              <a:lstStyle/>
              <a:p>
                <a:pPr algn="ctr"/>
                <a:r>
                  <a:rPr lang="en-US" sz="900" b="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W.U.C.</a:t>
                </a:r>
              </a:p>
            </p:txBody>
          </p:sp>
          <p:cxnSp>
            <p:nvCxnSpPr>
              <p:cNvPr id="802" name="Straight Connector 801"/>
              <p:cNvCxnSpPr/>
              <p:nvPr/>
            </p:nvCxnSpPr>
            <p:spPr bwMode="auto">
              <a:xfrm>
                <a:off x="6621512" y="5751459"/>
                <a:ext cx="396185"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3" name="Straight Connector 802"/>
              <p:cNvCxnSpPr/>
              <p:nvPr/>
            </p:nvCxnSpPr>
            <p:spPr bwMode="auto">
              <a:xfrm>
                <a:off x="6621512" y="5874441"/>
                <a:ext cx="396185"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4" name="Straight Connector 803"/>
              <p:cNvCxnSpPr/>
              <p:nvPr/>
            </p:nvCxnSpPr>
            <p:spPr bwMode="auto">
              <a:xfrm>
                <a:off x="6621512" y="5997424"/>
                <a:ext cx="396185"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2" name="Rectangle 821"/>
              <p:cNvSpPr/>
              <p:nvPr/>
            </p:nvSpPr>
            <p:spPr bwMode="auto">
              <a:xfrm>
                <a:off x="7047228" y="5695323"/>
                <a:ext cx="57390" cy="5613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825" name="Rectangle 824"/>
              <p:cNvSpPr/>
              <p:nvPr/>
            </p:nvSpPr>
            <p:spPr bwMode="auto">
              <a:xfrm>
                <a:off x="7047228" y="5818306"/>
                <a:ext cx="57390" cy="5613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827" name="Rectangle 826"/>
              <p:cNvSpPr/>
              <p:nvPr/>
            </p:nvSpPr>
            <p:spPr bwMode="auto">
              <a:xfrm>
                <a:off x="7047228" y="5941289"/>
                <a:ext cx="57390" cy="5613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pic>
            <p:nvPicPr>
              <p:cNvPr id="828" name="Picture 8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47228" y="5664987"/>
                <a:ext cx="98894" cy="86472"/>
              </a:xfrm>
              <a:prstGeom prst="rect">
                <a:avLst/>
              </a:prstGeom>
            </p:spPr>
          </p:pic>
          <p:pic>
            <p:nvPicPr>
              <p:cNvPr id="829" name="Picture 8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47228" y="5787969"/>
                <a:ext cx="98894" cy="86472"/>
              </a:xfrm>
              <a:prstGeom prst="rect">
                <a:avLst/>
              </a:prstGeom>
            </p:spPr>
          </p:pic>
          <p:pic>
            <p:nvPicPr>
              <p:cNvPr id="830" name="Picture 8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47228" y="5910952"/>
                <a:ext cx="98894" cy="86472"/>
              </a:xfrm>
              <a:prstGeom prst="rect">
                <a:avLst/>
              </a:prstGeom>
            </p:spPr>
          </p:pic>
        </p:grpSp>
        <p:sp>
          <p:nvSpPr>
            <p:cNvPr id="779" name="Right Arrow 778"/>
            <p:cNvSpPr/>
            <p:nvPr/>
          </p:nvSpPr>
          <p:spPr bwMode="auto">
            <a:xfrm>
              <a:off x="6133058" y="4495800"/>
              <a:ext cx="329172" cy="444096"/>
            </a:xfrm>
            <a:prstGeom prst="rightArrow">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grpSp>
          <p:nvGrpSpPr>
            <p:cNvPr id="780" name="Group 779"/>
            <p:cNvGrpSpPr>
              <a:grpSpLocks noChangeAspect="1"/>
            </p:cNvGrpSpPr>
            <p:nvPr/>
          </p:nvGrpSpPr>
          <p:grpSpPr>
            <a:xfrm>
              <a:off x="6492494" y="4419600"/>
              <a:ext cx="839854" cy="585527"/>
              <a:chOff x="10455606" y="1111580"/>
              <a:chExt cx="1138047" cy="793420"/>
            </a:xfrm>
          </p:grpSpPr>
          <p:sp>
            <p:nvSpPr>
              <p:cNvPr id="781" name="Rounded Rectangle 780"/>
              <p:cNvSpPr/>
              <p:nvPr/>
            </p:nvSpPr>
            <p:spPr bwMode="auto">
              <a:xfrm>
                <a:off x="10492486" y="1143000"/>
                <a:ext cx="1101167" cy="762000"/>
              </a:xfrm>
              <a:prstGeom prst="round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cxnSp>
            <p:nvCxnSpPr>
              <p:cNvPr id="782" name="Straight Connector 781"/>
              <p:cNvCxnSpPr/>
              <p:nvPr/>
            </p:nvCxnSpPr>
            <p:spPr bwMode="auto">
              <a:xfrm>
                <a:off x="10760936" y="1828800"/>
                <a:ext cx="73152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3" name="Straight Connector 782"/>
              <p:cNvCxnSpPr/>
              <p:nvPr/>
            </p:nvCxnSpPr>
            <p:spPr bwMode="auto">
              <a:xfrm>
                <a:off x="10760936" y="1676400"/>
                <a:ext cx="73152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4" name="Straight Connector 783"/>
              <p:cNvCxnSpPr/>
              <p:nvPr/>
            </p:nvCxnSpPr>
            <p:spPr bwMode="auto">
              <a:xfrm>
                <a:off x="10760936" y="1524000"/>
                <a:ext cx="73152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5" name="Text Box 256"/>
              <p:cNvSpPr txBox="1">
                <a:spLocks noChangeArrowheads="1"/>
              </p:cNvSpPr>
              <p:nvPr/>
            </p:nvSpPr>
            <p:spPr bwMode="auto">
              <a:xfrm>
                <a:off x="10535313" y="1111580"/>
                <a:ext cx="1015511" cy="31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t" anchorCtr="0" upright="1">
                <a:noAutofit/>
              </a:bodyPr>
              <a:lstStyle/>
              <a:p>
                <a:pPr algn="ctr">
                  <a:spcBef>
                    <a:spcPts val="0"/>
                  </a:spcBef>
                  <a:spcAft>
                    <a:spcPts val="0"/>
                  </a:spcAft>
                </a:pPr>
                <a:r>
                  <a:rPr lang="en-US" sz="900" b="1" dirty="0">
                    <a:solidFill>
                      <a:srgbClr val="000000"/>
                    </a:solidFill>
                    <a:latin typeface="Verdana"/>
                    <a:ea typeface="Times New Roman"/>
                    <a:sym typeface="Gill Sans"/>
                  </a:rPr>
                  <a:t>P.D.</a:t>
                </a:r>
                <a:endParaRPr lang="en-US" sz="900" b="1" dirty="0">
                  <a:solidFill>
                    <a:srgbClr val="000000"/>
                  </a:solidFill>
                  <a:latin typeface="Times New Roman"/>
                  <a:ea typeface="Times New Roman"/>
                  <a:sym typeface="Gill Sans"/>
                </a:endParaRPr>
              </a:p>
              <a:p>
                <a:pPr algn="ctr">
                  <a:spcBef>
                    <a:spcPts val="0"/>
                  </a:spcBef>
                  <a:spcAft>
                    <a:spcPts val="0"/>
                  </a:spcAft>
                </a:pPr>
                <a:r>
                  <a:rPr lang="en-US" sz="1100" b="1" dirty="0">
                    <a:solidFill>
                      <a:srgbClr val="000000"/>
                    </a:solidFill>
                    <a:latin typeface="Verdana"/>
                    <a:ea typeface="Times New Roman"/>
                    <a:sym typeface="Gill Sans"/>
                  </a:rPr>
                  <a:t> </a:t>
                </a:r>
                <a:endParaRPr lang="en-US" sz="1100" b="1" dirty="0">
                  <a:solidFill>
                    <a:srgbClr val="000000"/>
                  </a:solidFill>
                  <a:latin typeface="Times New Roman"/>
                  <a:ea typeface="Times New Roman"/>
                  <a:sym typeface="Gill Sans"/>
                </a:endParaRPr>
              </a:p>
            </p:txBody>
          </p:sp>
          <p:sp>
            <p:nvSpPr>
              <p:cNvPr id="786" name="Rectangle 785"/>
              <p:cNvSpPr/>
              <p:nvPr/>
            </p:nvSpPr>
            <p:spPr bwMode="auto">
              <a:xfrm>
                <a:off x="10627360" y="1432560"/>
                <a:ext cx="91440" cy="9144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787" name="Rectangle 786"/>
              <p:cNvSpPr/>
              <p:nvPr/>
            </p:nvSpPr>
            <p:spPr bwMode="auto">
              <a:xfrm>
                <a:off x="10627360" y="1584960"/>
                <a:ext cx="91440" cy="9144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788" name="Rectangle 787"/>
              <p:cNvSpPr/>
              <p:nvPr/>
            </p:nvSpPr>
            <p:spPr bwMode="auto">
              <a:xfrm>
                <a:off x="10627360" y="1737360"/>
                <a:ext cx="91440" cy="9144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cxnSp>
            <p:nvCxnSpPr>
              <p:cNvPr id="789" name="Straight Connector 788"/>
              <p:cNvCxnSpPr/>
              <p:nvPr/>
            </p:nvCxnSpPr>
            <p:spPr bwMode="auto">
              <a:xfrm>
                <a:off x="10455606" y="1264181"/>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3" name="Straight Connector 792"/>
              <p:cNvCxnSpPr/>
              <p:nvPr/>
            </p:nvCxnSpPr>
            <p:spPr bwMode="auto">
              <a:xfrm>
                <a:off x="10455606" y="1350664"/>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4" name="Straight Connector 793"/>
              <p:cNvCxnSpPr/>
              <p:nvPr/>
            </p:nvCxnSpPr>
            <p:spPr bwMode="auto">
              <a:xfrm>
                <a:off x="10455606" y="1437147"/>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5" name="Straight Connector 794"/>
              <p:cNvCxnSpPr/>
              <p:nvPr/>
            </p:nvCxnSpPr>
            <p:spPr bwMode="auto">
              <a:xfrm>
                <a:off x="10455606" y="1523630"/>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6" name="Straight Connector 795"/>
              <p:cNvCxnSpPr/>
              <p:nvPr/>
            </p:nvCxnSpPr>
            <p:spPr bwMode="auto">
              <a:xfrm>
                <a:off x="10455606" y="1610113"/>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7" name="Straight Connector 796"/>
              <p:cNvCxnSpPr/>
              <p:nvPr/>
            </p:nvCxnSpPr>
            <p:spPr bwMode="auto">
              <a:xfrm>
                <a:off x="10455606" y="1696596"/>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8" name="Straight Connector 797"/>
              <p:cNvCxnSpPr/>
              <p:nvPr/>
            </p:nvCxnSpPr>
            <p:spPr bwMode="auto">
              <a:xfrm>
                <a:off x="10455606" y="1783080"/>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extLst>
      <p:ext uri="{BB962C8B-B14F-4D97-AF65-F5344CB8AC3E}">
        <p14:creationId xmlns:p14="http://schemas.microsoft.com/office/powerpoint/2010/main" val="3071622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04"/>
                                        </p:tgtEl>
                                      </p:cBhvr>
                                    </p:animEffect>
                                    <p:set>
                                      <p:cBhvr>
                                        <p:cTn id="7" dur="1" fill="hold">
                                          <p:stCondLst>
                                            <p:cond delay="499"/>
                                          </p:stCondLst>
                                        </p:cTn>
                                        <p:tgtEl>
                                          <p:spTgt spid="3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p:cNvSpPr>
          <p:nvPr/>
        </p:nvSpPr>
        <p:spPr bwMode="auto">
          <a:xfrm>
            <a:off x="388620" y="480060"/>
            <a:ext cx="836676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500" b="1" i="1" dirty="0">
                <a:solidFill>
                  <a:srgbClr val="000000"/>
                </a:solidFill>
                <a:latin typeface="Verdana" pitchFamily="34" charset="0"/>
                <a:sym typeface="Verdana" pitchFamily="34" charset="0"/>
              </a:rPr>
              <a:t>Why Do We Conduct General Adjudications?</a:t>
            </a:r>
          </a:p>
        </p:txBody>
      </p:sp>
      <p:sp>
        <p:nvSpPr>
          <p:cNvPr id="20483" name="Rectangle 3"/>
          <p:cNvSpPr>
            <a:spLocks/>
          </p:cNvSpPr>
          <p:nvPr/>
        </p:nvSpPr>
        <p:spPr bwMode="auto">
          <a:xfrm>
            <a:off x="228600" y="1051560"/>
            <a:ext cx="5280662" cy="417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marL="411304" indent="-411304">
              <a:buFont typeface="+mj-lt"/>
              <a:buAutoNum type="arabicPeriod"/>
            </a:pPr>
            <a:r>
              <a:rPr lang="en-US" sz="1400" dirty="0">
                <a:solidFill>
                  <a:srgbClr val="000000"/>
                </a:solidFill>
                <a:latin typeface="Verdana" pitchFamily="34" charset="0"/>
                <a:sym typeface="Verdana" pitchFamily="34" charset="0"/>
              </a:rPr>
              <a:t>Bring all claims on to the permanent record:</a:t>
            </a:r>
          </a:p>
          <a:p>
            <a:pPr marL="411304" indent="-411304">
              <a:buFont typeface="+mj-lt"/>
              <a:buAutoNum type="arabicPeriod"/>
            </a:pPr>
            <a:endParaRPr lang="en-US" sz="1400" dirty="0">
              <a:solidFill>
                <a:srgbClr val="000000"/>
              </a:solidFill>
              <a:latin typeface="Verdana" pitchFamily="34" charset="0"/>
              <a:sym typeface="Verdana" pitchFamily="34" charset="0"/>
            </a:endParaRPr>
          </a:p>
          <a:p>
            <a:pPr marL="719773" lvl="1" indent="-308478">
              <a:buFont typeface="Arial" pitchFamily="34" charset="0"/>
              <a:buChar char="•"/>
            </a:pPr>
            <a:r>
              <a:rPr lang="en-US" sz="1400" u="sng" dirty="0">
                <a:solidFill>
                  <a:srgbClr val="000000"/>
                </a:solidFill>
                <a:latin typeface="Verdana" pitchFamily="34" charset="0"/>
                <a:sym typeface="Verdana" pitchFamily="34" charset="0"/>
              </a:rPr>
              <a:t>Pre-Statutory Claims </a:t>
            </a:r>
          </a:p>
          <a:p>
            <a:pPr marL="1131075" lvl="2" indent="-308478">
              <a:buFont typeface="Arial" pitchFamily="34" charset="0"/>
              <a:buChar char="•"/>
            </a:pPr>
            <a:r>
              <a:rPr lang="en-US" sz="1300" i="1" dirty="0">
                <a:solidFill>
                  <a:srgbClr val="000000"/>
                </a:solidFill>
                <a:latin typeface="Verdana" pitchFamily="34" charset="0"/>
                <a:sym typeface="Verdana" pitchFamily="34" charset="0"/>
              </a:rPr>
              <a:t>Diligence Claims (1903)</a:t>
            </a:r>
          </a:p>
          <a:p>
            <a:pPr marL="1131075" lvl="2" indent="-308478">
              <a:buFont typeface="Arial" pitchFamily="34" charset="0"/>
              <a:buChar char="•"/>
            </a:pPr>
            <a:r>
              <a:rPr lang="en-US" sz="1300" i="1" dirty="0">
                <a:solidFill>
                  <a:srgbClr val="000000"/>
                </a:solidFill>
                <a:latin typeface="Verdana" pitchFamily="34" charset="0"/>
                <a:sym typeface="Verdana" pitchFamily="34" charset="0"/>
              </a:rPr>
              <a:t>Underground Water Claims (1935</a:t>
            </a:r>
            <a:r>
              <a:rPr lang="en-US" sz="1300" i="1" dirty="0" smtClean="0">
                <a:solidFill>
                  <a:srgbClr val="000000"/>
                </a:solidFill>
                <a:latin typeface="Verdana" pitchFamily="34" charset="0"/>
                <a:sym typeface="Verdana" pitchFamily="34" charset="0"/>
              </a:rPr>
              <a:t>)</a:t>
            </a:r>
          </a:p>
          <a:p>
            <a:pPr marL="1131075" lvl="2" indent="-308478">
              <a:buFont typeface="Arial" pitchFamily="34" charset="0"/>
              <a:buChar char="•"/>
            </a:pPr>
            <a:endParaRPr lang="en-US" sz="1300" i="1" dirty="0">
              <a:solidFill>
                <a:srgbClr val="000000"/>
              </a:solidFill>
              <a:latin typeface="Verdana" pitchFamily="34" charset="0"/>
              <a:sym typeface="Verdana" pitchFamily="34" charset="0"/>
            </a:endParaRPr>
          </a:p>
          <a:p>
            <a:pPr marL="1131075" lvl="2" indent="-308478">
              <a:buFont typeface="Arial" pitchFamily="34" charset="0"/>
              <a:buChar char="•"/>
            </a:pPr>
            <a:endParaRPr lang="en-US" sz="1300" i="1" dirty="0">
              <a:solidFill>
                <a:srgbClr val="000000"/>
              </a:solidFill>
              <a:latin typeface="Verdana" pitchFamily="34" charset="0"/>
              <a:sym typeface="Verdana" pitchFamily="34" charset="0"/>
            </a:endParaRPr>
          </a:p>
          <a:p>
            <a:pPr marL="719773" lvl="1" indent="-308478">
              <a:buFont typeface="Arial" pitchFamily="34" charset="0"/>
              <a:buChar char="•"/>
            </a:pPr>
            <a:r>
              <a:rPr lang="en-US" sz="1400" u="sng" dirty="0">
                <a:solidFill>
                  <a:srgbClr val="000000"/>
                </a:solidFill>
                <a:latin typeface="Verdana" pitchFamily="34" charset="0"/>
                <a:sym typeface="Verdana" pitchFamily="34" charset="0"/>
              </a:rPr>
              <a:t>Federal Reserve Rights</a:t>
            </a:r>
          </a:p>
          <a:p>
            <a:pPr marL="1131075" lvl="2" indent="-308478">
              <a:buFont typeface="Arial" pitchFamily="34" charset="0"/>
              <a:buChar char="•"/>
            </a:pPr>
            <a:r>
              <a:rPr lang="en-US" sz="1300" i="1" dirty="0">
                <a:solidFill>
                  <a:srgbClr val="000000"/>
                </a:solidFill>
                <a:latin typeface="Verdana" pitchFamily="34" charset="0"/>
                <a:sym typeface="Verdana" pitchFamily="34" charset="0"/>
              </a:rPr>
              <a:t>Winter’s Doctrine (1908)</a:t>
            </a:r>
          </a:p>
          <a:p>
            <a:pPr marL="1131075" lvl="2" indent="-308478">
              <a:buFont typeface="Arial" pitchFamily="34" charset="0"/>
              <a:buChar char="•"/>
            </a:pPr>
            <a:r>
              <a:rPr lang="en-US" sz="1300" i="1" dirty="0">
                <a:solidFill>
                  <a:srgbClr val="000000"/>
                </a:solidFill>
                <a:latin typeface="Verdana" pitchFamily="34" charset="0"/>
                <a:sym typeface="Verdana" pitchFamily="34" charset="0"/>
              </a:rPr>
              <a:t>McCarran Amendment (1952)</a:t>
            </a:r>
          </a:p>
          <a:p>
            <a:pPr marL="719773" lvl="1" indent="-308478">
              <a:buFont typeface="Arial" pitchFamily="34" charset="0"/>
              <a:buChar char="•"/>
            </a:pPr>
            <a:endParaRPr lang="en-US" sz="1400" dirty="0">
              <a:solidFill>
                <a:srgbClr val="000000"/>
              </a:solidFill>
              <a:latin typeface="Verdana" pitchFamily="34" charset="0"/>
              <a:sym typeface="Verdana" pitchFamily="34" charset="0"/>
            </a:endParaRPr>
          </a:p>
          <a:p>
            <a:pPr marL="411304" indent="-411304">
              <a:buFont typeface="+mj-lt"/>
              <a:buAutoNum type="arabicPeriod"/>
              <a:defRPr/>
            </a:pPr>
            <a:r>
              <a:rPr lang="en-US" sz="1400" dirty="0">
                <a:solidFill>
                  <a:srgbClr val="000000"/>
                </a:solidFill>
                <a:latin typeface="Verdana" pitchFamily="34" charset="0"/>
                <a:sym typeface="Verdana" pitchFamily="34" charset="0"/>
              </a:rPr>
              <a:t>To prevent a “multiplicity of suits” and bring clarity to the water rights picture.</a:t>
            </a:r>
          </a:p>
          <a:p>
            <a:pPr marL="411304" indent="-411304">
              <a:buFont typeface="+mj-lt"/>
              <a:buAutoNum type="arabicPeriod"/>
              <a:defRPr/>
            </a:pPr>
            <a:endParaRPr lang="en-US" sz="1400" dirty="0">
              <a:solidFill>
                <a:srgbClr val="000000"/>
              </a:solidFill>
              <a:latin typeface="Verdana" pitchFamily="34" charset="0"/>
              <a:sym typeface="Verdana" pitchFamily="34" charset="0"/>
            </a:endParaRPr>
          </a:p>
          <a:p>
            <a:pPr marL="411304" indent="-411304">
              <a:buFont typeface="+mj-lt"/>
              <a:buAutoNum type="arabicPeriod"/>
              <a:defRPr/>
            </a:pPr>
            <a:r>
              <a:rPr lang="en-US" sz="1400" dirty="0">
                <a:solidFill>
                  <a:srgbClr val="000000"/>
                </a:solidFill>
                <a:latin typeface="Verdana" pitchFamily="34" charset="0"/>
                <a:sym typeface="Verdana" pitchFamily="34" charset="0"/>
              </a:rPr>
              <a:t>Remove/reduce rights which have been wholly or partially forfeited through non-use.</a:t>
            </a:r>
          </a:p>
          <a:p>
            <a:pPr marL="411304" indent="-411304">
              <a:buFont typeface="+mj-lt"/>
              <a:buAutoNum type="arabicPeriod"/>
              <a:defRPr/>
            </a:pPr>
            <a:endParaRPr lang="en-US" sz="1400" dirty="0">
              <a:solidFill>
                <a:srgbClr val="000000"/>
              </a:solidFill>
              <a:latin typeface="Verdana" pitchFamily="34" charset="0"/>
              <a:sym typeface="Verdana" pitchFamily="34" charset="0"/>
            </a:endParaRPr>
          </a:p>
          <a:p>
            <a:pPr marL="411304" indent="-411304">
              <a:buFont typeface="+mj-lt"/>
              <a:buAutoNum type="arabicPeriod"/>
              <a:defRPr/>
            </a:pPr>
            <a:r>
              <a:rPr lang="en-US" sz="1400" dirty="0">
                <a:solidFill>
                  <a:srgbClr val="000000"/>
                </a:solidFill>
                <a:latin typeface="Verdana" pitchFamily="34" charset="0"/>
                <a:sym typeface="Verdana" pitchFamily="34" charset="0"/>
              </a:rPr>
              <a:t>To obtain final comprehensive decrees on all water rights within the respective drainage.</a:t>
            </a:r>
          </a:p>
          <a:p>
            <a:pPr marL="411304" indent="-411304">
              <a:buFont typeface="+mj-lt"/>
              <a:buAutoNum type="arabicPeriod"/>
              <a:defRPr/>
            </a:pPr>
            <a:endParaRPr lang="en-US" sz="1600" dirty="0">
              <a:solidFill>
                <a:srgbClr val="000000"/>
              </a:solidFill>
              <a:latin typeface="Verdana" pitchFamily="34" charset="0"/>
              <a:sym typeface="Verdana" pitchFamily="34" charset="0"/>
            </a:endParaRPr>
          </a:p>
        </p:txBody>
      </p:sp>
      <p:pic>
        <p:nvPicPr>
          <p:cNvPr id="6" name="Picture 2" descr="H:\Historic Photos\Irrigation Pump.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83917" y="5225796"/>
            <a:ext cx="1601092" cy="1152144"/>
          </a:xfrm>
          <a:prstGeom prst="rect">
            <a:avLst/>
          </a:prstGeom>
          <a:noFill/>
          <a:ln w="127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4" descr="H:\Historic Photos\Head Gate Construction Topaz.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567087" y="5225796"/>
            <a:ext cx="1715333" cy="1152144"/>
          </a:xfrm>
          <a:prstGeom prst="rect">
            <a:avLst/>
          </a:prstGeom>
          <a:noFill/>
          <a:ln>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86500" y="5225796"/>
            <a:ext cx="1471126" cy="1152144"/>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10" name="Picture 5" descr="H:\Historic Photos\Ditch in Woods Cross.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88665" y="5225796"/>
            <a:ext cx="1976973" cy="1152144"/>
          </a:xfrm>
          <a:prstGeom prst="rect">
            <a:avLst/>
          </a:prstGeom>
          <a:noFill/>
          <a:ln>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6" descr="http://t2.gstatic.com/images?q=tbn:ANd9GcRlfVpZu6dznMOY6vjf6TdzCaaNeX8vJ5Y_WyBvH87Ov3-m4YfS"/>
          <p:cNvPicPr>
            <a:picLocks noChangeAspect="1" noChangeArrowheads="1"/>
          </p:cNvPicPr>
          <p:nvPr/>
        </p:nvPicPr>
        <p:blipFill>
          <a:blip r:embed="rId7"/>
          <a:srcRect/>
          <a:stretch>
            <a:fillRect/>
          </a:stretch>
        </p:blipFill>
        <p:spPr bwMode="auto">
          <a:xfrm>
            <a:off x="6149341" y="1333081"/>
            <a:ext cx="2006486" cy="1892808"/>
          </a:xfrm>
          <a:prstGeom prst="rect">
            <a:avLst/>
          </a:prstGeom>
          <a:ln w="127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1" name="Rounded Rectangular Callout 10"/>
          <p:cNvSpPr/>
          <p:nvPr/>
        </p:nvSpPr>
        <p:spPr bwMode="auto">
          <a:xfrm>
            <a:off x="7479950" y="1097280"/>
            <a:ext cx="1275430" cy="685800"/>
          </a:xfrm>
          <a:prstGeom prst="wedgeRoundRectCallout">
            <a:avLst>
              <a:gd name="adj1" fmla="val -86432"/>
              <a:gd name="adj2" fmla="val 59938"/>
              <a:gd name="adj3" fmla="val 16667"/>
            </a:avLst>
          </a:prstGeom>
          <a:ln>
            <a:headEnd type="none" w="med" len="med"/>
            <a:tailEnd type="none" w="med" len="med"/>
          </a:ln>
          <a:extLst/>
        </p:spPr>
        <p:style>
          <a:lnRef idx="2">
            <a:schemeClr val="accent4"/>
          </a:lnRef>
          <a:fillRef idx="1">
            <a:schemeClr val="lt1"/>
          </a:fillRef>
          <a:effectRef idx="0">
            <a:schemeClr val="accent4"/>
          </a:effectRef>
          <a:fontRef idx="minor">
            <a:schemeClr val="dk1"/>
          </a:fontRef>
        </p:style>
        <p:txBody>
          <a:bodyPr lIns="82292" tIns="41148" rIns="82292" bIns="41148"/>
          <a:lstStyle/>
          <a:p>
            <a:pPr algn="ctr">
              <a:defRPr/>
            </a:pPr>
            <a:r>
              <a:rPr lang="en-US" sz="1100" b="1" i="1" dirty="0">
                <a:solidFill>
                  <a:srgbClr val="000000"/>
                </a:solidFill>
                <a:sym typeface="Gill Sans" charset="0"/>
              </a:rPr>
              <a:t>…but what about Federal rights?</a:t>
            </a:r>
          </a:p>
        </p:txBody>
      </p:sp>
    </p:spTree>
    <p:extLst>
      <p:ext uri="{BB962C8B-B14F-4D97-AF65-F5344CB8AC3E}">
        <p14:creationId xmlns:p14="http://schemas.microsoft.com/office/powerpoint/2010/main" val="3751239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fade">
                                      <p:cBhvr>
                                        <p:cTn id="7" dur="5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83">
                                            <p:txEl>
                                              <p:pRg st="2" end="2"/>
                                            </p:txEl>
                                          </p:spTgt>
                                        </p:tgtEl>
                                        <p:attrNameLst>
                                          <p:attrName>style.visibility</p:attrName>
                                        </p:attrNameLst>
                                      </p:cBhvr>
                                      <p:to>
                                        <p:strVal val="visible"/>
                                      </p:to>
                                    </p:set>
                                    <p:animEffect transition="in" filter="fade">
                                      <p:cBhvr>
                                        <p:cTn id="12" dur="500"/>
                                        <p:tgtEl>
                                          <p:spTgt spid="2048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483">
                                            <p:txEl>
                                              <p:pRg st="3" end="3"/>
                                            </p:txEl>
                                          </p:spTgt>
                                        </p:tgtEl>
                                        <p:attrNameLst>
                                          <p:attrName>style.visibility</p:attrName>
                                        </p:attrNameLst>
                                      </p:cBhvr>
                                      <p:to>
                                        <p:strVal val="visible"/>
                                      </p:to>
                                    </p:set>
                                    <p:animEffect transition="in" filter="fade">
                                      <p:cBhvr>
                                        <p:cTn id="15" dur="500"/>
                                        <p:tgtEl>
                                          <p:spTgt spid="2048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0483">
                                            <p:txEl>
                                              <p:pRg st="4" end="4"/>
                                            </p:txEl>
                                          </p:spTgt>
                                        </p:tgtEl>
                                        <p:attrNameLst>
                                          <p:attrName>style.visibility</p:attrName>
                                        </p:attrNameLst>
                                      </p:cBhvr>
                                      <p:to>
                                        <p:strVal val="visible"/>
                                      </p:to>
                                    </p:set>
                                    <p:animEffect transition="in" filter="fade">
                                      <p:cBhvr>
                                        <p:cTn id="18" dur="500"/>
                                        <p:tgtEl>
                                          <p:spTgt spid="2048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483">
                                            <p:txEl>
                                              <p:pRg st="7" end="7"/>
                                            </p:txEl>
                                          </p:spTgt>
                                        </p:tgtEl>
                                        <p:attrNameLst>
                                          <p:attrName>style.visibility</p:attrName>
                                        </p:attrNameLst>
                                      </p:cBhvr>
                                      <p:to>
                                        <p:strVal val="visible"/>
                                      </p:to>
                                    </p:set>
                                    <p:animEffect transition="in" filter="fade">
                                      <p:cBhvr>
                                        <p:cTn id="23" dur="500"/>
                                        <p:tgtEl>
                                          <p:spTgt spid="20483">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0483">
                                            <p:txEl>
                                              <p:pRg st="8" end="8"/>
                                            </p:txEl>
                                          </p:spTgt>
                                        </p:tgtEl>
                                        <p:attrNameLst>
                                          <p:attrName>style.visibility</p:attrName>
                                        </p:attrNameLst>
                                      </p:cBhvr>
                                      <p:to>
                                        <p:strVal val="visible"/>
                                      </p:to>
                                    </p:set>
                                    <p:animEffect transition="in" filter="fade">
                                      <p:cBhvr>
                                        <p:cTn id="26" dur="500"/>
                                        <p:tgtEl>
                                          <p:spTgt spid="20483">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0483">
                                            <p:txEl>
                                              <p:pRg st="9" end="9"/>
                                            </p:txEl>
                                          </p:spTgt>
                                        </p:tgtEl>
                                        <p:attrNameLst>
                                          <p:attrName>style.visibility</p:attrName>
                                        </p:attrNameLst>
                                      </p:cBhvr>
                                      <p:to>
                                        <p:strVal val="visible"/>
                                      </p:to>
                                    </p:set>
                                    <p:animEffect transition="in" filter="fade">
                                      <p:cBhvr>
                                        <p:cTn id="29" dur="500"/>
                                        <p:tgtEl>
                                          <p:spTgt spid="20483">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483">
                                            <p:txEl>
                                              <p:pRg st="11" end="11"/>
                                            </p:txEl>
                                          </p:spTgt>
                                        </p:tgtEl>
                                        <p:attrNameLst>
                                          <p:attrName>style.visibility</p:attrName>
                                        </p:attrNameLst>
                                      </p:cBhvr>
                                      <p:to>
                                        <p:strVal val="visible"/>
                                      </p:to>
                                    </p:set>
                                    <p:animEffect transition="in" filter="fade">
                                      <p:cBhvr>
                                        <p:cTn id="40" dur="500"/>
                                        <p:tgtEl>
                                          <p:spTgt spid="20483">
                                            <p:txEl>
                                              <p:pRg st="11" end="1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483">
                                            <p:txEl>
                                              <p:pRg st="13" end="13"/>
                                            </p:txEl>
                                          </p:spTgt>
                                        </p:tgtEl>
                                        <p:attrNameLst>
                                          <p:attrName>style.visibility</p:attrName>
                                        </p:attrNameLst>
                                      </p:cBhvr>
                                      <p:to>
                                        <p:strVal val="visible"/>
                                      </p:to>
                                    </p:set>
                                    <p:animEffect transition="in" filter="fade">
                                      <p:cBhvr>
                                        <p:cTn id="45" dur="500"/>
                                        <p:tgtEl>
                                          <p:spTgt spid="20483">
                                            <p:txEl>
                                              <p:pRg st="13" end="1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0483">
                                            <p:txEl>
                                              <p:pRg st="15" end="15"/>
                                            </p:txEl>
                                          </p:spTgt>
                                        </p:tgtEl>
                                        <p:attrNameLst>
                                          <p:attrName>style.visibility</p:attrName>
                                        </p:attrNameLst>
                                      </p:cBhvr>
                                      <p:to>
                                        <p:strVal val="visible"/>
                                      </p:to>
                                    </p:set>
                                    <p:animEffect transition="in" filter="fade">
                                      <p:cBhvr>
                                        <p:cTn id="50" dur="500"/>
                                        <p:tgtEl>
                                          <p:spTgt spid="2048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p:cNvSpPr>
          <p:nvPr/>
        </p:nvSpPr>
        <p:spPr bwMode="auto">
          <a:xfrm>
            <a:off x="388620" y="411480"/>
            <a:ext cx="836676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936"/>
            <a:r>
              <a:rPr lang="en-US" sz="2500" b="1" i="1" dirty="0">
                <a:solidFill>
                  <a:srgbClr val="000000"/>
                </a:solidFill>
                <a:latin typeface="Verdana" pitchFamily="34" charset="0"/>
                <a:sym typeface="Verdana" pitchFamily="34" charset="0"/>
              </a:rPr>
              <a:t>C</a:t>
            </a:r>
            <a:r>
              <a:rPr lang="en-US" sz="2500" b="1" i="1" dirty="0" smtClean="0">
                <a:solidFill>
                  <a:srgbClr val="000000"/>
                </a:solidFill>
                <a:latin typeface="Verdana" pitchFamily="34" charset="0"/>
                <a:sym typeface="Verdana" pitchFamily="34" charset="0"/>
              </a:rPr>
              <a:t>urrent Adjudication Efforts</a:t>
            </a:r>
            <a:endParaRPr lang="en-US" sz="2500" b="1" i="1" dirty="0">
              <a:solidFill>
                <a:srgbClr val="000000"/>
              </a:solidFill>
              <a:latin typeface="Verdana" pitchFamily="34" charset="0"/>
              <a:sym typeface="Verdana" pitchFamily="34" charset="0"/>
            </a:endParaRPr>
          </a:p>
        </p:txBody>
      </p:sp>
      <p:sp>
        <p:nvSpPr>
          <p:cNvPr id="38" name="Rectangle 4"/>
          <p:cNvSpPr>
            <a:spLocks/>
          </p:cNvSpPr>
          <p:nvPr/>
        </p:nvSpPr>
        <p:spPr bwMode="auto">
          <a:xfrm>
            <a:off x="5029196" y="1990819"/>
            <a:ext cx="3726184" cy="283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defTabSz="914066">
              <a:lnSpc>
                <a:spcPct val="120000"/>
              </a:lnSpc>
            </a:pPr>
            <a:r>
              <a:rPr lang="en-US" sz="1400" i="1" dirty="0" smtClean="0">
                <a:solidFill>
                  <a:sysClr val="windowText" lastClr="000000"/>
                </a:solidFill>
                <a:latin typeface="Verdana" pitchFamily="34" charset="0"/>
                <a:sym typeface="Verdana" pitchFamily="34" charset="0"/>
              </a:rPr>
              <a:t>Revised </a:t>
            </a:r>
            <a:r>
              <a:rPr lang="en-US" sz="1400" i="1" dirty="0">
                <a:solidFill>
                  <a:sysClr val="windowText" lastClr="000000"/>
                </a:solidFill>
                <a:latin typeface="Verdana" pitchFamily="34" charset="0"/>
                <a:sym typeface="Verdana" pitchFamily="34" charset="0"/>
              </a:rPr>
              <a:t>statute to streamline and modernize the water rights adjudication process</a:t>
            </a:r>
            <a:r>
              <a:rPr lang="en-US" sz="1400" i="1" dirty="0" smtClean="0">
                <a:solidFill>
                  <a:sysClr val="windowText" lastClr="000000"/>
                </a:solidFill>
                <a:latin typeface="Verdana" pitchFamily="34" charset="0"/>
                <a:sym typeface="Verdana" pitchFamily="34" charset="0"/>
              </a:rPr>
              <a:t>.</a:t>
            </a:r>
          </a:p>
          <a:p>
            <a:pPr marL="339725" lvl="1" indent="-114300" defTabSz="914066">
              <a:lnSpc>
                <a:spcPct val="120000"/>
              </a:lnSpc>
              <a:buFont typeface="Arial" pitchFamily="34" charset="0"/>
              <a:buChar char="•"/>
            </a:pPr>
            <a:r>
              <a:rPr lang="en-US" sz="1400" i="1" dirty="0" smtClean="0">
                <a:solidFill>
                  <a:sysClr val="windowText" lastClr="000000"/>
                </a:solidFill>
                <a:latin typeface="Verdana" pitchFamily="34" charset="0"/>
                <a:sym typeface="Verdana" pitchFamily="34" charset="0"/>
              </a:rPr>
              <a:t>SB 75 (2016)</a:t>
            </a:r>
          </a:p>
          <a:p>
            <a:pPr marL="339725" lvl="1" indent="-114300" defTabSz="914066">
              <a:lnSpc>
                <a:spcPct val="120000"/>
              </a:lnSpc>
              <a:buFont typeface="Arial" pitchFamily="34" charset="0"/>
              <a:buChar char="•"/>
            </a:pPr>
            <a:r>
              <a:rPr lang="en-US" sz="1400" i="1" dirty="0" smtClean="0">
                <a:solidFill>
                  <a:sysClr val="windowText" lastClr="000000"/>
                </a:solidFill>
                <a:latin typeface="Verdana" pitchFamily="34" charset="0"/>
                <a:sym typeface="Verdana" pitchFamily="34" charset="0"/>
              </a:rPr>
              <a:t>SB 61 (2018)</a:t>
            </a:r>
            <a:endParaRPr lang="en-US" sz="1400" i="1" dirty="0">
              <a:solidFill>
                <a:sysClr val="windowText" lastClr="000000"/>
              </a:solidFill>
              <a:latin typeface="Verdana" pitchFamily="34" charset="0"/>
              <a:sym typeface="Verdana" pitchFamily="34" charset="0"/>
            </a:endParaRPr>
          </a:p>
          <a:p>
            <a:pPr marL="339725" lvl="1" indent="-114300" defTabSz="914066">
              <a:lnSpc>
                <a:spcPct val="120000"/>
              </a:lnSpc>
              <a:buFont typeface="Arial" pitchFamily="34" charset="0"/>
              <a:buChar char="•"/>
            </a:pPr>
            <a:r>
              <a:rPr lang="en-US" sz="1400" i="1" dirty="0" smtClean="0">
                <a:solidFill>
                  <a:sysClr val="windowText" lastClr="000000"/>
                </a:solidFill>
                <a:latin typeface="Verdana" pitchFamily="34" charset="0"/>
                <a:sym typeface="Verdana" pitchFamily="34" charset="0"/>
              </a:rPr>
              <a:t>HB </a:t>
            </a:r>
            <a:r>
              <a:rPr lang="en-US" sz="1400" i="1" dirty="0">
                <a:solidFill>
                  <a:sysClr val="windowText" lastClr="000000"/>
                </a:solidFill>
                <a:latin typeface="Verdana" pitchFamily="34" charset="0"/>
                <a:sym typeface="Verdana" pitchFamily="34" charset="0"/>
              </a:rPr>
              <a:t>355 (2019</a:t>
            </a:r>
            <a:r>
              <a:rPr lang="en-US" sz="1400" i="1" dirty="0" smtClean="0">
                <a:solidFill>
                  <a:sysClr val="windowText" lastClr="000000"/>
                </a:solidFill>
                <a:latin typeface="Verdana" pitchFamily="34" charset="0"/>
                <a:sym typeface="Verdana" pitchFamily="34" charset="0"/>
              </a:rPr>
              <a:t>)</a:t>
            </a:r>
          </a:p>
          <a:p>
            <a:pPr marL="225425" lvl="1" defTabSz="914066">
              <a:lnSpc>
                <a:spcPct val="120000"/>
              </a:lnSpc>
            </a:pPr>
            <a:endParaRPr lang="en-US" sz="1400" i="1" dirty="0" smtClean="0">
              <a:solidFill>
                <a:sysClr val="windowText" lastClr="000000"/>
              </a:solidFill>
              <a:latin typeface="Verdana" pitchFamily="34" charset="0"/>
              <a:sym typeface="Verdana" pitchFamily="34" charset="0"/>
            </a:endParaRPr>
          </a:p>
          <a:p>
            <a:pPr defTabSz="914066">
              <a:lnSpc>
                <a:spcPct val="120000"/>
              </a:lnSpc>
            </a:pPr>
            <a:r>
              <a:rPr lang="en-US" sz="1400" i="1" dirty="0" smtClean="0">
                <a:solidFill>
                  <a:sysClr val="windowText" lastClr="000000"/>
                </a:solidFill>
                <a:latin typeface="Verdana" pitchFamily="34" charset="0"/>
                <a:sym typeface="Verdana" pitchFamily="34" charset="0"/>
              </a:rPr>
              <a:t>Focus efforts in areas experiencing greatest development, predominately the Salt Lake Valley.</a:t>
            </a:r>
            <a:endParaRPr lang="en-US" sz="1400" dirty="0">
              <a:solidFill>
                <a:sysClr val="windowText" lastClr="000000"/>
              </a:solidFill>
              <a:latin typeface="Verdana" pitchFamily="34" charset="0"/>
              <a:sym typeface="Verdana" pitchFamily="34" charset="0"/>
            </a:endParaRPr>
          </a:p>
          <a:p>
            <a:pPr marL="171399" indent="-171399" defTabSz="914066">
              <a:lnSpc>
                <a:spcPct val="120000"/>
              </a:lnSpc>
              <a:buFont typeface="Arial" pitchFamily="34" charset="0"/>
              <a:buChar char="•"/>
            </a:pPr>
            <a:endParaRPr lang="en-US" sz="1200" dirty="0">
              <a:solidFill>
                <a:sysClr val="windowText" lastClr="000000"/>
              </a:solidFill>
              <a:latin typeface="Verdana" pitchFamily="34" charset="0"/>
              <a:sym typeface="Verdana"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676400"/>
            <a:ext cx="4482114" cy="346345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27949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p:cNvSpPr>
          <p:nvPr/>
        </p:nvSpPr>
        <p:spPr bwMode="auto">
          <a:xfrm>
            <a:off x="388620" y="411480"/>
            <a:ext cx="836676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936"/>
            <a:r>
              <a:rPr lang="en-US" sz="2500" b="1" i="1" dirty="0">
                <a:solidFill>
                  <a:srgbClr val="000000"/>
                </a:solidFill>
                <a:latin typeface="Verdana" pitchFamily="34" charset="0"/>
                <a:sym typeface="Verdana" pitchFamily="34" charset="0"/>
              </a:rPr>
              <a:t>C</a:t>
            </a:r>
            <a:r>
              <a:rPr lang="en-US" sz="2500" b="1" i="1" dirty="0" smtClean="0">
                <a:solidFill>
                  <a:srgbClr val="000000"/>
                </a:solidFill>
                <a:latin typeface="Verdana" pitchFamily="34" charset="0"/>
                <a:sym typeface="Verdana" pitchFamily="34" charset="0"/>
              </a:rPr>
              <a:t>urrent Adjudication Efforts</a:t>
            </a:r>
            <a:endParaRPr lang="en-US" sz="2500" b="1" i="1" dirty="0">
              <a:solidFill>
                <a:srgbClr val="000000"/>
              </a:solidFill>
              <a:latin typeface="Verdana" pitchFamily="34" charset="0"/>
              <a:sym typeface="Verdana" pitchFamily="34" charset="0"/>
            </a:endParaRPr>
          </a:p>
        </p:txBody>
      </p:sp>
      <p:sp>
        <p:nvSpPr>
          <p:cNvPr id="38" name="Rectangle 4"/>
          <p:cNvSpPr>
            <a:spLocks/>
          </p:cNvSpPr>
          <p:nvPr/>
        </p:nvSpPr>
        <p:spPr bwMode="auto">
          <a:xfrm>
            <a:off x="5029196" y="1990819"/>
            <a:ext cx="3726184" cy="283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defTabSz="914066">
              <a:lnSpc>
                <a:spcPct val="120000"/>
              </a:lnSpc>
            </a:pPr>
            <a:r>
              <a:rPr lang="en-US" sz="1400" i="1" dirty="0" smtClean="0">
                <a:solidFill>
                  <a:sysClr val="windowText" lastClr="000000"/>
                </a:solidFill>
                <a:latin typeface="Verdana" pitchFamily="34" charset="0"/>
                <a:sym typeface="Verdana" pitchFamily="34" charset="0"/>
              </a:rPr>
              <a:t>Revised </a:t>
            </a:r>
            <a:r>
              <a:rPr lang="en-US" sz="1400" i="1" dirty="0">
                <a:solidFill>
                  <a:sysClr val="windowText" lastClr="000000"/>
                </a:solidFill>
                <a:latin typeface="Verdana" pitchFamily="34" charset="0"/>
                <a:sym typeface="Verdana" pitchFamily="34" charset="0"/>
              </a:rPr>
              <a:t>statute to streamline and modernize the water rights adjudication process</a:t>
            </a:r>
            <a:r>
              <a:rPr lang="en-US" sz="1400" i="1" dirty="0" smtClean="0">
                <a:solidFill>
                  <a:sysClr val="windowText" lastClr="000000"/>
                </a:solidFill>
                <a:latin typeface="Verdana" pitchFamily="34" charset="0"/>
                <a:sym typeface="Verdana" pitchFamily="34" charset="0"/>
              </a:rPr>
              <a:t>.</a:t>
            </a:r>
          </a:p>
          <a:p>
            <a:pPr marL="339725" lvl="1" indent="-114300" defTabSz="914066">
              <a:lnSpc>
                <a:spcPct val="120000"/>
              </a:lnSpc>
              <a:buFont typeface="Arial" pitchFamily="34" charset="0"/>
              <a:buChar char="•"/>
            </a:pPr>
            <a:r>
              <a:rPr lang="en-US" sz="1400" i="1" dirty="0" smtClean="0">
                <a:solidFill>
                  <a:sysClr val="windowText" lastClr="000000"/>
                </a:solidFill>
                <a:latin typeface="Verdana" pitchFamily="34" charset="0"/>
                <a:sym typeface="Verdana" pitchFamily="34" charset="0"/>
              </a:rPr>
              <a:t>SB 75 (2016)</a:t>
            </a:r>
          </a:p>
          <a:p>
            <a:pPr marL="339725" lvl="1" indent="-114300" defTabSz="914066">
              <a:lnSpc>
                <a:spcPct val="120000"/>
              </a:lnSpc>
              <a:buFont typeface="Arial" pitchFamily="34" charset="0"/>
              <a:buChar char="•"/>
            </a:pPr>
            <a:r>
              <a:rPr lang="en-US" sz="1400" i="1" dirty="0" smtClean="0">
                <a:solidFill>
                  <a:sysClr val="windowText" lastClr="000000"/>
                </a:solidFill>
                <a:latin typeface="Verdana" pitchFamily="34" charset="0"/>
                <a:sym typeface="Verdana" pitchFamily="34" charset="0"/>
              </a:rPr>
              <a:t>SB 61 (2018)</a:t>
            </a:r>
            <a:endParaRPr lang="en-US" sz="1400" i="1" dirty="0">
              <a:solidFill>
                <a:sysClr val="windowText" lastClr="000000"/>
              </a:solidFill>
              <a:latin typeface="Verdana" pitchFamily="34" charset="0"/>
              <a:sym typeface="Verdana" pitchFamily="34" charset="0"/>
            </a:endParaRPr>
          </a:p>
          <a:p>
            <a:pPr marL="339725" lvl="1" indent="-114300" defTabSz="914066">
              <a:lnSpc>
                <a:spcPct val="120000"/>
              </a:lnSpc>
              <a:buFont typeface="Arial" pitchFamily="34" charset="0"/>
              <a:buChar char="•"/>
            </a:pPr>
            <a:r>
              <a:rPr lang="en-US" sz="1400" i="1" dirty="0" smtClean="0">
                <a:solidFill>
                  <a:sysClr val="windowText" lastClr="000000"/>
                </a:solidFill>
                <a:latin typeface="Verdana" pitchFamily="34" charset="0"/>
                <a:sym typeface="Verdana" pitchFamily="34" charset="0"/>
              </a:rPr>
              <a:t>HB </a:t>
            </a:r>
            <a:r>
              <a:rPr lang="en-US" sz="1400" i="1" dirty="0">
                <a:solidFill>
                  <a:sysClr val="windowText" lastClr="000000"/>
                </a:solidFill>
                <a:latin typeface="Verdana" pitchFamily="34" charset="0"/>
                <a:sym typeface="Verdana" pitchFamily="34" charset="0"/>
              </a:rPr>
              <a:t>355 (2019</a:t>
            </a:r>
            <a:r>
              <a:rPr lang="en-US" sz="1400" i="1" dirty="0" smtClean="0">
                <a:solidFill>
                  <a:sysClr val="windowText" lastClr="000000"/>
                </a:solidFill>
                <a:latin typeface="Verdana" pitchFamily="34" charset="0"/>
                <a:sym typeface="Verdana" pitchFamily="34" charset="0"/>
              </a:rPr>
              <a:t>)</a:t>
            </a:r>
          </a:p>
          <a:p>
            <a:pPr marL="225425" lvl="1" defTabSz="914066">
              <a:lnSpc>
                <a:spcPct val="120000"/>
              </a:lnSpc>
            </a:pPr>
            <a:endParaRPr lang="en-US" sz="1400" i="1" dirty="0" smtClean="0">
              <a:solidFill>
                <a:sysClr val="windowText" lastClr="000000"/>
              </a:solidFill>
              <a:latin typeface="Verdana" pitchFamily="34" charset="0"/>
              <a:sym typeface="Verdana" pitchFamily="34" charset="0"/>
            </a:endParaRPr>
          </a:p>
          <a:p>
            <a:pPr defTabSz="914066">
              <a:lnSpc>
                <a:spcPct val="120000"/>
              </a:lnSpc>
            </a:pPr>
            <a:r>
              <a:rPr lang="en-US" sz="1400" i="1" dirty="0" smtClean="0">
                <a:solidFill>
                  <a:sysClr val="windowText" lastClr="000000"/>
                </a:solidFill>
                <a:latin typeface="Verdana" pitchFamily="34" charset="0"/>
                <a:sym typeface="Verdana" pitchFamily="34" charset="0"/>
              </a:rPr>
              <a:t>Focus efforts in areas experiencing greatest development, predominately the Salt Lake Valley.</a:t>
            </a:r>
            <a:endParaRPr lang="en-US" sz="1400" dirty="0">
              <a:solidFill>
                <a:sysClr val="windowText" lastClr="000000"/>
              </a:solidFill>
              <a:latin typeface="Verdana" pitchFamily="34" charset="0"/>
              <a:sym typeface="Verdana" pitchFamily="34" charset="0"/>
            </a:endParaRPr>
          </a:p>
          <a:p>
            <a:pPr marL="171399" indent="-171399" defTabSz="914066">
              <a:lnSpc>
                <a:spcPct val="120000"/>
              </a:lnSpc>
              <a:buFont typeface="Arial" pitchFamily="34" charset="0"/>
              <a:buChar char="•"/>
            </a:pPr>
            <a:endParaRPr lang="en-US" sz="1200" dirty="0">
              <a:solidFill>
                <a:sysClr val="windowText" lastClr="000000"/>
              </a:solidFill>
              <a:latin typeface="Verdana" pitchFamily="34" charset="0"/>
              <a:sym typeface="Verdana"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676400"/>
            <a:ext cx="4482114" cy="3463452"/>
          </a:xfrm>
          <a:prstGeom prst="rect">
            <a:avLst/>
          </a:prstGeom>
          <a:ln>
            <a:solidFill>
              <a:schemeClr val="tx1"/>
            </a:solidFill>
          </a:ln>
          <a:effectLst>
            <a:outerShdw blurRad="50800" dist="38100" dir="2700000" algn="tl" rotWithShape="0">
              <a:prstClr val="black">
                <a:alpha val="40000"/>
              </a:prstClr>
            </a:outerShdw>
          </a:effec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481" y="897308"/>
            <a:ext cx="6727720" cy="5198692"/>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33767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1.38889E-6 0.01412 L 0.0526 0.04352 C 0.06371 0.05023 0.08021 0.05394 0.09739 0.05394 C 0.11719 0.05394 0.13281 0.05023 0.14392 0.04352 L 0.1967 0.01412 " pathEditMode="relative" rAng="0" ptsTypes="AAAAA">
                                      <p:cBhvr>
                                        <p:cTn id="6" dur="2000" fill="hold"/>
                                        <p:tgtEl>
                                          <p:spTgt spid="7"/>
                                        </p:tgtEl>
                                        <p:attrNameLst>
                                          <p:attrName>ppt_x</p:attrName>
                                          <p:attrName>ppt_y</p:attrName>
                                        </p:attrNameLst>
                                      </p:cBhvr>
                                      <p:rCtr x="9826" y="1991"/>
                                    </p:animMotion>
                                  </p:childTnLst>
                                </p:cTn>
                              </p:par>
                              <p:par>
                                <p:cTn id="7" presetID="6" presetClass="emph" presetSubtype="0" fill="hold" nodeType="withEffect">
                                  <p:stCondLst>
                                    <p:cond delay="0"/>
                                  </p:stCondLst>
                                  <p:childTnLst>
                                    <p:animScale>
                                      <p:cBhvr>
                                        <p:cTn id="8" dur="2000" fill="hold"/>
                                        <p:tgtEl>
                                          <p:spTgt spid="7"/>
                                        </p:tgtEl>
                                      </p:cBhvr>
                                      <p:by x="150000" y="150000"/>
                                    </p:animScale>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p:cNvSpPr>
          <p:nvPr/>
        </p:nvSpPr>
        <p:spPr bwMode="auto">
          <a:xfrm>
            <a:off x="388620" y="411480"/>
            <a:ext cx="836676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936"/>
            <a:r>
              <a:rPr lang="en-US" sz="2500" b="1" i="1" dirty="0">
                <a:solidFill>
                  <a:srgbClr val="000000"/>
                </a:solidFill>
                <a:latin typeface="Verdana" pitchFamily="34" charset="0"/>
                <a:sym typeface="Verdana" pitchFamily="34" charset="0"/>
              </a:rPr>
              <a:t>C</a:t>
            </a:r>
            <a:r>
              <a:rPr lang="en-US" sz="2500" b="1" i="1" dirty="0" smtClean="0">
                <a:solidFill>
                  <a:srgbClr val="000000"/>
                </a:solidFill>
                <a:latin typeface="Verdana" pitchFamily="34" charset="0"/>
                <a:sym typeface="Verdana" pitchFamily="34" charset="0"/>
              </a:rPr>
              <a:t>urrent Adjudication Efforts</a:t>
            </a:r>
            <a:endParaRPr lang="en-US" sz="2500" b="1" i="1" dirty="0">
              <a:solidFill>
                <a:srgbClr val="000000"/>
              </a:solidFill>
              <a:latin typeface="Verdana" pitchFamily="34" charset="0"/>
              <a:sym typeface="Verdana" pitchFamily="34" charset="0"/>
            </a:endParaRPr>
          </a:p>
        </p:txBody>
      </p:sp>
      <p:sp>
        <p:nvSpPr>
          <p:cNvPr id="38" name="Rectangle 4"/>
          <p:cNvSpPr>
            <a:spLocks/>
          </p:cNvSpPr>
          <p:nvPr/>
        </p:nvSpPr>
        <p:spPr bwMode="auto">
          <a:xfrm>
            <a:off x="5029196" y="1990819"/>
            <a:ext cx="3726184" cy="283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defTabSz="914066">
              <a:lnSpc>
                <a:spcPct val="120000"/>
              </a:lnSpc>
            </a:pPr>
            <a:r>
              <a:rPr lang="en-US" sz="1400" i="1" dirty="0" smtClean="0">
                <a:solidFill>
                  <a:sysClr val="windowText" lastClr="000000"/>
                </a:solidFill>
                <a:latin typeface="Verdana" pitchFamily="34" charset="0"/>
                <a:sym typeface="Verdana" pitchFamily="34" charset="0"/>
              </a:rPr>
              <a:t>Revised </a:t>
            </a:r>
            <a:r>
              <a:rPr lang="en-US" sz="1400" i="1" dirty="0">
                <a:solidFill>
                  <a:sysClr val="windowText" lastClr="000000"/>
                </a:solidFill>
                <a:latin typeface="Verdana" pitchFamily="34" charset="0"/>
                <a:sym typeface="Verdana" pitchFamily="34" charset="0"/>
              </a:rPr>
              <a:t>statute to streamline and modernize the water rights adjudication process</a:t>
            </a:r>
            <a:r>
              <a:rPr lang="en-US" sz="1400" i="1" dirty="0" smtClean="0">
                <a:solidFill>
                  <a:sysClr val="windowText" lastClr="000000"/>
                </a:solidFill>
                <a:latin typeface="Verdana" pitchFamily="34" charset="0"/>
                <a:sym typeface="Verdana" pitchFamily="34" charset="0"/>
              </a:rPr>
              <a:t>.</a:t>
            </a:r>
          </a:p>
          <a:p>
            <a:pPr marL="339725" lvl="1" indent="-114300" defTabSz="914066">
              <a:lnSpc>
                <a:spcPct val="120000"/>
              </a:lnSpc>
              <a:buFont typeface="Arial" pitchFamily="34" charset="0"/>
              <a:buChar char="•"/>
            </a:pPr>
            <a:r>
              <a:rPr lang="en-US" sz="1400" i="1" dirty="0" smtClean="0">
                <a:solidFill>
                  <a:sysClr val="windowText" lastClr="000000"/>
                </a:solidFill>
                <a:latin typeface="Verdana" pitchFamily="34" charset="0"/>
                <a:sym typeface="Verdana" pitchFamily="34" charset="0"/>
              </a:rPr>
              <a:t>SB 75 (2016)</a:t>
            </a:r>
          </a:p>
          <a:p>
            <a:pPr marL="339725" lvl="1" indent="-114300" defTabSz="914066">
              <a:lnSpc>
                <a:spcPct val="120000"/>
              </a:lnSpc>
              <a:buFont typeface="Arial" pitchFamily="34" charset="0"/>
              <a:buChar char="•"/>
            </a:pPr>
            <a:r>
              <a:rPr lang="en-US" sz="1400" i="1" dirty="0" smtClean="0">
                <a:solidFill>
                  <a:sysClr val="windowText" lastClr="000000"/>
                </a:solidFill>
                <a:latin typeface="Verdana" pitchFamily="34" charset="0"/>
                <a:sym typeface="Verdana" pitchFamily="34" charset="0"/>
              </a:rPr>
              <a:t>SB 61 (2018)</a:t>
            </a:r>
            <a:endParaRPr lang="en-US" sz="1400" i="1" dirty="0">
              <a:solidFill>
                <a:sysClr val="windowText" lastClr="000000"/>
              </a:solidFill>
              <a:latin typeface="Verdana" pitchFamily="34" charset="0"/>
              <a:sym typeface="Verdana" pitchFamily="34" charset="0"/>
            </a:endParaRPr>
          </a:p>
          <a:p>
            <a:pPr marL="339725" lvl="1" indent="-114300" defTabSz="914066">
              <a:lnSpc>
                <a:spcPct val="120000"/>
              </a:lnSpc>
              <a:buFont typeface="Arial" pitchFamily="34" charset="0"/>
              <a:buChar char="•"/>
            </a:pPr>
            <a:r>
              <a:rPr lang="en-US" sz="1400" i="1" dirty="0" smtClean="0">
                <a:solidFill>
                  <a:sysClr val="windowText" lastClr="000000"/>
                </a:solidFill>
                <a:latin typeface="Verdana" pitchFamily="34" charset="0"/>
                <a:sym typeface="Verdana" pitchFamily="34" charset="0"/>
              </a:rPr>
              <a:t>HB </a:t>
            </a:r>
            <a:r>
              <a:rPr lang="en-US" sz="1400" i="1" dirty="0">
                <a:solidFill>
                  <a:sysClr val="windowText" lastClr="000000"/>
                </a:solidFill>
                <a:latin typeface="Verdana" pitchFamily="34" charset="0"/>
                <a:sym typeface="Verdana" pitchFamily="34" charset="0"/>
              </a:rPr>
              <a:t>355 (2019</a:t>
            </a:r>
            <a:r>
              <a:rPr lang="en-US" sz="1400" i="1" dirty="0" smtClean="0">
                <a:solidFill>
                  <a:sysClr val="windowText" lastClr="000000"/>
                </a:solidFill>
                <a:latin typeface="Verdana" pitchFamily="34" charset="0"/>
                <a:sym typeface="Verdana" pitchFamily="34" charset="0"/>
              </a:rPr>
              <a:t>)</a:t>
            </a:r>
          </a:p>
          <a:p>
            <a:pPr marL="225425" lvl="1" defTabSz="914066">
              <a:lnSpc>
                <a:spcPct val="120000"/>
              </a:lnSpc>
            </a:pPr>
            <a:endParaRPr lang="en-US" sz="1400" i="1" dirty="0" smtClean="0">
              <a:solidFill>
                <a:sysClr val="windowText" lastClr="000000"/>
              </a:solidFill>
              <a:latin typeface="Verdana" pitchFamily="34" charset="0"/>
              <a:sym typeface="Verdana" pitchFamily="34" charset="0"/>
            </a:endParaRPr>
          </a:p>
          <a:p>
            <a:pPr defTabSz="914066">
              <a:lnSpc>
                <a:spcPct val="120000"/>
              </a:lnSpc>
            </a:pPr>
            <a:r>
              <a:rPr lang="en-US" sz="1400" i="1" dirty="0" smtClean="0">
                <a:solidFill>
                  <a:sysClr val="windowText" lastClr="000000"/>
                </a:solidFill>
                <a:latin typeface="Verdana" pitchFamily="34" charset="0"/>
                <a:sym typeface="Verdana" pitchFamily="34" charset="0"/>
              </a:rPr>
              <a:t>Focus efforts in areas experiencing greatest development, predominately the Salt Lake Valley.</a:t>
            </a:r>
            <a:endParaRPr lang="en-US" sz="1400" dirty="0">
              <a:solidFill>
                <a:sysClr val="windowText" lastClr="000000"/>
              </a:solidFill>
              <a:latin typeface="Verdana" pitchFamily="34" charset="0"/>
              <a:sym typeface="Verdana" pitchFamily="34" charset="0"/>
            </a:endParaRPr>
          </a:p>
          <a:p>
            <a:pPr marL="171399" indent="-171399" defTabSz="914066">
              <a:lnSpc>
                <a:spcPct val="120000"/>
              </a:lnSpc>
              <a:buFont typeface="Arial" pitchFamily="34" charset="0"/>
              <a:buChar char="•"/>
            </a:pPr>
            <a:endParaRPr lang="en-US" sz="1200" dirty="0">
              <a:solidFill>
                <a:sysClr val="windowText" lastClr="000000"/>
              </a:solidFill>
              <a:latin typeface="Verdana" pitchFamily="34" charset="0"/>
              <a:sym typeface="Verdana"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599" y="914400"/>
            <a:ext cx="6705600" cy="51816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64537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011" r="33670" b="2420"/>
          <a:stretch/>
        </p:blipFill>
        <p:spPr bwMode="auto">
          <a:xfrm rot="5400000">
            <a:off x="1049213" y="-1201614"/>
            <a:ext cx="6969371" cy="922020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52400" y="6172200"/>
            <a:ext cx="7772400" cy="685800"/>
          </a:xfrm>
        </p:spPr>
        <p:txBody>
          <a:bodyPr/>
          <a:lstStyle/>
          <a:p>
            <a:r>
              <a:rPr lang="en-US" i="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Adjudication Process</a:t>
            </a:r>
            <a:endParaRPr lang="en-US"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9" name="Text Placeholder 8"/>
          <p:cNvSpPr>
            <a:spLocks noGrp="1"/>
          </p:cNvSpPr>
          <p:nvPr>
            <p:ph type="body" idx="1"/>
          </p:nvPr>
        </p:nvSpPr>
        <p:spPr>
          <a:xfrm>
            <a:off x="152400" y="4800603"/>
            <a:ext cx="7772400" cy="1500187"/>
          </a:xfrm>
        </p:spPr>
        <p:txBody>
          <a:bodyPr/>
          <a:lstStyle/>
          <a:p>
            <a:pPr algn="l"/>
            <a:r>
              <a:rPr lang="en-US" i="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Where it begins</a:t>
            </a:r>
            <a:endParaRPr lang="en-US"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9457305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529126" y="545789"/>
            <a:ext cx="1892808" cy="1240192"/>
            <a:chOff x="452947" y="450809"/>
            <a:chExt cx="2103120" cy="1377991"/>
          </a:xfrm>
        </p:grpSpPr>
        <p:grpSp>
          <p:nvGrpSpPr>
            <p:cNvPr id="398" name="Group 397"/>
            <p:cNvGrpSpPr/>
            <p:nvPr/>
          </p:nvGrpSpPr>
          <p:grpSpPr>
            <a:xfrm>
              <a:off x="452947" y="450809"/>
              <a:ext cx="2103120" cy="1377991"/>
              <a:chOff x="386080" y="589209"/>
              <a:chExt cx="2103120" cy="1377991"/>
            </a:xfrm>
          </p:grpSpPr>
          <p:sp>
            <p:nvSpPr>
              <p:cNvPr id="399" name="AutoShape 4"/>
              <p:cNvSpPr>
                <a:spLocks noChangeArrowheads="1"/>
              </p:cNvSpPr>
              <p:nvPr/>
            </p:nvSpPr>
            <p:spPr bwMode="auto">
              <a:xfrm rot="5400000">
                <a:off x="751840" y="229840"/>
                <a:ext cx="1371600" cy="2103120"/>
              </a:xfrm>
              <a:prstGeom prst="round2DiagRect">
                <a:avLst/>
              </a:prstGeom>
              <a:solidFill>
                <a:srgbClr val="CCFFCC"/>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00" name="Rectangle 399"/>
              <p:cNvSpPr>
                <a:spLocks noChangeArrowheads="1"/>
              </p:cNvSpPr>
              <p:nvPr/>
            </p:nvSpPr>
            <p:spPr bwMode="auto">
              <a:xfrm>
                <a:off x="386080" y="589209"/>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CCFFCC"/>
                    </a:solidFill>
                    <a:latin typeface="Verdana"/>
                    <a:ea typeface="Times New Roman"/>
                    <a:sym typeface="Gill Sans"/>
                  </a:rPr>
                  <a:t>1</a:t>
                </a:r>
                <a:endParaRPr lang="en-US" sz="1000" dirty="0">
                  <a:solidFill>
                    <a:srgbClr val="000000"/>
                  </a:solidFill>
                  <a:latin typeface="Times New Roman"/>
                  <a:ea typeface="Times New Roman"/>
                  <a:sym typeface="Gill Sans"/>
                </a:endParaRPr>
              </a:p>
            </p:txBody>
          </p:sp>
        </p:grpSp>
        <p:grpSp>
          <p:nvGrpSpPr>
            <p:cNvPr id="410" name="Group 409"/>
            <p:cNvGrpSpPr>
              <a:grpSpLocks/>
            </p:cNvGrpSpPr>
            <p:nvPr/>
          </p:nvGrpSpPr>
          <p:grpSpPr bwMode="auto">
            <a:xfrm>
              <a:off x="931352" y="623317"/>
              <a:ext cx="1174476" cy="1039363"/>
              <a:chOff x="1681" y="890"/>
              <a:chExt cx="1688" cy="1311"/>
            </a:xfrm>
          </p:grpSpPr>
          <p:grpSp>
            <p:nvGrpSpPr>
              <p:cNvPr id="411" name="Group 410"/>
              <p:cNvGrpSpPr>
                <a:grpSpLocks/>
              </p:cNvGrpSpPr>
              <p:nvPr/>
            </p:nvGrpSpPr>
            <p:grpSpPr bwMode="auto">
              <a:xfrm>
                <a:off x="1681" y="890"/>
                <a:ext cx="1688" cy="1311"/>
                <a:chOff x="10174" y="2938"/>
                <a:chExt cx="1886" cy="1688"/>
              </a:xfrm>
            </p:grpSpPr>
            <p:sp>
              <p:nvSpPr>
                <p:cNvPr id="413" name="Rectangle 412"/>
                <p:cNvSpPr>
                  <a:spLocks noChangeArrowheads="1"/>
                </p:cNvSpPr>
                <p:nvPr/>
              </p:nvSpPr>
              <p:spPr bwMode="auto">
                <a:xfrm>
                  <a:off x="10267" y="2938"/>
                  <a:ext cx="1744"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14" name="Freeform 413"/>
                <p:cNvSpPr>
                  <a:spLocks noEditPoints="1"/>
                </p:cNvSpPr>
                <p:nvPr/>
              </p:nvSpPr>
              <p:spPr bwMode="auto">
                <a:xfrm>
                  <a:off x="10174" y="2939"/>
                  <a:ext cx="1886" cy="1686"/>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15" name="Freeform 414"/>
                <p:cNvSpPr>
                  <a:spLocks/>
                </p:cNvSpPr>
                <p:nvPr/>
              </p:nvSpPr>
              <p:spPr bwMode="auto">
                <a:xfrm>
                  <a:off x="10495" y="40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16" name="Freeform 415"/>
                <p:cNvSpPr>
                  <a:spLocks/>
                </p:cNvSpPr>
                <p:nvPr/>
              </p:nvSpPr>
              <p:spPr bwMode="auto">
                <a:xfrm>
                  <a:off x="10495" y="40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17" name="Freeform 416"/>
                <p:cNvSpPr>
                  <a:spLocks/>
                </p:cNvSpPr>
                <p:nvPr/>
              </p:nvSpPr>
              <p:spPr bwMode="auto">
                <a:xfrm>
                  <a:off x="10851" y="40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18" name="Freeform 417"/>
                <p:cNvSpPr>
                  <a:spLocks/>
                </p:cNvSpPr>
                <p:nvPr/>
              </p:nvSpPr>
              <p:spPr bwMode="auto">
                <a:xfrm>
                  <a:off x="10851" y="40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19" name="Freeform 418"/>
                <p:cNvSpPr>
                  <a:spLocks/>
                </p:cNvSpPr>
                <p:nvPr/>
              </p:nvSpPr>
              <p:spPr bwMode="auto">
                <a:xfrm>
                  <a:off x="11207" y="40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20" name="Freeform 419"/>
                <p:cNvSpPr>
                  <a:spLocks/>
                </p:cNvSpPr>
                <p:nvPr/>
              </p:nvSpPr>
              <p:spPr bwMode="auto">
                <a:xfrm>
                  <a:off x="11207" y="40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21" name="Freeform 420"/>
                <p:cNvSpPr>
                  <a:spLocks/>
                </p:cNvSpPr>
                <p:nvPr/>
              </p:nvSpPr>
              <p:spPr bwMode="auto">
                <a:xfrm>
                  <a:off x="11564" y="40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22" name="Freeform 421"/>
                <p:cNvSpPr>
                  <a:spLocks/>
                </p:cNvSpPr>
                <p:nvPr/>
              </p:nvSpPr>
              <p:spPr bwMode="auto">
                <a:xfrm>
                  <a:off x="11564" y="40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23" name="Freeform 422"/>
                <p:cNvSpPr>
                  <a:spLocks/>
                </p:cNvSpPr>
                <p:nvPr/>
              </p:nvSpPr>
              <p:spPr bwMode="auto">
                <a:xfrm>
                  <a:off x="10308" y="43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24" name="Freeform 423"/>
                <p:cNvSpPr>
                  <a:spLocks/>
                </p:cNvSpPr>
                <p:nvPr/>
              </p:nvSpPr>
              <p:spPr bwMode="auto">
                <a:xfrm>
                  <a:off x="10308" y="43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25" name="Freeform 424"/>
                <p:cNvSpPr>
                  <a:spLocks/>
                </p:cNvSpPr>
                <p:nvPr/>
              </p:nvSpPr>
              <p:spPr bwMode="auto">
                <a:xfrm>
                  <a:off x="10665" y="43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26" name="Freeform 425"/>
                <p:cNvSpPr>
                  <a:spLocks/>
                </p:cNvSpPr>
                <p:nvPr/>
              </p:nvSpPr>
              <p:spPr bwMode="auto">
                <a:xfrm>
                  <a:off x="10665" y="43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27" name="Freeform 426"/>
                <p:cNvSpPr>
                  <a:spLocks/>
                </p:cNvSpPr>
                <p:nvPr/>
              </p:nvSpPr>
              <p:spPr bwMode="auto">
                <a:xfrm>
                  <a:off x="11022" y="43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28" name="Freeform 427"/>
                <p:cNvSpPr>
                  <a:spLocks/>
                </p:cNvSpPr>
                <p:nvPr/>
              </p:nvSpPr>
              <p:spPr bwMode="auto">
                <a:xfrm>
                  <a:off x="11022" y="43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29" name="Freeform 428"/>
                <p:cNvSpPr>
                  <a:spLocks/>
                </p:cNvSpPr>
                <p:nvPr/>
              </p:nvSpPr>
              <p:spPr bwMode="auto">
                <a:xfrm>
                  <a:off x="11379" y="43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30" name="Freeform 429"/>
                <p:cNvSpPr>
                  <a:spLocks/>
                </p:cNvSpPr>
                <p:nvPr/>
              </p:nvSpPr>
              <p:spPr bwMode="auto">
                <a:xfrm>
                  <a:off x="11379" y="43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31" name="Freeform 430"/>
                <p:cNvSpPr>
                  <a:spLocks/>
                </p:cNvSpPr>
                <p:nvPr/>
              </p:nvSpPr>
              <p:spPr bwMode="auto">
                <a:xfrm>
                  <a:off x="11735" y="43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32" name="Freeform 431"/>
                <p:cNvSpPr>
                  <a:spLocks/>
                </p:cNvSpPr>
                <p:nvPr/>
              </p:nvSpPr>
              <p:spPr bwMode="auto">
                <a:xfrm>
                  <a:off x="11735" y="43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sp>
            <p:nvSpPr>
              <p:cNvPr id="412" name="AutoShape 28"/>
              <p:cNvSpPr>
                <a:spLocks noChangeArrowheads="1"/>
              </p:cNvSpPr>
              <p:nvPr/>
            </p:nvSpPr>
            <p:spPr bwMode="auto">
              <a:xfrm>
                <a:off x="1846" y="1036"/>
                <a:ext cx="1408" cy="386"/>
              </a:xfrm>
              <a:prstGeom prst="wedgeRoundRectCallout">
                <a:avLst>
                  <a:gd name="adj1" fmla="val -1523"/>
                  <a:gd name="adj2" fmla="val 116593"/>
                  <a:gd name="adj3" fmla="val 16667"/>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0" anchor="t" anchorCtr="0" upright="1">
                <a:noAutofit/>
              </a:bodyPr>
              <a:lstStyle/>
              <a:p>
                <a:pPr algn="ctr">
                  <a:spcBef>
                    <a:spcPts val="0"/>
                  </a:spcBef>
                  <a:spcAft>
                    <a:spcPts val="0"/>
                  </a:spcAft>
                </a:pPr>
                <a:r>
                  <a:rPr lang="en-US" sz="1100" b="1" dirty="0">
                    <a:solidFill>
                      <a:srgbClr val="000000"/>
                    </a:solidFill>
                    <a:latin typeface="Verdana"/>
                    <a:ea typeface="Times New Roman"/>
                    <a:sym typeface="Gill Sans"/>
                  </a:rPr>
                  <a:t>PETITION</a:t>
                </a:r>
                <a:endParaRPr lang="en-US" sz="900" dirty="0">
                  <a:solidFill>
                    <a:srgbClr val="000000"/>
                  </a:solidFill>
                  <a:latin typeface="Times New Roman"/>
                  <a:ea typeface="Times New Roman"/>
                  <a:sym typeface="Gill Sans"/>
                </a:endParaRPr>
              </a:p>
            </p:txBody>
          </p:sp>
        </p:grpSp>
      </p:grpSp>
      <p:grpSp>
        <p:nvGrpSpPr>
          <p:cNvPr id="22" name="Group 21"/>
          <p:cNvGrpSpPr/>
          <p:nvPr/>
        </p:nvGrpSpPr>
        <p:grpSpPr>
          <a:xfrm>
            <a:off x="4736570" y="545789"/>
            <a:ext cx="1892808" cy="1240192"/>
            <a:chOff x="2839658" y="450809"/>
            <a:chExt cx="2103120" cy="1377991"/>
          </a:xfrm>
        </p:grpSpPr>
        <p:grpSp>
          <p:nvGrpSpPr>
            <p:cNvPr id="401" name="Group 400"/>
            <p:cNvGrpSpPr/>
            <p:nvPr/>
          </p:nvGrpSpPr>
          <p:grpSpPr>
            <a:xfrm>
              <a:off x="2839658" y="450809"/>
              <a:ext cx="2103120" cy="1377991"/>
              <a:chOff x="386080" y="589209"/>
              <a:chExt cx="2103120" cy="1377991"/>
            </a:xfrm>
          </p:grpSpPr>
          <p:sp>
            <p:nvSpPr>
              <p:cNvPr id="402" name="AutoShape 4"/>
              <p:cNvSpPr>
                <a:spLocks noChangeArrowheads="1"/>
              </p:cNvSpPr>
              <p:nvPr/>
            </p:nvSpPr>
            <p:spPr bwMode="auto">
              <a:xfrm rot="5400000">
                <a:off x="751840" y="229840"/>
                <a:ext cx="1371600" cy="2103120"/>
              </a:xfrm>
              <a:prstGeom prst="round2DiagRect">
                <a:avLst/>
              </a:prstGeom>
              <a:solidFill>
                <a:srgbClr val="CCFFCC"/>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03" name="Rectangle 402"/>
              <p:cNvSpPr>
                <a:spLocks noChangeArrowheads="1"/>
              </p:cNvSpPr>
              <p:nvPr/>
            </p:nvSpPr>
            <p:spPr bwMode="auto">
              <a:xfrm>
                <a:off x="386080" y="589209"/>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CCFFCC"/>
                    </a:solidFill>
                    <a:latin typeface="Verdana"/>
                    <a:ea typeface="Times New Roman"/>
                    <a:sym typeface="Gill Sans"/>
                  </a:rPr>
                  <a:t>2</a:t>
                </a:r>
                <a:endParaRPr lang="en-US" sz="1000" dirty="0">
                  <a:solidFill>
                    <a:srgbClr val="000000"/>
                  </a:solidFill>
                  <a:latin typeface="Times New Roman"/>
                  <a:ea typeface="Times New Roman"/>
                  <a:sym typeface="Gill Sans"/>
                </a:endParaRPr>
              </a:p>
            </p:txBody>
          </p:sp>
        </p:grpSp>
        <p:pic>
          <p:nvPicPr>
            <p:cNvPr id="433" name="Picture 432" descr="icon_-47"/>
            <p:cNvPicPr>
              <a:picLocks/>
            </p:cNvPicPr>
            <p:nvPr/>
          </p:nvPicPr>
          <p:blipFill>
            <a:blip r:embed="rId3" cstate="print">
              <a:extLst>
                <a:ext uri="{28A0092B-C50C-407E-A947-70E740481C1C}">
                  <a14:useLocalDpi xmlns:a14="http://schemas.microsoft.com/office/drawing/2010/main" val="0"/>
                </a:ext>
              </a:extLst>
            </a:blip>
            <a:srcRect l="13428" t="22585" r="14648" b="22585"/>
            <a:stretch>
              <a:fillRect/>
            </a:stretch>
          </p:blipFill>
          <p:spPr bwMode="auto">
            <a:xfrm>
              <a:off x="3285610" y="796849"/>
              <a:ext cx="1211216" cy="976556"/>
            </a:xfrm>
            <a:prstGeom prst="rect">
              <a:avLst/>
            </a:prstGeom>
            <a:noFill/>
            <a:ln>
              <a:noFill/>
            </a:ln>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4" name="Text Box 32"/>
            <p:cNvSpPr txBox="1">
              <a:spLocks noChangeArrowheads="1"/>
            </p:cNvSpPr>
            <p:nvPr/>
          </p:nvSpPr>
          <p:spPr bwMode="auto">
            <a:xfrm>
              <a:off x="3110051" y="535107"/>
              <a:ext cx="162083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NOTICE </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grpSp>
      <p:grpSp>
        <p:nvGrpSpPr>
          <p:cNvPr id="23" name="Group 22"/>
          <p:cNvGrpSpPr/>
          <p:nvPr/>
        </p:nvGrpSpPr>
        <p:grpSpPr>
          <a:xfrm>
            <a:off x="6892912" y="545789"/>
            <a:ext cx="1892808" cy="1240192"/>
            <a:chOff x="5226369" y="450809"/>
            <a:chExt cx="2103120" cy="1377991"/>
          </a:xfrm>
        </p:grpSpPr>
        <p:grpSp>
          <p:nvGrpSpPr>
            <p:cNvPr id="404" name="Group 403"/>
            <p:cNvGrpSpPr/>
            <p:nvPr/>
          </p:nvGrpSpPr>
          <p:grpSpPr>
            <a:xfrm>
              <a:off x="5226369" y="450809"/>
              <a:ext cx="2103120" cy="1377991"/>
              <a:chOff x="386080" y="589209"/>
              <a:chExt cx="2103120" cy="1377991"/>
            </a:xfrm>
          </p:grpSpPr>
          <p:sp>
            <p:nvSpPr>
              <p:cNvPr id="405" name="AutoShape 4"/>
              <p:cNvSpPr>
                <a:spLocks noChangeArrowheads="1"/>
              </p:cNvSpPr>
              <p:nvPr/>
            </p:nvSpPr>
            <p:spPr bwMode="auto">
              <a:xfrm rot="5400000">
                <a:off x="751840" y="229840"/>
                <a:ext cx="1371600" cy="2103120"/>
              </a:xfrm>
              <a:prstGeom prst="round2DiagRect">
                <a:avLst/>
              </a:prstGeom>
              <a:solidFill>
                <a:srgbClr val="CCFFCC"/>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06" name="Rectangle 405"/>
              <p:cNvSpPr>
                <a:spLocks noChangeArrowheads="1"/>
              </p:cNvSpPr>
              <p:nvPr/>
            </p:nvSpPr>
            <p:spPr bwMode="auto">
              <a:xfrm>
                <a:off x="386080" y="589209"/>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CCFFCC"/>
                    </a:solidFill>
                    <a:latin typeface="Verdana"/>
                    <a:ea typeface="Times New Roman"/>
                    <a:sym typeface="Gill Sans"/>
                  </a:rPr>
                  <a:t>3</a:t>
                </a:r>
                <a:endParaRPr lang="en-US" sz="1000" dirty="0">
                  <a:solidFill>
                    <a:srgbClr val="000000"/>
                  </a:solidFill>
                  <a:latin typeface="Times New Roman"/>
                  <a:ea typeface="Times New Roman"/>
                  <a:sym typeface="Gill Sans"/>
                </a:endParaRPr>
              </a:p>
            </p:txBody>
          </p:sp>
        </p:grpSp>
        <p:sp>
          <p:nvSpPr>
            <p:cNvPr id="435" name="Text Box 32"/>
            <p:cNvSpPr txBox="1">
              <a:spLocks noChangeArrowheads="1"/>
            </p:cNvSpPr>
            <p:nvPr/>
          </p:nvSpPr>
          <p:spPr bwMode="auto">
            <a:xfrm>
              <a:off x="5488102" y="535106"/>
              <a:ext cx="162083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SUMMONS </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pic>
          <p:nvPicPr>
            <p:cNvPr id="1028" name="Picture 4" descr="http://png-4.vector.me/files/images/3/8/386418/icon_letter_mail_thum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0510" y="956470"/>
              <a:ext cx="1007018" cy="719930"/>
            </a:xfrm>
            <a:prstGeom prst="rect">
              <a:avLst/>
            </a:prstGeom>
            <a:noFill/>
            <a:extLst>
              <a:ext uri="{909E8E84-426E-40DD-AFC4-6F175D3DCCD1}">
                <a14:hiddenFill xmlns:a14="http://schemas.microsoft.com/office/drawing/2010/main">
                  <a:solidFill>
                    <a:srgbClr val="FFFFFF"/>
                  </a:solidFill>
                </a14:hiddenFill>
              </a:ext>
            </a:extLst>
          </p:spPr>
        </p:pic>
        <p:pic>
          <p:nvPicPr>
            <p:cNvPr id="437" name="Picture 436" descr="icon_-47"/>
            <p:cNvPicPr>
              <a:picLocks/>
            </p:cNvPicPr>
            <p:nvPr/>
          </p:nvPicPr>
          <p:blipFill>
            <a:blip r:embed="rId5" cstate="print">
              <a:extLst>
                <a:ext uri="{28A0092B-C50C-407E-A947-70E740481C1C}">
                  <a14:useLocalDpi xmlns:a14="http://schemas.microsoft.com/office/drawing/2010/main" val="0"/>
                </a:ext>
              </a:extLst>
            </a:blip>
            <a:srcRect l="13428" t="22585" r="14648" b="22585"/>
            <a:stretch>
              <a:fillRect/>
            </a:stretch>
          </p:blipFill>
          <p:spPr bwMode="auto">
            <a:xfrm>
              <a:off x="5317035" y="872325"/>
              <a:ext cx="909599" cy="783713"/>
            </a:xfrm>
            <a:prstGeom prst="rect">
              <a:avLst/>
            </a:prstGeom>
            <a:noFill/>
            <a:ln>
              <a:noFill/>
            </a:ln>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oup 23"/>
          <p:cNvGrpSpPr/>
          <p:nvPr/>
        </p:nvGrpSpPr>
        <p:grpSpPr>
          <a:xfrm>
            <a:off x="385087" y="2112282"/>
            <a:ext cx="1892808" cy="1240192"/>
            <a:chOff x="7613080" y="450809"/>
            <a:chExt cx="2103120" cy="1377991"/>
          </a:xfrm>
        </p:grpSpPr>
        <p:grpSp>
          <p:nvGrpSpPr>
            <p:cNvPr id="407" name="Group 406"/>
            <p:cNvGrpSpPr/>
            <p:nvPr/>
          </p:nvGrpSpPr>
          <p:grpSpPr>
            <a:xfrm>
              <a:off x="7613080" y="450809"/>
              <a:ext cx="2103120" cy="1377991"/>
              <a:chOff x="386080" y="589209"/>
              <a:chExt cx="2103120" cy="1377991"/>
            </a:xfrm>
          </p:grpSpPr>
          <p:sp>
            <p:nvSpPr>
              <p:cNvPr id="408" name="AutoShape 4"/>
              <p:cNvSpPr>
                <a:spLocks noChangeArrowheads="1"/>
              </p:cNvSpPr>
              <p:nvPr/>
            </p:nvSpPr>
            <p:spPr bwMode="auto">
              <a:xfrm rot="5400000">
                <a:off x="751840" y="229840"/>
                <a:ext cx="1371600" cy="2103120"/>
              </a:xfrm>
              <a:prstGeom prst="round2DiagRect">
                <a:avLst/>
              </a:prstGeom>
              <a:solidFill>
                <a:srgbClr val="CCFFCC"/>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09" name="Rectangle 408"/>
              <p:cNvSpPr>
                <a:spLocks noChangeArrowheads="1"/>
              </p:cNvSpPr>
              <p:nvPr/>
            </p:nvSpPr>
            <p:spPr bwMode="auto">
              <a:xfrm>
                <a:off x="386080" y="589209"/>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CCFFCC"/>
                    </a:solidFill>
                    <a:latin typeface="Verdana"/>
                    <a:ea typeface="Times New Roman"/>
                    <a:sym typeface="Gill Sans"/>
                  </a:rPr>
                  <a:t>4</a:t>
                </a:r>
                <a:endParaRPr lang="en-US" sz="1000" dirty="0">
                  <a:solidFill>
                    <a:srgbClr val="000000"/>
                  </a:solidFill>
                  <a:latin typeface="Times New Roman"/>
                  <a:ea typeface="Times New Roman"/>
                  <a:sym typeface="Gill Sans"/>
                </a:endParaRPr>
              </a:p>
            </p:txBody>
          </p:sp>
        </p:grpSp>
        <p:grpSp>
          <p:nvGrpSpPr>
            <p:cNvPr id="438" name="Group 437"/>
            <p:cNvGrpSpPr>
              <a:grpSpLocks noChangeAspect="1"/>
            </p:cNvGrpSpPr>
            <p:nvPr/>
          </p:nvGrpSpPr>
          <p:grpSpPr bwMode="auto">
            <a:xfrm>
              <a:off x="8239032" y="847756"/>
              <a:ext cx="872302" cy="874741"/>
              <a:chOff x="12199" y="6038"/>
              <a:chExt cx="1886" cy="1688"/>
            </a:xfrm>
          </p:grpSpPr>
          <p:sp>
            <p:nvSpPr>
              <p:cNvPr id="439" name="Rectangle 438"/>
              <p:cNvSpPr>
                <a:spLocks noChangeArrowheads="1"/>
              </p:cNvSpPr>
              <p:nvPr/>
            </p:nvSpPr>
            <p:spPr bwMode="auto">
              <a:xfrm>
                <a:off x="12290" y="6038"/>
                <a:ext cx="1744"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40" name="Freeform 439"/>
              <p:cNvSpPr>
                <a:spLocks noEditPoints="1"/>
              </p:cNvSpPr>
              <p:nvPr/>
            </p:nvSpPr>
            <p:spPr bwMode="auto">
              <a:xfrm>
                <a:off x="12199" y="6039"/>
                <a:ext cx="1886" cy="1686"/>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41" name="Freeform 440"/>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42" name="Freeform 441"/>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43" name="Freeform 442"/>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44" name="Freeform 443"/>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45" name="Freeform 444"/>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46" name="Freeform 445"/>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47" name="Freeform 446"/>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48" name="Freeform 447"/>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49" name="Freeform 448"/>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50" name="Freeform 449"/>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51" name="Freeform 450"/>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52" name="Freeform 451"/>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53" name="Freeform 452"/>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54" name="Freeform 453"/>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55" name="Freeform 454"/>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56" name="Freeform 455"/>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57" name="Freeform 456"/>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58" name="Freeform 457"/>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59" name="Freeform 458"/>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60" name="Freeform 459"/>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61" name="Freeform 460"/>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62" name="Freeform 461"/>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985">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63" name="Freeform 462"/>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464" name="Freeform 463"/>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sp>
          <p:nvSpPr>
            <p:cNvPr id="465" name="Text Box 32"/>
            <p:cNvSpPr txBox="1">
              <a:spLocks noChangeArrowheads="1"/>
            </p:cNvSpPr>
            <p:nvPr/>
          </p:nvSpPr>
          <p:spPr bwMode="auto">
            <a:xfrm>
              <a:off x="7914455" y="535105"/>
              <a:ext cx="162083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PUBLIC MEETING </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grpSp>
      <p:sp>
        <p:nvSpPr>
          <p:cNvPr id="304" name="Rectangle 3" hidden="1"/>
          <p:cNvSpPr>
            <a:spLocks/>
          </p:cNvSpPr>
          <p:nvPr/>
        </p:nvSpPr>
        <p:spPr bwMode="auto">
          <a:xfrm>
            <a:off x="937260" y="2830445"/>
            <a:ext cx="728376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b="1" i="1" dirty="0">
                <a:solidFill>
                  <a:srgbClr val="000000"/>
                </a:solidFill>
                <a:latin typeface="Verdana" pitchFamily="34" charset="0"/>
                <a:sym typeface="Verdana" pitchFamily="34" charset="0"/>
              </a:rPr>
              <a:t>The Adjudication Process</a:t>
            </a:r>
          </a:p>
        </p:txBody>
      </p:sp>
      <p:sp>
        <p:nvSpPr>
          <p:cNvPr id="2" name="TextBox 1"/>
          <p:cNvSpPr txBox="1"/>
          <p:nvPr/>
        </p:nvSpPr>
        <p:spPr>
          <a:xfrm>
            <a:off x="210363" y="642614"/>
            <a:ext cx="2236471" cy="1163396"/>
          </a:xfrm>
          <a:prstGeom prst="rect">
            <a:avLst/>
          </a:prstGeom>
          <a:noFill/>
        </p:spPr>
        <p:txBody>
          <a:bodyPr wrap="square" lIns="82292" tIns="41148" rIns="82292" bIns="41148" rtlCol="0">
            <a:spAutoFit/>
          </a:bodyPr>
          <a:lstStyle/>
          <a:p>
            <a:pPr algn="ctr"/>
            <a:r>
              <a:rPr lang="en-US" sz="23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The Adjudication Process</a:t>
            </a:r>
          </a:p>
        </p:txBody>
      </p:sp>
      <p:grpSp>
        <p:nvGrpSpPr>
          <p:cNvPr id="575" name="Group 574"/>
          <p:cNvGrpSpPr/>
          <p:nvPr/>
        </p:nvGrpSpPr>
        <p:grpSpPr>
          <a:xfrm>
            <a:off x="385087" y="3667770"/>
            <a:ext cx="1892808" cy="1240192"/>
            <a:chOff x="7632873" y="2088185"/>
            <a:chExt cx="2103120" cy="1377991"/>
          </a:xfrm>
        </p:grpSpPr>
        <p:sp>
          <p:nvSpPr>
            <p:cNvPr id="576" name="AutoShape 4"/>
            <p:cNvSpPr>
              <a:spLocks noChangeArrowheads="1"/>
            </p:cNvSpPr>
            <p:nvPr/>
          </p:nvSpPr>
          <p:spPr bwMode="auto">
            <a:xfrm rot="5400000">
              <a:off x="7998633" y="1728816"/>
              <a:ext cx="1371600" cy="2103120"/>
            </a:xfrm>
            <a:prstGeom prst="round2DiagRect">
              <a:avLst/>
            </a:prstGeom>
            <a:solidFill>
              <a:schemeClr val="accent5"/>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79" name="Rectangle 578"/>
            <p:cNvSpPr>
              <a:spLocks noChangeArrowheads="1"/>
            </p:cNvSpPr>
            <p:nvPr/>
          </p:nvSpPr>
          <p:spPr bwMode="auto">
            <a:xfrm>
              <a:off x="7632873" y="2088185"/>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DAEDEF"/>
                  </a:solidFill>
                  <a:latin typeface="Verdana"/>
                  <a:ea typeface="Times New Roman"/>
                  <a:sym typeface="Gill Sans"/>
                </a:rPr>
                <a:t>8</a:t>
              </a:r>
              <a:endParaRPr lang="en-US" sz="1000" dirty="0">
                <a:solidFill>
                  <a:srgbClr val="DAEDEF"/>
                </a:solidFill>
                <a:latin typeface="Times New Roman"/>
                <a:ea typeface="Times New Roman"/>
                <a:sym typeface="Gill Sans"/>
              </a:endParaRPr>
            </a:p>
          </p:txBody>
        </p:sp>
        <p:grpSp>
          <p:nvGrpSpPr>
            <p:cNvPr id="580" name="Group 579"/>
            <p:cNvGrpSpPr>
              <a:grpSpLocks noChangeAspect="1"/>
            </p:cNvGrpSpPr>
            <p:nvPr/>
          </p:nvGrpSpPr>
          <p:grpSpPr bwMode="auto">
            <a:xfrm>
              <a:off x="8258825" y="2485132"/>
              <a:ext cx="872302" cy="874741"/>
              <a:chOff x="12199" y="6038"/>
              <a:chExt cx="1886" cy="1688"/>
            </a:xfrm>
          </p:grpSpPr>
          <p:sp>
            <p:nvSpPr>
              <p:cNvPr id="582" name="Rectangle 581"/>
              <p:cNvSpPr>
                <a:spLocks noChangeArrowheads="1"/>
              </p:cNvSpPr>
              <p:nvPr/>
            </p:nvSpPr>
            <p:spPr bwMode="auto">
              <a:xfrm>
                <a:off x="12290" y="6038"/>
                <a:ext cx="1744"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83" name="Freeform 582"/>
              <p:cNvSpPr>
                <a:spLocks noEditPoints="1"/>
              </p:cNvSpPr>
              <p:nvPr/>
            </p:nvSpPr>
            <p:spPr bwMode="auto">
              <a:xfrm>
                <a:off x="12199" y="6039"/>
                <a:ext cx="1886" cy="1686"/>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84" name="Freeform 583"/>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85" name="Freeform 584"/>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86" name="Freeform 585"/>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87" name="Freeform 586"/>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88" name="Freeform 587"/>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89" name="Freeform 588"/>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90" name="Freeform 589"/>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91" name="Freeform 590"/>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92" name="Freeform 591"/>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93" name="Freeform 592"/>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94" name="Freeform 593"/>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95" name="Freeform 594"/>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96" name="Freeform 595"/>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97" name="Freeform 596"/>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98" name="Freeform 597"/>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599" name="Freeform 598"/>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00" name="Freeform 599"/>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01" name="Freeform 600"/>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02" name="Freeform 601"/>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03" name="Freeform 602"/>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04" name="Freeform 603"/>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05" name="Freeform 604"/>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985">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06" name="Freeform 605"/>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07" name="Freeform 606"/>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sp>
          <p:nvSpPr>
            <p:cNvPr id="581" name="Text Box 32"/>
            <p:cNvSpPr txBox="1">
              <a:spLocks noChangeArrowheads="1"/>
            </p:cNvSpPr>
            <p:nvPr/>
          </p:nvSpPr>
          <p:spPr bwMode="auto">
            <a:xfrm>
              <a:off x="7934248" y="2172481"/>
              <a:ext cx="162083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PUBLIC MEETING </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grpSp>
      <p:grpSp>
        <p:nvGrpSpPr>
          <p:cNvPr id="608" name="Group 607"/>
          <p:cNvGrpSpPr/>
          <p:nvPr/>
        </p:nvGrpSpPr>
        <p:grpSpPr>
          <a:xfrm>
            <a:off x="6892912" y="2091348"/>
            <a:ext cx="1892808" cy="1240192"/>
            <a:chOff x="5276832" y="2074369"/>
            <a:chExt cx="2103120" cy="1377991"/>
          </a:xfrm>
        </p:grpSpPr>
        <p:sp>
          <p:nvSpPr>
            <p:cNvPr id="609" name="AutoShape 4"/>
            <p:cNvSpPr>
              <a:spLocks noChangeArrowheads="1"/>
            </p:cNvSpPr>
            <p:nvPr/>
          </p:nvSpPr>
          <p:spPr bwMode="auto">
            <a:xfrm rot="5400000">
              <a:off x="5642592" y="1715000"/>
              <a:ext cx="1371600" cy="2103120"/>
            </a:xfrm>
            <a:prstGeom prst="round2DiagRect">
              <a:avLst/>
            </a:prstGeom>
            <a:solidFill>
              <a:schemeClr val="accent5"/>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10" name="Rectangle 609"/>
            <p:cNvSpPr>
              <a:spLocks noChangeArrowheads="1"/>
            </p:cNvSpPr>
            <p:nvPr/>
          </p:nvSpPr>
          <p:spPr bwMode="auto">
            <a:xfrm>
              <a:off x="5276832" y="2074369"/>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DAEDEF"/>
                  </a:solidFill>
                  <a:latin typeface="Verdana"/>
                  <a:ea typeface="Times New Roman"/>
                  <a:sym typeface="Gill Sans"/>
                </a:rPr>
                <a:t>7</a:t>
              </a:r>
              <a:endParaRPr lang="en-US" sz="1000" dirty="0">
                <a:solidFill>
                  <a:srgbClr val="DAEDEF"/>
                </a:solidFill>
                <a:latin typeface="Times New Roman"/>
                <a:ea typeface="Times New Roman"/>
                <a:sym typeface="Gill Sans"/>
              </a:endParaRPr>
            </a:p>
          </p:txBody>
        </p:sp>
        <p:sp>
          <p:nvSpPr>
            <p:cNvPr id="611" name="Text Box 32"/>
            <p:cNvSpPr txBox="1">
              <a:spLocks noChangeArrowheads="1"/>
            </p:cNvSpPr>
            <p:nvPr/>
          </p:nvSpPr>
          <p:spPr bwMode="auto">
            <a:xfrm>
              <a:off x="5578207" y="2158665"/>
              <a:ext cx="162083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90 DAYS TO FILE OBJECTION</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pic>
          <p:nvPicPr>
            <p:cNvPr id="612" name="Picture 6" descr="https://upload.wikimedia.org/wikipedia/commons/thumb/c/ca/Calendar_icon_2.svg/2000px-Calendar_icon_2.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0922" y="2496658"/>
              <a:ext cx="914400" cy="946404"/>
            </a:xfrm>
            <a:prstGeom prst="rect">
              <a:avLst/>
            </a:prstGeom>
            <a:noFill/>
            <a:extLst>
              <a:ext uri="{909E8E84-426E-40DD-AFC4-6F175D3DCCD1}">
                <a14:hiddenFill xmlns:a14="http://schemas.microsoft.com/office/drawing/2010/main">
                  <a:solidFill>
                    <a:srgbClr val="FFFFFF"/>
                  </a:solidFill>
                </a14:hiddenFill>
              </a:ext>
            </a:extLst>
          </p:spPr>
        </p:pic>
        <p:sp>
          <p:nvSpPr>
            <p:cNvPr id="613" name="Text Box 32"/>
            <p:cNvSpPr txBox="1">
              <a:spLocks noChangeArrowheads="1"/>
            </p:cNvSpPr>
            <p:nvPr/>
          </p:nvSpPr>
          <p:spPr bwMode="auto">
            <a:xfrm>
              <a:off x="5867952" y="2838429"/>
              <a:ext cx="860104" cy="48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25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90</a:t>
              </a:r>
            </a:p>
          </p:txBody>
        </p:sp>
      </p:grpSp>
      <p:grpSp>
        <p:nvGrpSpPr>
          <p:cNvPr id="614" name="Group 613"/>
          <p:cNvGrpSpPr/>
          <p:nvPr/>
        </p:nvGrpSpPr>
        <p:grpSpPr>
          <a:xfrm>
            <a:off x="2554362" y="2108439"/>
            <a:ext cx="1892808" cy="1240192"/>
            <a:chOff x="464947" y="2057400"/>
            <a:chExt cx="2103120" cy="1377991"/>
          </a:xfrm>
        </p:grpSpPr>
        <p:grpSp>
          <p:nvGrpSpPr>
            <p:cNvPr id="615" name="Group 614"/>
            <p:cNvGrpSpPr/>
            <p:nvPr/>
          </p:nvGrpSpPr>
          <p:grpSpPr>
            <a:xfrm>
              <a:off x="464947" y="2057400"/>
              <a:ext cx="2103120" cy="1377991"/>
              <a:chOff x="464947" y="2057400"/>
              <a:chExt cx="2103120" cy="1377991"/>
            </a:xfrm>
          </p:grpSpPr>
          <p:sp>
            <p:nvSpPr>
              <p:cNvPr id="619" name="AutoShape 4"/>
              <p:cNvSpPr>
                <a:spLocks noChangeArrowheads="1"/>
              </p:cNvSpPr>
              <p:nvPr/>
            </p:nvSpPr>
            <p:spPr bwMode="auto">
              <a:xfrm rot="5400000">
                <a:off x="830707" y="1698031"/>
                <a:ext cx="1371600" cy="2103120"/>
              </a:xfrm>
              <a:prstGeom prst="round2DiagRect">
                <a:avLst/>
              </a:prstGeom>
              <a:solidFill>
                <a:schemeClr val="accent5"/>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20" name="Rectangle 619"/>
              <p:cNvSpPr>
                <a:spLocks noChangeArrowheads="1"/>
              </p:cNvSpPr>
              <p:nvPr/>
            </p:nvSpPr>
            <p:spPr bwMode="auto">
              <a:xfrm>
                <a:off x="464947" y="2057400"/>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DAEDEF"/>
                    </a:solidFill>
                    <a:latin typeface="Verdana"/>
                    <a:ea typeface="Times New Roman"/>
                    <a:sym typeface="Gill Sans"/>
                  </a:rPr>
                  <a:t>5</a:t>
                </a:r>
                <a:endParaRPr lang="en-US" sz="1000" dirty="0">
                  <a:solidFill>
                    <a:srgbClr val="DAEDEF"/>
                  </a:solidFill>
                  <a:latin typeface="Times New Roman"/>
                  <a:ea typeface="Times New Roman"/>
                  <a:sym typeface="Gill Sans"/>
                </a:endParaRPr>
              </a:p>
            </p:txBody>
          </p:sp>
          <p:sp>
            <p:nvSpPr>
              <p:cNvPr id="621" name="Text Box 32"/>
              <p:cNvSpPr txBox="1">
                <a:spLocks noChangeArrowheads="1"/>
              </p:cNvSpPr>
              <p:nvPr/>
            </p:nvSpPr>
            <p:spPr bwMode="auto">
              <a:xfrm>
                <a:off x="464947" y="2133600"/>
                <a:ext cx="2091119" cy="26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NOTICE TO FILE </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CLAIMS WITHIN 90 DAYS</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pic>
            <p:nvPicPr>
              <p:cNvPr id="622" name="Picture 4" descr="http://png-4.vector.me/files/images/3/8/386418/icon_letter_mail_thum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3800" y="2667000"/>
                <a:ext cx="742925" cy="531127"/>
              </a:xfrm>
              <a:prstGeom prst="rect">
                <a:avLst/>
              </a:prstGeom>
              <a:noFill/>
              <a:extLst>
                <a:ext uri="{909E8E84-426E-40DD-AFC4-6F175D3DCCD1}">
                  <a14:hiddenFill xmlns:a14="http://schemas.microsoft.com/office/drawing/2010/main">
                    <a:solidFill>
                      <a:srgbClr val="FFFFFF"/>
                    </a:solidFill>
                  </a14:hiddenFill>
                </a:ext>
              </a:extLst>
            </p:spPr>
          </p:pic>
          <p:pic>
            <p:nvPicPr>
              <p:cNvPr id="623" name="Picture 622" descr="icon_-47"/>
              <p:cNvPicPr>
                <a:picLocks/>
              </p:cNvPicPr>
              <p:nvPr/>
            </p:nvPicPr>
            <p:blipFill>
              <a:blip r:embed="rId8" cstate="print">
                <a:extLst>
                  <a:ext uri="{28A0092B-C50C-407E-A947-70E740481C1C}">
                    <a14:useLocalDpi xmlns:a14="http://schemas.microsoft.com/office/drawing/2010/main" val="0"/>
                  </a:ext>
                </a:extLst>
              </a:blip>
              <a:srcRect l="13428" t="22585" r="14648" b="22585"/>
              <a:stretch>
                <a:fillRect/>
              </a:stretch>
            </p:blipFill>
            <p:spPr bwMode="auto">
              <a:xfrm>
                <a:off x="556386" y="2590800"/>
                <a:ext cx="680729" cy="623930"/>
              </a:xfrm>
              <a:prstGeom prst="rect">
                <a:avLst/>
              </a:prstGeom>
              <a:noFill/>
              <a:ln>
                <a:noFill/>
              </a:ln>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6" name="Group 615"/>
            <p:cNvGrpSpPr/>
            <p:nvPr/>
          </p:nvGrpSpPr>
          <p:grpSpPr>
            <a:xfrm>
              <a:off x="1879600" y="2580674"/>
              <a:ext cx="598769" cy="619726"/>
              <a:chOff x="1925925" y="2507469"/>
              <a:chExt cx="598769" cy="619726"/>
            </a:xfrm>
          </p:grpSpPr>
          <p:pic>
            <p:nvPicPr>
              <p:cNvPr id="617" name="Picture 6" descr="https://upload.wikimedia.org/wikipedia/commons/thumb/c/ca/Calendar_icon_2.svg/2000px-Calendar_icon_2.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5925" y="2507469"/>
                <a:ext cx="598769" cy="619726"/>
              </a:xfrm>
              <a:prstGeom prst="rect">
                <a:avLst/>
              </a:prstGeom>
              <a:noFill/>
              <a:extLst>
                <a:ext uri="{909E8E84-426E-40DD-AFC4-6F175D3DCCD1}">
                  <a14:hiddenFill xmlns:a14="http://schemas.microsoft.com/office/drawing/2010/main">
                    <a:solidFill>
                      <a:srgbClr val="FFFFFF"/>
                    </a:solidFill>
                  </a14:hiddenFill>
                </a:ext>
              </a:extLst>
            </p:spPr>
          </p:pic>
          <p:sp>
            <p:nvSpPr>
              <p:cNvPr id="618" name="Text Box 32"/>
              <p:cNvSpPr txBox="1">
                <a:spLocks noChangeArrowheads="1"/>
              </p:cNvSpPr>
              <p:nvPr/>
            </p:nvSpPr>
            <p:spPr bwMode="auto">
              <a:xfrm>
                <a:off x="1944146" y="2712932"/>
                <a:ext cx="580548" cy="365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16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90</a:t>
                </a:r>
              </a:p>
            </p:txBody>
          </p:sp>
        </p:grpSp>
      </p:grpSp>
      <p:grpSp>
        <p:nvGrpSpPr>
          <p:cNvPr id="624" name="Group 623"/>
          <p:cNvGrpSpPr/>
          <p:nvPr/>
        </p:nvGrpSpPr>
        <p:grpSpPr>
          <a:xfrm>
            <a:off x="2551900" y="3667770"/>
            <a:ext cx="1900192" cy="1240192"/>
            <a:chOff x="454076" y="3744764"/>
            <a:chExt cx="2111324" cy="1377991"/>
          </a:xfrm>
        </p:grpSpPr>
        <p:sp>
          <p:nvSpPr>
            <p:cNvPr id="625" name="AutoShape 4"/>
            <p:cNvSpPr>
              <a:spLocks noChangeArrowheads="1"/>
            </p:cNvSpPr>
            <p:nvPr/>
          </p:nvSpPr>
          <p:spPr bwMode="auto">
            <a:xfrm rot="5400000">
              <a:off x="824706" y="3385395"/>
              <a:ext cx="1371600" cy="2103120"/>
            </a:xfrm>
            <a:prstGeom prst="round2DiagRect">
              <a:avLst/>
            </a:prstGeom>
            <a:solidFill>
              <a:schemeClr val="accent5"/>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nvGrpSpPr>
            <p:cNvPr id="626" name="Group 625"/>
            <p:cNvGrpSpPr>
              <a:grpSpLocks noChangeAspect="1"/>
            </p:cNvGrpSpPr>
            <p:nvPr/>
          </p:nvGrpSpPr>
          <p:grpSpPr>
            <a:xfrm>
              <a:off x="631454" y="4281310"/>
              <a:ext cx="794857" cy="759291"/>
              <a:chOff x="3285610" y="5361129"/>
              <a:chExt cx="831862" cy="794640"/>
            </a:xfrm>
          </p:grpSpPr>
          <p:sp>
            <p:nvSpPr>
              <p:cNvPr id="639" name="Freeform 638"/>
              <p:cNvSpPr>
                <a:spLocks noEditPoints="1"/>
              </p:cNvSpPr>
              <p:nvPr/>
            </p:nvSpPr>
            <p:spPr bwMode="auto">
              <a:xfrm>
                <a:off x="3285610" y="5361129"/>
                <a:ext cx="831862" cy="794640"/>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40" name="AutoShape 236"/>
              <p:cNvSpPr>
                <a:spLocks noChangeArrowheads="1"/>
              </p:cNvSpPr>
              <p:nvPr/>
            </p:nvSpPr>
            <p:spPr bwMode="auto">
              <a:xfrm>
                <a:off x="3433453" y="5581271"/>
                <a:ext cx="72345" cy="264430"/>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41" name="AutoShape 237"/>
              <p:cNvSpPr>
                <a:spLocks noChangeArrowheads="1"/>
              </p:cNvSpPr>
              <p:nvPr/>
            </p:nvSpPr>
            <p:spPr bwMode="auto">
              <a:xfrm rot="2629087">
                <a:off x="3448237" y="5636306"/>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42" name="AutoShape 238"/>
              <p:cNvSpPr>
                <a:spLocks noChangeArrowheads="1"/>
              </p:cNvSpPr>
              <p:nvPr/>
            </p:nvSpPr>
            <p:spPr bwMode="auto">
              <a:xfrm>
                <a:off x="3448237" y="5792239"/>
                <a:ext cx="165672" cy="51751"/>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43" name="Oval 642"/>
              <p:cNvSpPr>
                <a:spLocks noChangeArrowheads="1"/>
              </p:cNvSpPr>
              <p:nvPr/>
            </p:nvSpPr>
            <p:spPr bwMode="auto">
              <a:xfrm>
                <a:off x="3433453" y="5471200"/>
                <a:ext cx="79059" cy="91054"/>
              </a:xfrm>
              <a:prstGeom prst="ellipse">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44" name="AutoShape 240"/>
              <p:cNvSpPr>
                <a:spLocks noChangeArrowheads="1"/>
              </p:cNvSpPr>
              <p:nvPr/>
            </p:nvSpPr>
            <p:spPr bwMode="auto">
              <a:xfrm rot="5400000">
                <a:off x="3276066" y="5760886"/>
                <a:ext cx="250673" cy="44313"/>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45" name="AutoShape 241"/>
              <p:cNvSpPr>
                <a:spLocks noChangeArrowheads="1"/>
              </p:cNvSpPr>
              <p:nvPr/>
            </p:nvSpPr>
            <p:spPr bwMode="auto">
              <a:xfrm>
                <a:off x="3381708" y="5856447"/>
                <a:ext cx="172386" cy="54807"/>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46" name="Rectangle 645"/>
              <p:cNvSpPr>
                <a:spLocks noChangeArrowheads="1"/>
              </p:cNvSpPr>
              <p:nvPr/>
            </p:nvSpPr>
            <p:spPr bwMode="auto">
              <a:xfrm>
                <a:off x="3566511" y="5746377"/>
                <a:ext cx="273435" cy="273383"/>
              </a:xfrm>
              <a:prstGeom prst="rect">
                <a:avLst/>
              </a:pr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47" name="AutoShape 243"/>
              <p:cNvSpPr>
                <a:spLocks noChangeArrowheads="1"/>
              </p:cNvSpPr>
              <p:nvPr/>
            </p:nvSpPr>
            <p:spPr bwMode="auto">
              <a:xfrm>
                <a:off x="3366924" y="5929828"/>
                <a:ext cx="174065" cy="91273"/>
              </a:xfrm>
              <a:custGeom>
                <a:avLst/>
                <a:gdLst>
                  <a:gd name="G0" fmla="+- 8752 0 0"/>
                  <a:gd name="G1" fmla="+- 8752 0 0"/>
                  <a:gd name="G2" fmla="+- 0 0 0"/>
                  <a:gd name="G3" fmla="+- 21600 0 8752"/>
                  <a:gd name="G4" fmla="+- 21600 0 8752"/>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8157 h 21600"/>
                  <a:gd name="T4" fmla="*/ 10800 w 21600"/>
                  <a:gd name="T5" fmla="*/ 21600 h 21600"/>
                  <a:gd name="T6" fmla="*/ 21600 w 21600"/>
                  <a:gd name="T7" fmla="*/ 18157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8752" y="0"/>
                    </a:lnTo>
                    <a:lnTo>
                      <a:pt x="8752" y="0"/>
                    </a:lnTo>
                    <a:lnTo>
                      <a:pt x="8752" y="14714"/>
                    </a:lnTo>
                    <a:lnTo>
                      <a:pt x="0" y="14714"/>
                    </a:lnTo>
                    <a:lnTo>
                      <a:pt x="0" y="14714"/>
                    </a:lnTo>
                    <a:lnTo>
                      <a:pt x="0" y="18157"/>
                    </a:lnTo>
                    <a:lnTo>
                      <a:pt x="0" y="21600"/>
                    </a:lnTo>
                    <a:lnTo>
                      <a:pt x="0" y="21600"/>
                    </a:lnTo>
                    <a:lnTo>
                      <a:pt x="21600" y="21600"/>
                    </a:lnTo>
                    <a:lnTo>
                      <a:pt x="21600" y="21600"/>
                    </a:lnTo>
                    <a:lnTo>
                      <a:pt x="21600" y="18157"/>
                    </a:lnTo>
                    <a:lnTo>
                      <a:pt x="21600" y="14714"/>
                    </a:lnTo>
                    <a:lnTo>
                      <a:pt x="21600" y="14714"/>
                    </a:lnTo>
                    <a:lnTo>
                      <a:pt x="12848" y="14714"/>
                    </a:lnTo>
                    <a:lnTo>
                      <a:pt x="12848" y="0"/>
                    </a:lnTo>
                    <a:lnTo>
                      <a:pt x="12848" y="0"/>
                    </a:lnTo>
                    <a:close/>
                  </a:path>
                </a:pathLst>
              </a:cu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48" name="AutoShape 244"/>
              <p:cNvSpPr>
                <a:spLocks noChangeArrowheads="1"/>
              </p:cNvSpPr>
              <p:nvPr/>
            </p:nvSpPr>
            <p:spPr bwMode="auto">
              <a:xfrm rot="10800000">
                <a:off x="3529551" y="5682169"/>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49" name="AutoShape 245"/>
              <p:cNvSpPr>
                <a:spLocks noChangeArrowheads="1"/>
              </p:cNvSpPr>
              <p:nvPr/>
            </p:nvSpPr>
            <p:spPr bwMode="auto">
              <a:xfrm flipH="1">
                <a:off x="3906550" y="5581271"/>
                <a:ext cx="72345" cy="264430"/>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50" name="AutoShape 246"/>
              <p:cNvSpPr>
                <a:spLocks noChangeArrowheads="1"/>
              </p:cNvSpPr>
              <p:nvPr/>
            </p:nvSpPr>
            <p:spPr bwMode="auto">
              <a:xfrm rot="18970913" flipH="1">
                <a:off x="3847413" y="5636306"/>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51" name="AutoShape 247"/>
              <p:cNvSpPr>
                <a:spLocks noChangeArrowheads="1"/>
              </p:cNvSpPr>
              <p:nvPr/>
            </p:nvSpPr>
            <p:spPr bwMode="auto">
              <a:xfrm flipH="1">
                <a:off x="3803060" y="5792239"/>
                <a:ext cx="165672" cy="51751"/>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52" name="Oval 651"/>
              <p:cNvSpPr>
                <a:spLocks noChangeArrowheads="1"/>
              </p:cNvSpPr>
              <p:nvPr/>
            </p:nvSpPr>
            <p:spPr bwMode="auto">
              <a:xfrm flipH="1">
                <a:off x="3906550" y="5471200"/>
                <a:ext cx="79059" cy="91054"/>
              </a:xfrm>
              <a:prstGeom prst="ellipse">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53" name="AutoShape 249"/>
              <p:cNvSpPr>
                <a:spLocks noChangeArrowheads="1"/>
              </p:cNvSpPr>
              <p:nvPr/>
            </p:nvSpPr>
            <p:spPr bwMode="auto">
              <a:xfrm rot="16200000" flipH="1">
                <a:off x="3889614" y="5760886"/>
                <a:ext cx="250673" cy="44313"/>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54" name="AutoShape 250"/>
              <p:cNvSpPr>
                <a:spLocks noChangeArrowheads="1"/>
              </p:cNvSpPr>
              <p:nvPr/>
            </p:nvSpPr>
            <p:spPr bwMode="auto">
              <a:xfrm flipH="1">
                <a:off x="3869589" y="5856447"/>
                <a:ext cx="172386" cy="54807"/>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55" name="AutoShape 251"/>
              <p:cNvSpPr>
                <a:spLocks noChangeArrowheads="1"/>
              </p:cNvSpPr>
              <p:nvPr/>
            </p:nvSpPr>
            <p:spPr bwMode="auto">
              <a:xfrm flipH="1">
                <a:off x="3869589" y="5929828"/>
                <a:ext cx="174065" cy="91054"/>
              </a:xfrm>
              <a:custGeom>
                <a:avLst/>
                <a:gdLst>
                  <a:gd name="G0" fmla="+- 8752 0 0"/>
                  <a:gd name="G1" fmla="+- 8752 0 0"/>
                  <a:gd name="G2" fmla="+- 0 0 0"/>
                  <a:gd name="G3" fmla="+- 21600 0 8752"/>
                  <a:gd name="G4" fmla="+- 21600 0 8752"/>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8157 h 21600"/>
                  <a:gd name="T4" fmla="*/ 10800 w 21600"/>
                  <a:gd name="T5" fmla="*/ 21600 h 21600"/>
                  <a:gd name="T6" fmla="*/ 21600 w 21600"/>
                  <a:gd name="T7" fmla="*/ 18157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8752" y="0"/>
                    </a:lnTo>
                    <a:lnTo>
                      <a:pt x="8752" y="0"/>
                    </a:lnTo>
                    <a:lnTo>
                      <a:pt x="8752" y="14714"/>
                    </a:lnTo>
                    <a:lnTo>
                      <a:pt x="0" y="14714"/>
                    </a:lnTo>
                    <a:lnTo>
                      <a:pt x="0" y="14714"/>
                    </a:lnTo>
                    <a:lnTo>
                      <a:pt x="0" y="18157"/>
                    </a:lnTo>
                    <a:lnTo>
                      <a:pt x="0" y="21600"/>
                    </a:lnTo>
                    <a:lnTo>
                      <a:pt x="0" y="21600"/>
                    </a:lnTo>
                    <a:lnTo>
                      <a:pt x="21600" y="21600"/>
                    </a:lnTo>
                    <a:lnTo>
                      <a:pt x="21600" y="21600"/>
                    </a:lnTo>
                    <a:lnTo>
                      <a:pt x="21600" y="18157"/>
                    </a:lnTo>
                    <a:lnTo>
                      <a:pt x="21600" y="14714"/>
                    </a:lnTo>
                    <a:lnTo>
                      <a:pt x="21600" y="14714"/>
                    </a:lnTo>
                    <a:lnTo>
                      <a:pt x="12848" y="14714"/>
                    </a:lnTo>
                    <a:lnTo>
                      <a:pt x="12848" y="0"/>
                    </a:lnTo>
                    <a:lnTo>
                      <a:pt x="12848" y="0"/>
                    </a:lnTo>
                    <a:close/>
                  </a:path>
                </a:pathLst>
              </a:cu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56" name="AutoShape 252"/>
              <p:cNvSpPr>
                <a:spLocks noChangeArrowheads="1"/>
              </p:cNvSpPr>
              <p:nvPr/>
            </p:nvSpPr>
            <p:spPr bwMode="auto">
              <a:xfrm rot="10800000" flipH="1">
                <a:off x="3766099" y="5682169"/>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sp>
          <p:nvSpPr>
            <p:cNvPr id="627" name="Rectangle 626"/>
            <p:cNvSpPr>
              <a:spLocks noChangeArrowheads="1"/>
            </p:cNvSpPr>
            <p:nvPr/>
          </p:nvSpPr>
          <p:spPr bwMode="auto">
            <a:xfrm>
              <a:off x="458946" y="3744764"/>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DAEDEF"/>
                  </a:solidFill>
                  <a:latin typeface="Verdana"/>
                  <a:ea typeface="Times New Roman"/>
                  <a:sym typeface="Gill Sans"/>
                </a:rPr>
                <a:t>9</a:t>
              </a:r>
              <a:endParaRPr lang="en-US" sz="1000" dirty="0">
                <a:solidFill>
                  <a:srgbClr val="DAEDEF"/>
                </a:solidFill>
                <a:latin typeface="Times New Roman"/>
                <a:ea typeface="Times New Roman"/>
                <a:sym typeface="Gill Sans"/>
              </a:endParaRPr>
            </a:p>
          </p:txBody>
        </p:sp>
        <p:sp>
          <p:nvSpPr>
            <p:cNvPr id="628" name="Text Box 32"/>
            <p:cNvSpPr txBox="1">
              <a:spLocks noChangeArrowheads="1"/>
            </p:cNvSpPr>
            <p:nvPr/>
          </p:nvSpPr>
          <p:spPr bwMode="auto">
            <a:xfrm>
              <a:off x="454076" y="3776859"/>
              <a:ext cx="2091119"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OBJECTION </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RESOLUTION &amp; DECREE</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grpSp>
          <p:nvGrpSpPr>
            <p:cNvPr id="629" name="Group 628"/>
            <p:cNvGrpSpPr>
              <a:grpSpLocks noChangeAspect="1"/>
            </p:cNvGrpSpPr>
            <p:nvPr/>
          </p:nvGrpSpPr>
          <p:grpSpPr>
            <a:xfrm>
              <a:off x="1583929" y="4396324"/>
              <a:ext cx="981471" cy="566711"/>
              <a:chOff x="8296536" y="6302105"/>
              <a:chExt cx="962739" cy="555895"/>
            </a:xfrm>
          </p:grpSpPr>
          <p:grpSp>
            <p:nvGrpSpPr>
              <p:cNvPr id="630" name="Group 629"/>
              <p:cNvGrpSpPr>
                <a:grpSpLocks/>
              </p:cNvGrpSpPr>
              <p:nvPr/>
            </p:nvGrpSpPr>
            <p:grpSpPr bwMode="auto">
              <a:xfrm rot="18653719">
                <a:off x="8645681" y="6098184"/>
                <a:ext cx="409674" cy="817515"/>
                <a:chOff x="3580" y="3509"/>
                <a:chExt cx="2404" cy="5748"/>
              </a:xfrm>
            </p:grpSpPr>
            <p:sp>
              <p:nvSpPr>
                <p:cNvPr id="633" name="AutoShape 259"/>
                <p:cNvSpPr>
                  <a:spLocks noChangeArrowheads="1"/>
                </p:cNvSpPr>
                <p:nvPr/>
              </p:nvSpPr>
              <p:spPr bwMode="auto">
                <a:xfrm rot="10800000">
                  <a:off x="4142" y="3557"/>
                  <a:ext cx="1280" cy="1184"/>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34" name="Rectangle 633"/>
                <p:cNvSpPr>
                  <a:spLocks noChangeArrowheads="1"/>
                </p:cNvSpPr>
                <p:nvPr/>
              </p:nvSpPr>
              <p:spPr bwMode="auto">
                <a:xfrm rot="5400000">
                  <a:off x="2584" y="6823"/>
                  <a:ext cx="4397" cy="471"/>
                </a:xfrm>
                <a:prstGeom prst="rect">
                  <a:avLst/>
                </a:pr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35" name="AutoShape 261"/>
                <p:cNvSpPr>
                  <a:spLocks noChangeArrowheads="1"/>
                </p:cNvSpPr>
                <p:nvPr/>
              </p:nvSpPr>
              <p:spPr bwMode="auto">
                <a:xfrm>
                  <a:off x="3861" y="3510"/>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36" name="AutoShape 262"/>
                <p:cNvSpPr>
                  <a:spLocks noChangeArrowheads="1"/>
                </p:cNvSpPr>
                <p:nvPr/>
              </p:nvSpPr>
              <p:spPr bwMode="auto">
                <a:xfrm>
                  <a:off x="3580" y="3510"/>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37" name="AutoShape 263"/>
                <p:cNvSpPr>
                  <a:spLocks noChangeArrowheads="1"/>
                </p:cNvSpPr>
                <p:nvPr/>
              </p:nvSpPr>
              <p:spPr bwMode="auto">
                <a:xfrm>
                  <a:off x="5520" y="3509"/>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38" name="AutoShape 264"/>
                <p:cNvSpPr>
                  <a:spLocks noChangeArrowheads="1"/>
                </p:cNvSpPr>
                <p:nvPr/>
              </p:nvSpPr>
              <p:spPr bwMode="auto">
                <a:xfrm>
                  <a:off x="5801" y="3509"/>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sp>
            <p:nvSpPr>
              <p:cNvPr id="631" name="AutoShape 265"/>
              <p:cNvSpPr>
                <a:spLocks noChangeArrowheads="1"/>
              </p:cNvSpPr>
              <p:nvPr/>
            </p:nvSpPr>
            <p:spPr bwMode="auto">
              <a:xfrm rot="10800000">
                <a:off x="8296536" y="6759678"/>
                <a:ext cx="526292" cy="98322"/>
              </a:xfrm>
              <a:custGeom>
                <a:avLst/>
                <a:gdLst>
                  <a:gd name="G0" fmla="+- 3187 0 0"/>
                  <a:gd name="G1" fmla="+- 21600 0 3187"/>
                  <a:gd name="G2" fmla="*/ 3187 1 2"/>
                  <a:gd name="G3" fmla="+- 21600 0 G2"/>
                  <a:gd name="G4" fmla="+/ 3187 21600 2"/>
                  <a:gd name="G5" fmla="+/ G1 0 2"/>
                  <a:gd name="G6" fmla="*/ 21600 21600 3187"/>
                  <a:gd name="G7" fmla="*/ G6 1 2"/>
                  <a:gd name="G8" fmla="+- 21600 0 G7"/>
                  <a:gd name="G9" fmla="*/ 21600 1 2"/>
                  <a:gd name="G10" fmla="+- 3187 0 G9"/>
                  <a:gd name="G11" fmla="?: G10 G8 0"/>
                  <a:gd name="G12" fmla="?: G10 G7 21600"/>
                  <a:gd name="T0" fmla="*/ 20006 w 21600"/>
                  <a:gd name="T1" fmla="*/ 10800 h 21600"/>
                  <a:gd name="T2" fmla="*/ 10800 w 21600"/>
                  <a:gd name="T3" fmla="*/ 21600 h 21600"/>
                  <a:gd name="T4" fmla="*/ 1594 w 21600"/>
                  <a:gd name="T5" fmla="*/ 10800 h 21600"/>
                  <a:gd name="T6" fmla="*/ 10800 w 21600"/>
                  <a:gd name="T7" fmla="*/ 0 h 21600"/>
                  <a:gd name="T8" fmla="*/ 3394 w 21600"/>
                  <a:gd name="T9" fmla="*/ 3394 h 21600"/>
                  <a:gd name="T10" fmla="*/ 18206 w 21600"/>
                  <a:gd name="T11" fmla="*/ 18206 h 21600"/>
                </a:gdLst>
                <a:ahLst/>
                <a:cxnLst>
                  <a:cxn ang="0">
                    <a:pos x="T0" y="T1"/>
                  </a:cxn>
                  <a:cxn ang="0">
                    <a:pos x="T2" y="T3"/>
                  </a:cxn>
                  <a:cxn ang="0">
                    <a:pos x="T4" y="T5"/>
                  </a:cxn>
                  <a:cxn ang="0">
                    <a:pos x="T6" y="T7"/>
                  </a:cxn>
                </a:cxnLst>
                <a:rect l="T8" t="T9" r="T10" b="T11"/>
                <a:pathLst>
                  <a:path w="21600" h="21600">
                    <a:moveTo>
                      <a:pt x="0" y="0"/>
                    </a:moveTo>
                    <a:lnTo>
                      <a:pt x="3187" y="21600"/>
                    </a:lnTo>
                    <a:lnTo>
                      <a:pt x="18413" y="21600"/>
                    </a:lnTo>
                    <a:lnTo>
                      <a:pt x="21600" y="0"/>
                    </a:lnTo>
                    <a:close/>
                  </a:path>
                </a:pathLst>
              </a:cu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32" name="Rectangle 631"/>
              <p:cNvSpPr>
                <a:spLocks noChangeArrowheads="1"/>
              </p:cNvSpPr>
              <p:nvPr/>
            </p:nvSpPr>
            <p:spPr bwMode="auto">
              <a:xfrm>
                <a:off x="8356949" y="6697072"/>
                <a:ext cx="405078" cy="42438"/>
              </a:xfrm>
              <a:prstGeom prst="rect">
                <a:avLst/>
              </a:pr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grpSp>
      <p:grpSp>
        <p:nvGrpSpPr>
          <p:cNvPr id="657" name="Group 656"/>
          <p:cNvGrpSpPr/>
          <p:nvPr/>
        </p:nvGrpSpPr>
        <p:grpSpPr>
          <a:xfrm>
            <a:off x="4726098" y="3667770"/>
            <a:ext cx="1892808" cy="1240192"/>
            <a:chOff x="2868907" y="3751155"/>
            <a:chExt cx="2103120" cy="1377991"/>
          </a:xfrm>
        </p:grpSpPr>
        <p:sp>
          <p:nvSpPr>
            <p:cNvPr id="658" name="AutoShape 4"/>
            <p:cNvSpPr>
              <a:spLocks noChangeArrowheads="1"/>
            </p:cNvSpPr>
            <p:nvPr/>
          </p:nvSpPr>
          <p:spPr bwMode="auto">
            <a:xfrm rot="5400000">
              <a:off x="3234667" y="3391786"/>
              <a:ext cx="1371600" cy="210312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59" name="Rectangle 658"/>
            <p:cNvSpPr>
              <a:spLocks noChangeArrowheads="1"/>
            </p:cNvSpPr>
            <p:nvPr/>
          </p:nvSpPr>
          <p:spPr bwMode="auto">
            <a:xfrm>
              <a:off x="2868907" y="3751155"/>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FFCC99"/>
                  </a:solidFill>
                  <a:latin typeface="Verdana"/>
                  <a:ea typeface="Times New Roman"/>
                  <a:sym typeface="Gill Sans"/>
                </a:rPr>
                <a:t>10</a:t>
              </a:r>
              <a:endParaRPr lang="en-US" sz="1000" dirty="0">
                <a:solidFill>
                  <a:srgbClr val="FFCC99"/>
                </a:solidFill>
                <a:latin typeface="Times New Roman"/>
                <a:ea typeface="Times New Roman"/>
                <a:sym typeface="Gill Sans"/>
              </a:endParaRPr>
            </a:p>
          </p:txBody>
        </p:sp>
        <p:sp>
          <p:nvSpPr>
            <p:cNvPr id="660" name="Text Box 32"/>
            <p:cNvSpPr txBox="1">
              <a:spLocks noChangeArrowheads="1"/>
            </p:cNvSpPr>
            <p:nvPr/>
          </p:nvSpPr>
          <p:spPr bwMode="auto">
            <a:xfrm>
              <a:off x="3033369" y="3835451"/>
              <a:ext cx="1921409"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CLAIM INVESTIGATION</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grpSp>
          <p:nvGrpSpPr>
            <p:cNvPr id="661" name="Group 660"/>
            <p:cNvGrpSpPr>
              <a:grpSpLocks noChangeAspect="1"/>
            </p:cNvGrpSpPr>
            <p:nvPr/>
          </p:nvGrpSpPr>
          <p:grpSpPr>
            <a:xfrm rot="1979736">
              <a:off x="3174887" y="4133771"/>
              <a:ext cx="380465" cy="856530"/>
              <a:chOff x="11593653" y="-685800"/>
              <a:chExt cx="1371600" cy="3087841"/>
            </a:xfrm>
          </p:grpSpPr>
          <p:sp>
            <p:nvSpPr>
              <p:cNvPr id="675" name="Donut 674"/>
              <p:cNvSpPr/>
              <p:nvPr/>
            </p:nvSpPr>
            <p:spPr bwMode="auto">
              <a:xfrm>
                <a:off x="11593653" y="-685800"/>
                <a:ext cx="1371600" cy="1371600"/>
              </a:xfrm>
              <a:prstGeom prst="donut">
                <a:avLst>
                  <a:gd name="adj" fmla="val 5544"/>
                </a:avLst>
              </a:prstGeom>
              <a:solidFill>
                <a:schemeClr val="tx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676" name="Trapezoid 675"/>
              <p:cNvSpPr/>
              <p:nvPr/>
            </p:nvSpPr>
            <p:spPr bwMode="auto">
              <a:xfrm>
                <a:off x="12106921" y="990600"/>
                <a:ext cx="345065" cy="1411441"/>
              </a:xfrm>
              <a:prstGeom prst="trapezoid">
                <a:avLst/>
              </a:prstGeom>
              <a:solidFill>
                <a:schemeClr val="tx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677" name="Rounded Rectangle 676"/>
              <p:cNvSpPr/>
              <p:nvPr/>
            </p:nvSpPr>
            <p:spPr bwMode="auto">
              <a:xfrm>
                <a:off x="12088500" y="762000"/>
                <a:ext cx="381907" cy="139700"/>
              </a:xfrm>
              <a:prstGeom prst="roundRect">
                <a:avLst/>
              </a:prstGeom>
              <a:solidFill>
                <a:schemeClr val="tx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678" name="Moon 677"/>
              <p:cNvSpPr/>
              <p:nvPr/>
            </p:nvSpPr>
            <p:spPr bwMode="auto">
              <a:xfrm rot="20143563">
                <a:off x="11810913" y="-386131"/>
                <a:ext cx="450584" cy="979236"/>
              </a:xfrm>
              <a:prstGeom prst="moon">
                <a:avLst/>
              </a:prstGeom>
              <a:solidFill>
                <a:schemeClr val="tx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grpSp>
        <p:grpSp>
          <p:nvGrpSpPr>
            <p:cNvPr id="662" name="Group 661"/>
            <p:cNvGrpSpPr/>
            <p:nvPr/>
          </p:nvGrpSpPr>
          <p:grpSpPr>
            <a:xfrm>
              <a:off x="3922603" y="4124080"/>
              <a:ext cx="789560" cy="922770"/>
              <a:chOff x="4013200" y="4572000"/>
              <a:chExt cx="1400541" cy="1600200"/>
            </a:xfrm>
          </p:grpSpPr>
          <p:sp>
            <p:nvSpPr>
              <p:cNvPr id="664" name="Rounded Rectangle 663"/>
              <p:cNvSpPr/>
              <p:nvPr/>
            </p:nvSpPr>
            <p:spPr bwMode="auto">
              <a:xfrm>
                <a:off x="4013200" y="4572000"/>
                <a:ext cx="1400541" cy="1600200"/>
              </a:xfrm>
              <a:prstGeom prst="roundRect">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665" name="TextBox 664"/>
              <p:cNvSpPr txBox="1"/>
              <p:nvPr/>
            </p:nvSpPr>
            <p:spPr>
              <a:xfrm>
                <a:off x="4103870" y="4688553"/>
                <a:ext cx="1219199" cy="504072"/>
              </a:xfrm>
              <a:prstGeom prst="rect">
                <a:avLst/>
              </a:prstGeom>
              <a:noFill/>
            </p:spPr>
            <p:txBody>
              <a:bodyPr wrap="square" lIns="0" rIns="0" rtlCol="0" anchor="ctr">
                <a:spAutoFit/>
              </a:bodyPr>
              <a:lstStyle/>
              <a:p>
                <a:pPr algn="ctr"/>
                <a:r>
                  <a:rPr lang="en-US" sz="1100" b="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W.U.C.</a:t>
                </a:r>
              </a:p>
            </p:txBody>
          </p:sp>
          <p:cxnSp>
            <p:nvCxnSpPr>
              <p:cNvPr id="666" name="Straight Connector 665"/>
              <p:cNvCxnSpPr/>
              <p:nvPr/>
            </p:nvCxnSpPr>
            <p:spPr bwMode="auto">
              <a:xfrm>
                <a:off x="4172133" y="5372100"/>
                <a:ext cx="915804"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7" name="Straight Connector 666"/>
              <p:cNvCxnSpPr/>
              <p:nvPr/>
            </p:nvCxnSpPr>
            <p:spPr bwMode="auto">
              <a:xfrm>
                <a:off x="4172133" y="5676900"/>
                <a:ext cx="915804"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8" name="Straight Connector 667"/>
              <p:cNvCxnSpPr/>
              <p:nvPr/>
            </p:nvCxnSpPr>
            <p:spPr bwMode="auto">
              <a:xfrm>
                <a:off x="4172133" y="5981700"/>
                <a:ext cx="915804"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9" name="Rectangle 668"/>
              <p:cNvSpPr/>
              <p:nvPr/>
            </p:nvSpPr>
            <p:spPr bwMode="auto">
              <a:xfrm>
                <a:off x="5156200" y="5232975"/>
                <a:ext cx="132661" cy="13912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670" name="Rectangle 669"/>
              <p:cNvSpPr/>
              <p:nvPr/>
            </p:nvSpPr>
            <p:spPr bwMode="auto">
              <a:xfrm>
                <a:off x="5156200" y="5537775"/>
                <a:ext cx="132661" cy="13912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671" name="Rectangle 670"/>
              <p:cNvSpPr/>
              <p:nvPr/>
            </p:nvSpPr>
            <p:spPr bwMode="auto">
              <a:xfrm>
                <a:off x="5156200" y="5842575"/>
                <a:ext cx="132661" cy="13912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pic>
            <p:nvPicPr>
              <p:cNvPr id="672" name="Picture 67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56200" y="5157788"/>
                <a:ext cx="228600" cy="214312"/>
              </a:xfrm>
              <a:prstGeom prst="rect">
                <a:avLst/>
              </a:prstGeom>
            </p:spPr>
          </p:pic>
          <p:pic>
            <p:nvPicPr>
              <p:cNvPr id="673" name="Picture 67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56200" y="5462588"/>
                <a:ext cx="228600" cy="214312"/>
              </a:xfrm>
              <a:prstGeom prst="rect">
                <a:avLst/>
              </a:prstGeom>
            </p:spPr>
          </p:pic>
          <p:pic>
            <p:nvPicPr>
              <p:cNvPr id="674" name="Picture 6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56200" y="5767388"/>
                <a:ext cx="228600" cy="214312"/>
              </a:xfrm>
              <a:prstGeom prst="rect">
                <a:avLst/>
              </a:prstGeom>
            </p:spPr>
          </p:pic>
        </p:grpSp>
        <p:pic>
          <p:nvPicPr>
            <p:cNvPr id="663" name="Picture 662"/>
            <p:cNvPicPr>
              <a:picLocks noChangeAspect="1"/>
            </p:cNvPicPr>
            <p:nvPr/>
          </p:nvPicPr>
          <p:blipFill>
            <a:blip r:embed="rId12" cstate="print">
              <a:duotone>
                <a:prstClr val="black"/>
                <a:srgbClr val="3366CC">
                  <a:tint val="45000"/>
                  <a:satMod val="400000"/>
                </a:srgbClr>
              </a:duotone>
              <a:extLst>
                <a:ext uri="{28A0092B-C50C-407E-A947-70E740481C1C}">
                  <a14:useLocalDpi xmlns:a14="http://schemas.microsoft.com/office/drawing/2010/main" val="0"/>
                </a:ext>
              </a:extLst>
            </a:blip>
            <a:stretch>
              <a:fillRect/>
            </a:stretch>
          </p:blipFill>
          <p:spPr>
            <a:xfrm>
              <a:off x="3439498" y="4617992"/>
              <a:ext cx="340761" cy="340761"/>
            </a:xfrm>
            <a:prstGeom prst="rect">
              <a:avLst/>
            </a:prstGeom>
          </p:spPr>
        </p:pic>
      </p:grpSp>
      <p:grpSp>
        <p:nvGrpSpPr>
          <p:cNvPr id="679" name="Group 678"/>
          <p:cNvGrpSpPr/>
          <p:nvPr/>
        </p:nvGrpSpPr>
        <p:grpSpPr>
          <a:xfrm>
            <a:off x="4723637" y="2108439"/>
            <a:ext cx="1892808" cy="1240192"/>
            <a:chOff x="2851658" y="2057400"/>
            <a:chExt cx="2103120" cy="1377991"/>
          </a:xfrm>
        </p:grpSpPr>
        <p:sp>
          <p:nvSpPr>
            <p:cNvPr id="680" name="AutoShape 4"/>
            <p:cNvSpPr>
              <a:spLocks noChangeArrowheads="1"/>
            </p:cNvSpPr>
            <p:nvPr/>
          </p:nvSpPr>
          <p:spPr bwMode="auto">
            <a:xfrm rot="5400000">
              <a:off x="3217418" y="1698031"/>
              <a:ext cx="1371600" cy="2103120"/>
            </a:xfrm>
            <a:prstGeom prst="round2DiagRect">
              <a:avLst/>
            </a:prstGeom>
            <a:solidFill>
              <a:schemeClr val="accent5"/>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681" name="Rectangle 680"/>
            <p:cNvSpPr>
              <a:spLocks noChangeArrowheads="1"/>
            </p:cNvSpPr>
            <p:nvPr/>
          </p:nvSpPr>
          <p:spPr bwMode="auto">
            <a:xfrm>
              <a:off x="2851658" y="2057400"/>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DAEDEF"/>
                  </a:solidFill>
                  <a:latin typeface="Verdana"/>
                  <a:ea typeface="Times New Roman"/>
                  <a:sym typeface="Gill Sans"/>
                </a:rPr>
                <a:t>6</a:t>
              </a:r>
              <a:endParaRPr lang="en-US" sz="1000" dirty="0">
                <a:solidFill>
                  <a:srgbClr val="DAEDEF"/>
                </a:solidFill>
                <a:latin typeface="Times New Roman"/>
                <a:ea typeface="Times New Roman"/>
                <a:sym typeface="Gill Sans"/>
              </a:endParaRPr>
            </a:p>
          </p:txBody>
        </p:sp>
        <p:sp>
          <p:nvSpPr>
            <p:cNvPr id="682" name="Text Box 32"/>
            <p:cNvSpPr txBox="1">
              <a:spLocks noChangeArrowheads="1"/>
            </p:cNvSpPr>
            <p:nvPr/>
          </p:nvSpPr>
          <p:spPr bwMode="auto">
            <a:xfrm>
              <a:off x="2943096" y="2141698"/>
              <a:ext cx="1999681" cy="23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LIST OF </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UNCLAIMED RIGHTS </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grpSp>
          <p:nvGrpSpPr>
            <p:cNvPr id="683" name="Group 682"/>
            <p:cNvGrpSpPr/>
            <p:nvPr/>
          </p:nvGrpSpPr>
          <p:grpSpPr>
            <a:xfrm>
              <a:off x="3285610" y="2558901"/>
              <a:ext cx="1138047" cy="793420"/>
              <a:chOff x="10455606" y="1111580"/>
              <a:chExt cx="1138047" cy="793420"/>
            </a:xfrm>
          </p:grpSpPr>
          <p:sp>
            <p:nvSpPr>
              <p:cNvPr id="684" name="Rounded Rectangle 683"/>
              <p:cNvSpPr/>
              <p:nvPr/>
            </p:nvSpPr>
            <p:spPr bwMode="auto">
              <a:xfrm>
                <a:off x="10492486" y="1143000"/>
                <a:ext cx="1101167" cy="762000"/>
              </a:xfrm>
              <a:prstGeom prst="round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cxnSp>
            <p:nvCxnSpPr>
              <p:cNvPr id="685" name="Straight Connector 684"/>
              <p:cNvCxnSpPr/>
              <p:nvPr/>
            </p:nvCxnSpPr>
            <p:spPr bwMode="auto">
              <a:xfrm>
                <a:off x="10760936" y="1828800"/>
                <a:ext cx="73152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6" name="Straight Connector 685"/>
              <p:cNvCxnSpPr/>
              <p:nvPr/>
            </p:nvCxnSpPr>
            <p:spPr bwMode="auto">
              <a:xfrm>
                <a:off x="10760936" y="1676400"/>
                <a:ext cx="73152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7" name="Straight Connector 686"/>
              <p:cNvCxnSpPr/>
              <p:nvPr/>
            </p:nvCxnSpPr>
            <p:spPr bwMode="auto">
              <a:xfrm>
                <a:off x="10760936" y="1524000"/>
                <a:ext cx="73152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8" name="Text Box 256"/>
              <p:cNvSpPr txBox="1">
                <a:spLocks noChangeArrowheads="1"/>
              </p:cNvSpPr>
              <p:nvPr/>
            </p:nvSpPr>
            <p:spPr bwMode="auto">
              <a:xfrm>
                <a:off x="10535313" y="1111580"/>
                <a:ext cx="1015511" cy="31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t" anchorCtr="0" upright="1">
                <a:noAutofit/>
              </a:bodyPr>
              <a:lstStyle/>
              <a:p>
                <a:pPr algn="ctr">
                  <a:spcBef>
                    <a:spcPts val="0"/>
                  </a:spcBef>
                  <a:spcAft>
                    <a:spcPts val="0"/>
                  </a:spcAft>
                </a:pPr>
                <a:r>
                  <a:rPr lang="en-US" sz="900" b="1" dirty="0">
                    <a:solidFill>
                      <a:srgbClr val="000000"/>
                    </a:solidFill>
                    <a:latin typeface="Verdana"/>
                    <a:ea typeface="Times New Roman"/>
                    <a:sym typeface="Gill Sans"/>
                  </a:rPr>
                  <a:t>UNCLAIMED RIGHTS</a:t>
                </a:r>
                <a:endParaRPr lang="en-US" sz="900" b="1" dirty="0">
                  <a:solidFill>
                    <a:srgbClr val="000000"/>
                  </a:solidFill>
                  <a:latin typeface="Times New Roman"/>
                  <a:ea typeface="Times New Roman"/>
                  <a:sym typeface="Gill Sans"/>
                </a:endParaRPr>
              </a:p>
              <a:p>
                <a:pPr algn="ctr">
                  <a:spcBef>
                    <a:spcPts val="0"/>
                  </a:spcBef>
                  <a:spcAft>
                    <a:spcPts val="0"/>
                  </a:spcAft>
                </a:pPr>
                <a:r>
                  <a:rPr lang="en-US" sz="900" b="1" dirty="0">
                    <a:solidFill>
                      <a:srgbClr val="000000"/>
                    </a:solidFill>
                    <a:latin typeface="Verdana"/>
                    <a:ea typeface="Times New Roman"/>
                    <a:sym typeface="Gill Sans"/>
                  </a:rPr>
                  <a:t> </a:t>
                </a:r>
                <a:endParaRPr lang="en-US" sz="900" b="1" dirty="0">
                  <a:solidFill>
                    <a:srgbClr val="000000"/>
                  </a:solidFill>
                  <a:latin typeface="Times New Roman"/>
                  <a:ea typeface="Times New Roman"/>
                  <a:sym typeface="Gill Sans"/>
                </a:endParaRPr>
              </a:p>
            </p:txBody>
          </p:sp>
          <p:sp>
            <p:nvSpPr>
              <p:cNvPr id="689" name="Rectangle 688"/>
              <p:cNvSpPr/>
              <p:nvPr/>
            </p:nvSpPr>
            <p:spPr bwMode="auto">
              <a:xfrm>
                <a:off x="10627360" y="1432560"/>
                <a:ext cx="91440" cy="9144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690" name="Rectangle 689"/>
              <p:cNvSpPr/>
              <p:nvPr/>
            </p:nvSpPr>
            <p:spPr bwMode="auto">
              <a:xfrm>
                <a:off x="10627360" y="1584960"/>
                <a:ext cx="91440" cy="9144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691" name="Rectangle 690"/>
              <p:cNvSpPr/>
              <p:nvPr/>
            </p:nvSpPr>
            <p:spPr bwMode="auto">
              <a:xfrm>
                <a:off x="10627360" y="1737360"/>
                <a:ext cx="91440" cy="9144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cxnSp>
            <p:nvCxnSpPr>
              <p:cNvPr id="692" name="Straight Connector 691"/>
              <p:cNvCxnSpPr/>
              <p:nvPr/>
            </p:nvCxnSpPr>
            <p:spPr bwMode="auto">
              <a:xfrm>
                <a:off x="10455606" y="1264181"/>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3" name="Straight Connector 692"/>
              <p:cNvCxnSpPr/>
              <p:nvPr/>
            </p:nvCxnSpPr>
            <p:spPr bwMode="auto">
              <a:xfrm>
                <a:off x="10455606" y="1350664"/>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4" name="Straight Connector 693"/>
              <p:cNvCxnSpPr/>
              <p:nvPr/>
            </p:nvCxnSpPr>
            <p:spPr bwMode="auto">
              <a:xfrm>
                <a:off x="10455606" y="1437147"/>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5" name="Straight Connector 694"/>
              <p:cNvCxnSpPr/>
              <p:nvPr/>
            </p:nvCxnSpPr>
            <p:spPr bwMode="auto">
              <a:xfrm>
                <a:off x="10455606" y="1523630"/>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6" name="Straight Connector 695"/>
              <p:cNvCxnSpPr/>
              <p:nvPr/>
            </p:nvCxnSpPr>
            <p:spPr bwMode="auto">
              <a:xfrm>
                <a:off x="10455606" y="1610113"/>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7" name="Straight Connector 696"/>
              <p:cNvCxnSpPr/>
              <p:nvPr/>
            </p:nvCxnSpPr>
            <p:spPr bwMode="auto">
              <a:xfrm>
                <a:off x="10455606" y="1696596"/>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8" name="Straight Connector 697"/>
              <p:cNvCxnSpPr/>
              <p:nvPr/>
            </p:nvCxnSpPr>
            <p:spPr bwMode="auto">
              <a:xfrm>
                <a:off x="10455606" y="1783080"/>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699" name="Group 698"/>
          <p:cNvGrpSpPr/>
          <p:nvPr/>
        </p:nvGrpSpPr>
        <p:grpSpPr>
          <a:xfrm>
            <a:off x="2553862" y="5233727"/>
            <a:ext cx="1892808" cy="1240192"/>
            <a:chOff x="7744802" y="3835451"/>
            <a:chExt cx="2103120" cy="1377991"/>
          </a:xfrm>
        </p:grpSpPr>
        <p:sp>
          <p:nvSpPr>
            <p:cNvPr id="700" name="AutoShape 4"/>
            <p:cNvSpPr>
              <a:spLocks noChangeArrowheads="1"/>
            </p:cNvSpPr>
            <p:nvPr/>
          </p:nvSpPr>
          <p:spPr bwMode="auto">
            <a:xfrm rot="5400000">
              <a:off x="8110562" y="3476082"/>
              <a:ext cx="1371600" cy="210312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01" name="Rectangle 700"/>
            <p:cNvSpPr>
              <a:spLocks noChangeArrowheads="1"/>
            </p:cNvSpPr>
            <p:nvPr/>
          </p:nvSpPr>
          <p:spPr bwMode="auto">
            <a:xfrm>
              <a:off x="7744802" y="3835451"/>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FFCC99"/>
                  </a:solidFill>
                  <a:latin typeface="Verdana"/>
                  <a:ea typeface="Times New Roman"/>
                  <a:sym typeface="Gill Sans"/>
                </a:rPr>
                <a:t>13</a:t>
              </a:r>
              <a:endParaRPr lang="en-US" sz="1000" dirty="0">
                <a:solidFill>
                  <a:srgbClr val="FFCC99"/>
                </a:solidFill>
                <a:latin typeface="Times New Roman"/>
                <a:ea typeface="Times New Roman"/>
                <a:sym typeface="Gill Sans"/>
              </a:endParaRPr>
            </a:p>
          </p:txBody>
        </p:sp>
        <p:grpSp>
          <p:nvGrpSpPr>
            <p:cNvPr id="702" name="Group 701"/>
            <p:cNvGrpSpPr>
              <a:grpSpLocks noChangeAspect="1"/>
            </p:cNvGrpSpPr>
            <p:nvPr/>
          </p:nvGrpSpPr>
          <p:grpSpPr bwMode="auto">
            <a:xfrm>
              <a:off x="8370754" y="4232398"/>
              <a:ext cx="872302" cy="874741"/>
              <a:chOff x="12199" y="6038"/>
              <a:chExt cx="1886" cy="1688"/>
            </a:xfrm>
          </p:grpSpPr>
          <p:sp>
            <p:nvSpPr>
              <p:cNvPr id="704" name="Rectangle 703"/>
              <p:cNvSpPr>
                <a:spLocks noChangeArrowheads="1"/>
              </p:cNvSpPr>
              <p:nvPr/>
            </p:nvSpPr>
            <p:spPr bwMode="auto">
              <a:xfrm>
                <a:off x="12290" y="6038"/>
                <a:ext cx="1744"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05" name="Freeform 704"/>
              <p:cNvSpPr>
                <a:spLocks noEditPoints="1"/>
              </p:cNvSpPr>
              <p:nvPr/>
            </p:nvSpPr>
            <p:spPr bwMode="auto">
              <a:xfrm>
                <a:off x="12199" y="6039"/>
                <a:ext cx="1886" cy="1686"/>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06" name="Freeform 705"/>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07" name="Freeform 706"/>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08" name="Freeform 707"/>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09" name="Freeform 708"/>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10" name="Freeform 709"/>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11" name="Freeform 710"/>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12" name="Freeform 711"/>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13" name="Freeform 712"/>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14" name="Freeform 713"/>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15" name="Freeform 714"/>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16" name="Freeform 715"/>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17" name="Freeform 716"/>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18" name="Freeform 717"/>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19" name="Freeform 718"/>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20" name="Freeform 719"/>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21" name="Freeform 720"/>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22" name="Freeform 721"/>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23" name="Freeform 722"/>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24" name="Freeform 723"/>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25" name="Freeform 724"/>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26" name="Freeform 725"/>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27" name="Freeform 726"/>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985">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28" name="Freeform 727"/>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29" name="Freeform 728"/>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sp>
          <p:nvSpPr>
            <p:cNvPr id="703" name="Text Box 32"/>
            <p:cNvSpPr txBox="1">
              <a:spLocks noChangeArrowheads="1"/>
            </p:cNvSpPr>
            <p:nvPr/>
          </p:nvSpPr>
          <p:spPr bwMode="auto">
            <a:xfrm>
              <a:off x="8046177" y="3919747"/>
              <a:ext cx="162083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PUBLIC MEETING </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grpSp>
      <p:grpSp>
        <p:nvGrpSpPr>
          <p:cNvPr id="730" name="Group 729"/>
          <p:cNvGrpSpPr/>
          <p:nvPr/>
        </p:nvGrpSpPr>
        <p:grpSpPr>
          <a:xfrm>
            <a:off x="385087" y="5233727"/>
            <a:ext cx="1892808" cy="1240192"/>
            <a:chOff x="459161" y="5507537"/>
            <a:chExt cx="2103120" cy="1377991"/>
          </a:xfrm>
        </p:grpSpPr>
        <p:sp>
          <p:nvSpPr>
            <p:cNvPr id="731" name="AutoShape 4"/>
            <p:cNvSpPr>
              <a:spLocks noChangeArrowheads="1"/>
            </p:cNvSpPr>
            <p:nvPr/>
          </p:nvSpPr>
          <p:spPr bwMode="auto">
            <a:xfrm rot="5400000">
              <a:off x="824921" y="5148168"/>
              <a:ext cx="1371600" cy="210312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32" name="Rectangle 731"/>
            <p:cNvSpPr>
              <a:spLocks noChangeArrowheads="1"/>
            </p:cNvSpPr>
            <p:nvPr/>
          </p:nvSpPr>
          <p:spPr bwMode="auto">
            <a:xfrm>
              <a:off x="459161" y="5507537"/>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FFCC99"/>
                  </a:solidFill>
                  <a:latin typeface="Verdana"/>
                  <a:ea typeface="Times New Roman"/>
                  <a:sym typeface="Gill Sans"/>
                </a:rPr>
                <a:t>12</a:t>
              </a:r>
              <a:endParaRPr lang="en-US" sz="1000" dirty="0">
                <a:solidFill>
                  <a:srgbClr val="FFCC99"/>
                </a:solidFill>
                <a:latin typeface="Times New Roman"/>
                <a:ea typeface="Times New Roman"/>
                <a:sym typeface="Gill Sans"/>
              </a:endParaRPr>
            </a:p>
          </p:txBody>
        </p:sp>
        <p:sp>
          <p:nvSpPr>
            <p:cNvPr id="733" name="Text Box 32"/>
            <p:cNvSpPr txBox="1">
              <a:spLocks noChangeArrowheads="1"/>
            </p:cNvSpPr>
            <p:nvPr/>
          </p:nvSpPr>
          <p:spPr bwMode="auto">
            <a:xfrm>
              <a:off x="760536" y="5591833"/>
              <a:ext cx="162083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90 DAYS TO FILE OBJECTION</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pic>
          <p:nvPicPr>
            <p:cNvPr id="734" name="Picture 6" descr="https://upload.wikimedia.org/wikipedia/commons/thumb/c/ca/Calendar_icon_2.svg/2000px-Calendar_icon_2.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251" y="5929826"/>
              <a:ext cx="914400" cy="946404"/>
            </a:xfrm>
            <a:prstGeom prst="rect">
              <a:avLst/>
            </a:prstGeom>
            <a:noFill/>
            <a:extLst>
              <a:ext uri="{909E8E84-426E-40DD-AFC4-6F175D3DCCD1}">
                <a14:hiddenFill xmlns:a14="http://schemas.microsoft.com/office/drawing/2010/main">
                  <a:solidFill>
                    <a:srgbClr val="FFFFFF"/>
                  </a:solidFill>
                </a14:hiddenFill>
              </a:ext>
            </a:extLst>
          </p:spPr>
        </p:pic>
        <p:sp>
          <p:nvSpPr>
            <p:cNvPr id="735" name="Text Box 32"/>
            <p:cNvSpPr txBox="1">
              <a:spLocks noChangeArrowheads="1"/>
            </p:cNvSpPr>
            <p:nvPr/>
          </p:nvSpPr>
          <p:spPr bwMode="auto">
            <a:xfrm>
              <a:off x="1050281" y="6271597"/>
              <a:ext cx="860104" cy="48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25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90</a:t>
              </a:r>
            </a:p>
          </p:txBody>
        </p:sp>
      </p:grpSp>
      <p:grpSp>
        <p:nvGrpSpPr>
          <p:cNvPr id="736" name="Group 735"/>
          <p:cNvGrpSpPr/>
          <p:nvPr/>
        </p:nvGrpSpPr>
        <p:grpSpPr>
          <a:xfrm>
            <a:off x="4722637" y="5233727"/>
            <a:ext cx="1892808" cy="1240192"/>
            <a:chOff x="2878461" y="5572364"/>
            <a:chExt cx="2103120" cy="1377991"/>
          </a:xfrm>
        </p:grpSpPr>
        <p:sp>
          <p:nvSpPr>
            <p:cNvPr id="737" name="AutoShape 4"/>
            <p:cNvSpPr>
              <a:spLocks noChangeArrowheads="1"/>
            </p:cNvSpPr>
            <p:nvPr/>
          </p:nvSpPr>
          <p:spPr bwMode="auto">
            <a:xfrm rot="5400000">
              <a:off x="3244221" y="5212995"/>
              <a:ext cx="1371600" cy="210312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38" name="Rectangle 737"/>
            <p:cNvSpPr>
              <a:spLocks noChangeArrowheads="1"/>
            </p:cNvSpPr>
            <p:nvPr/>
          </p:nvSpPr>
          <p:spPr bwMode="auto">
            <a:xfrm>
              <a:off x="2878461" y="5572364"/>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FFCC99"/>
                  </a:solidFill>
                  <a:latin typeface="Verdana"/>
                  <a:ea typeface="Times New Roman"/>
                  <a:sym typeface="Gill Sans"/>
                </a:rPr>
                <a:t>14</a:t>
              </a:r>
              <a:endParaRPr lang="en-US" sz="1000" dirty="0">
                <a:solidFill>
                  <a:srgbClr val="FFCC99"/>
                </a:solidFill>
                <a:latin typeface="Times New Roman"/>
                <a:ea typeface="Times New Roman"/>
                <a:sym typeface="Gill Sans"/>
              </a:endParaRPr>
            </a:p>
          </p:txBody>
        </p:sp>
        <p:pic>
          <p:nvPicPr>
            <p:cNvPr id="739" name="Picture 738" descr="icon_-47"/>
            <p:cNvPicPr>
              <a:picLocks/>
            </p:cNvPicPr>
            <p:nvPr/>
          </p:nvPicPr>
          <p:blipFill>
            <a:blip r:embed="rId3" cstate="print">
              <a:extLst>
                <a:ext uri="{28A0092B-C50C-407E-A947-70E740481C1C}">
                  <a14:useLocalDpi xmlns:a14="http://schemas.microsoft.com/office/drawing/2010/main" val="0"/>
                </a:ext>
              </a:extLst>
            </a:blip>
            <a:srcRect l="13428" t="22585" r="14648" b="22585"/>
            <a:stretch>
              <a:fillRect/>
            </a:stretch>
          </p:blipFill>
          <p:spPr bwMode="auto">
            <a:xfrm>
              <a:off x="3324413" y="5918404"/>
              <a:ext cx="1211216" cy="976556"/>
            </a:xfrm>
            <a:prstGeom prst="rect">
              <a:avLst/>
            </a:prstGeom>
            <a:noFill/>
            <a:ln>
              <a:noFill/>
            </a:ln>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0" name="Text Box 32"/>
            <p:cNvSpPr txBox="1">
              <a:spLocks noChangeArrowheads="1"/>
            </p:cNvSpPr>
            <p:nvPr/>
          </p:nvSpPr>
          <p:spPr bwMode="auto">
            <a:xfrm>
              <a:off x="3148854" y="5656662"/>
              <a:ext cx="162083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FINAL SUMMONS </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grpSp>
      <p:grpSp>
        <p:nvGrpSpPr>
          <p:cNvPr id="741" name="Group 740"/>
          <p:cNvGrpSpPr/>
          <p:nvPr/>
        </p:nvGrpSpPr>
        <p:grpSpPr>
          <a:xfrm>
            <a:off x="6891411" y="5233727"/>
            <a:ext cx="1895809" cy="1240192"/>
            <a:chOff x="5321905" y="5521908"/>
            <a:chExt cx="2106454" cy="1377991"/>
          </a:xfrm>
        </p:grpSpPr>
        <p:sp>
          <p:nvSpPr>
            <p:cNvPr id="742" name="AutoShape 4"/>
            <p:cNvSpPr>
              <a:spLocks noChangeArrowheads="1"/>
            </p:cNvSpPr>
            <p:nvPr/>
          </p:nvSpPr>
          <p:spPr bwMode="auto">
            <a:xfrm rot="5400000">
              <a:off x="5687665" y="5162539"/>
              <a:ext cx="1371600" cy="210312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nvGrpSpPr>
            <p:cNvPr id="743" name="Group 742"/>
            <p:cNvGrpSpPr>
              <a:grpSpLocks noChangeAspect="1"/>
            </p:cNvGrpSpPr>
            <p:nvPr/>
          </p:nvGrpSpPr>
          <p:grpSpPr>
            <a:xfrm>
              <a:off x="5494413" y="6058454"/>
              <a:ext cx="794857" cy="759291"/>
              <a:chOff x="3285610" y="5361129"/>
              <a:chExt cx="831862" cy="794640"/>
            </a:xfrm>
          </p:grpSpPr>
          <p:sp>
            <p:nvSpPr>
              <p:cNvPr id="756" name="Freeform 755"/>
              <p:cNvSpPr>
                <a:spLocks noEditPoints="1"/>
              </p:cNvSpPr>
              <p:nvPr/>
            </p:nvSpPr>
            <p:spPr bwMode="auto">
              <a:xfrm>
                <a:off x="3285610" y="5361129"/>
                <a:ext cx="831862" cy="794640"/>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57" name="AutoShape 236"/>
              <p:cNvSpPr>
                <a:spLocks noChangeArrowheads="1"/>
              </p:cNvSpPr>
              <p:nvPr/>
            </p:nvSpPr>
            <p:spPr bwMode="auto">
              <a:xfrm>
                <a:off x="3433453" y="5581271"/>
                <a:ext cx="72345" cy="264430"/>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58" name="AutoShape 237"/>
              <p:cNvSpPr>
                <a:spLocks noChangeArrowheads="1"/>
              </p:cNvSpPr>
              <p:nvPr/>
            </p:nvSpPr>
            <p:spPr bwMode="auto">
              <a:xfrm rot="2629087">
                <a:off x="3448237" y="5636306"/>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59" name="AutoShape 238"/>
              <p:cNvSpPr>
                <a:spLocks noChangeArrowheads="1"/>
              </p:cNvSpPr>
              <p:nvPr/>
            </p:nvSpPr>
            <p:spPr bwMode="auto">
              <a:xfrm>
                <a:off x="3448237" y="5792239"/>
                <a:ext cx="165672" cy="51751"/>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60" name="Oval 759"/>
              <p:cNvSpPr>
                <a:spLocks noChangeArrowheads="1"/>
              </p:cNvSpPr>
              <p:nvPr/>
            </p:nvSpPr>
            <p:spPr bwMode="auto">
              <a:xfrm>
                <a:off x="3433453" y="5471200"/>
                <a:ext cx="79059" cy="91054"/>
              </a:xfrm>
              <a:prstGeom prst="ellipse">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61" name="AutoShape 240"/>
              <p:cNvSpPr>
                <a:spLocks noChangeArrowheads="1"/>
              </p:cNvSpPr>
              <p:nvPr/>
            </p:nvSpPr>
            <p:spPr bwMode="auto">
              <a:xfrm rot="5400000">
                <a:off x="3276066" y="5760886"/>
                <a:ext cx="250673" cy="44313"/>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62" name="AutoShape 241"/>
              <p:cNvSpPr>
                <a:spLocks noChangeArrowheads="1"/>
              </p:cNvSpPr>
              <p:nvPr/>
            </p:nvSpPr>
            <p:spPr bwMode="auto">
              <a:xfrm>
                <a:off x="3381708" y="5856447"/>
                <a:ext cx="172386" cy="54807"/>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63" name="Rectangle 762"/>
              <p:cNvSpPr>
                <a:spLocks noChangeArrowheads="1"/>
              </p:cNvSpPr>
              <p:nvPr/>
            </p:nvSpPr>
            <p:spPr bwMode="auto">
              <a:xfrm>
                <a:off x="3566511" y="5746377"/>
                <a:ext cx="273435" cy="273383"/>
              </a:xfrm>
              <a:prstGeom prst="rect">
                <a:avLst/>
              </a:pr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64" name="AutoShape 243"/>
              <p:cNvSpPr>
                <a:spLocks noChangeArrowheads="1"/>
              </p:cNvSpPr>
              <p:nvPr/>
            </p:nvSpPr>
            <p:spPr bwMode="auto">
              <a:xfrm>
                <a:off x="3366924" y="5929828"/>
                <a:ext cx="174065" cy="91273"/>
              </a:xfrm>
              <a:custGeom>
                <a:avLst/>
                <a:gdLst>
                  <a:gd name="G0" fmla="+- 8752 0 0"/>
                  <a:gd name="G1" fmla="+- 8752 0 0"/>
                  <a:gd name="G2" fmla="+- 0 0 0"/>
                  <a:gd name="G3" fmla="+- 21600 0 8752"/>
                  <a:gd name="G4" fmla="+- 21600 0 8752"/>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8157 h 21600"/>
                  <a:gd name="T4" fmla="*/ 10800 w 21600"/>
                  <a:gd name="T5" fmla="*/ 21600 h 21600"/>
                  <a:gd name="T6" fmla="*/ 21600 w 21600"/>
                  <a:gd name="T7" fmla="*/ 18157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8752" y="0"/>
                    </a:lnTo>
                    <a:lnTo>
                      <a:pt x="8752" y="0"/>
                    </a:lnTo>
                    <a:lnTo>
                      <a:pt x="8752" y="14714"/>
                    </a:lnTo>
                    <a:lnTo>
                      <a:pt x="0" y="14714"/>
                    </a:lnTo>
                    <a:lnTo>
                      <a:pt x="0" y="14714"/>
                    </a:lnTo>
                    <a:lnTo>
                      <a:pt x="0" y="18157"/>
                    </a:lnTo>
                    <a:lnTo>
                      <a:pt x="0" y="21600"/>
                    </a:lnTo>
                    <a:lnTo>
                      <a:pt x="0" y="21600"/>
                    </a:lnTo>
                    <a:lnTo>
                      <a:pt x="21600" y="21600"/>
                    </a:lnTo>
                    <a:lnTo>
                      <a:pt x="21600" y="21600"/>
                    </a:lnTo>
                    <a:lnTo>
                      <a:pt x="21600" y="18157"/>
                    </a:lnTo>
                    <a:lnTo>
                      <a:pt x="21600" y="14714"/>
                    </a:lnTo>
                    <a:lnTo>
                      <a:pt x="21600" y="14714"/>
                    </a:lnTo>
                    <a:lnTo>
                      <a:pt x="12848" y="14714"/>
                    </a:lnTo>
                    <a:lnTo>
                      <a:pt x="12848" y="0"/>
                    </a:lnTo>
                    <a:lnTo>
                      <a:pt x="12848" y="0"/>
                    </a:lnTo>
                    <a:close/>
                  </a:path>
                </a:pathLst>
              </a:cu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65" name="AutoShape 244"/>
              <p:cNvSpPr>
                <a:spLocks noChangeArrowheads="1"/>
              </p:cNvSpPr>
              <p:nvPr/>
            </p:nvSpPr>
            <p:spPr bwMode="auto">
              <a:xfrm rot="10800000">
                <a:off x="3529551" y="5682169"/>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66" name="AutoShape 245"/>
              <p:cNvSpPr>
                <a:spLocks noChangeArrowheads="1"/>
              </p:cNvSpPr>
              <p:nvPr/>
            </p:nvSpPr>
            <p:spPr bwMode="auto">
              <a:xfrm flipH="1">
                <a:off x="3906550" y="5581271"/>
                <a:ext cx="72345" cy="264430"/>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67" name="AutoShape 246"/>
              <p:cNvSpPr>
                <a:spLocks noChangeArrowheads="1"/>
              </p:cNvSpPr>
              <p:nvPr/>
            </p:nvSpPr>
            <p:spPr bwMode="auto">
              <a:xfrm rot="18970913" flipH="1">
                <a:off x="3847413" y="5636306"/>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68" name="AutoShape 247"/>
              <p:cNvSpPr>
                <a:spLocks noChangeArrowheads="1"/>
              </p:cNvSpPr>
              <p:nvPr/>
            </p:nvSpPr>
            <p:spPr bwMode="auto">
              <a:xfrm flipH="1">
                <a:off x="3803060" y="5792239"/>
                <a:ext cx="165672" cy="51751"/>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69" name="Oval 768"/>
              <p:cNvSpPr>
                <a:spLocks noChangeArrowheads="1"/>
              </p:cNvSpPr>
              <p:nvPr/>
            </p:nvSpPr>
            <p:spPr bwMode="auto">
              <a:xfrm flipH="1">
                <a:off x="3906550" y="5471200"/>
                <a:ext cx="79059" cy="91054"/>
              </a:xfrm>
              <a:prstGeom prst="ellipse">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70" name="AutoShape 249"/>
              <p:cNvSpPr>
                <a:spLocks noChangeArrowheads="1"/>
              </p:cNvSpPr>
              <p:nvPr/>
            </p:nvSpPr>
            <p:spPr bwMode="auto">
              <a:xfrm rot="16200000" flipH="1">
                <a:off x="3889614" y="5760886"/>
                <a:ext cx="250673" cy="44313"/>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71" name="AutoShape 250"/>
              <p:cNvSpPr>
                <a:spLocks noChangeArrowheads="1"/>
              </p:cNvSpPr>
              <p:nvPr/>
            </p:nvSpPr>
            <p:spPr bwMode="auto">
              <a:xfrm flipH="1">
                <a:off x="3869589" y="5856447"/>
                <a:ext cx="172386" cy="54807"/>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72" name="AutoShape 251"/>
              <p:cNvSpPr>
                <a:spLocks noChangeArrowheads="1"/>
              </p:cNvSpPr>
              <p:nvPr/>
            </p:nvSpPr>
            <p:spPr bwMode="auto">
              <a:xfrm flipH="1">
                <a:off x="3869589" y="5929828"/>
                <a:ext cx="174065" cy="91054"/>
              </a:xfrm>
              <a:custGeom>
                <a:avLst/>
                <a:gdLst>
                  <a:gd name="G0" fmla="+- 8752 0 0"/>
                  <a:gd name="G1" fmla="+- 8752 0 0"/>
                  <a:gd name="G2" fmla="+- 0 0 0"/>
                  <a:gd name="G3" fmla="+- 21600 0 8752"/>
                  <a:gd name="G4" fmla="+- 21600 0 8752"/>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8157 h 21600"/>
                  <a:gd name="T4" fmla="*/ 10800 w 21600"/>
                  <a:gd name="T5" fmla="*/ 21600 h 21600"/>
                  <a:gd name="T6" fmla="*/ 21600 w 21600"/>
                  <a:gd name="T7" fmla="*/ 18157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8752" y="0"/>
                    </a:lnTo>
                    <a:lnTo>
                      <a:pt x="8752" y="0"/>
                    </a:lnTo>
                    <a:lnTo>
                      <a:pt x="8752" y="14714"/>
                    </a:lnTo>
                    <a:lnTo>
                      <a:pt x="0" y="14714"/>
                    </a:lnTo>
                    <a:lnTo>
                      <a:pt x="0" y="14714"/>
                    </a:lnTo>
                    <a:lnTo>
                      <a:pt x="0" y="18157"/>
                    </a:lnTo>
                    <a:lnTo>
                      <a:pt x="0" y="21600"/>
                    </a:lnTo>
                    <a:lnTo>
                      <a:pt x="0" y="21600"/>
                    </a:lnTo>
                    <a:lnTo>
                      <a:pt x="21600" y="21600"/>
                    </a:lnTo>
                    <a:lnTo>
                      <a:pt x="21600" y="21600"/>
                    </a:lnTo>
                    <a:lnTo>
                      <a:pt x="21600" y="18157"/>
                    </a:lnTo>
                    <a:lnTo>
                      <a:pt x="21600" y="14714"/>
                    </a:lnTo>
                    <a:lnTo>
                      <a:pt x="21600" y="14714"/>
                    </a:lnTo>
                    <a:lnTo>
                      <a:pt x="12848" y="14714"/>
                    </a:lnTo>
                    <a:lnTo>
                      <a:pt x="12848" y="0"/>
                    </a:lnTo>
                    <a:lnTo>
                      <a:pt x="12848" y="0"/>
                    </a:lnTo>
                    <a:close/>
                  </a:path>
                </a:pathLst>
              </a:cu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73" name="AutoShape 252"/>
              <p:cNvSpPr>
                <a:spLocks noChangeArrowheads="1"/>
              </p:cNvSpPr>
              <p:nvPr/>
            </p:nvSpPr>
            <p:spPr bwMode="auto">
              <a:xfrm rot="10800000" flipH="1">
                <a:off x="3766099" y="5682169"/>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sp>
          <p:nvSpPr>
            <p:cNvPr id="744" name="Rectangle 743"/>
            <p:cNvSpPr>
              <a:spLocks noChangeArrowheads="1"/>
            </p:cNvSpPr>
            <p:nvPr/>
          </p:nvSpPr>
          <p:spPr bwMode="auto">
            <a:xfrm>
              <a:off x="5321905" y="5521908"/>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FFCC99"/>
                  </a:solidFill>
                  <a:latin typeface="Verdana"/>
                  <a:ea typeface="Times New Roman"/>
                  <a:sym typeface="Gill Sans"/>
                </a:rPr>
                <a:t>15</a:t>
              </a:r>
              <a:endParaRPr lang="en-US" sz="1000" dirty="0">
                <a:solidFill>
                  <a:srgbClr val="FFCC99"/>
                </a:solidFill>
                <a:latin typeface="Times New Roman"/>
                <a:ea typeface="Times New Roman"/>
                <a:sym typeface="Gill Sans"/>
              </a:endParaRPr>
            </a:p>
          </p:txBody>
        </p:sp>
        <p:sp>
          <p:nvSpPr>
            <p:cNvPr id="745" name="Text Box 32"/>
            <p:cNvSpPr txBox="1">
              <a:spLocks noChangeArrowheads="1"/>
            </p:cNvSpPr>
            <p:nvPr/>
          </p:nvSpPr>
          <p:spPr bwMode="auto">
            <a:xfrm>
              <a:off x="5371110" y="5529459"/>
              <a:ext cx="200884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OBJECTION </a:t>
              </a:r>
              <a:r>
                <a:rPr lang="en-US" sz="900" b="1" i="1" dirty="0" smtClean="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r>
              <a:br>
                <a:rPr lang="en-US" sz="900" b="1" i="1" dirty="0" smtClean="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br>
              <a:r>
                <a:rPr lang="en-US" sz="900" b="1" i="1" dirty="0" smtClean="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RESOLUTION </a:t>
              </a: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&amp; DECREE</a:t>
              </a:r>
            </a:p>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grpSp>
          <p:nvGrpSpPr>
            <p:cNvPr id="746" name="Group 745"/>
            <p:cNvGrpSpPr>
              <a:grpSpLocks noChangeAspect="1"/>
            </p:cNvGrpSpPr>
            <p:nvPr/>
          </p:nvGrpSpPr>
          <p:grpSpPr>
            <a:xfrm>
              <a:off x="6446888" y="6173468"/>
              <a:ext cx="981471" cy="566711"/>
              <a:chOff x="8296536" y="6302105"/>
              <a:chExt cx="962739" cy="555895"/>
            </a:xfrm>
          </p:grpSpPr>
          <p:grpSp>
            <p:nvGrpSpPr>
              <p:cNvPr id="747" name="Group 746"/>
              <p:cNvGrpSpPr>
                <a:grpSpLocks/>
              </p:cNvGrpSpPr>
              <p:nvPr/>
            </p:nvGrpSpPr>
            <p:grpSpPr bwMode="auto">
              <a:xfrm rot="18653719">
                <a:off x="8645681" y="6098184"/>
                <a:ext cx="409674" cy="817515"/>
                <a:chOff x="3580" y="3509"/>
                <a:chExt cx="2404" cy="5748"/>
              </a:xfrm>
            </p:grpSpPr>
            <p:sp>
              <p:nvSpPr>
                <p:cNvPr id="750" name="AutoShape 259"/>
                <p:cNvSpPr>
                  <a:spLocks noChangeArrowheads="1"/>
                </p:cNvSpPr>
                <p:nvPr/>
              </p:nvSpPr>
              <p:spPr bwMode="auto">
                <a:xfrm rot="10800000">
                  <a:off x="4142" y="3557"/>
                  <a:ext cx="1280" cy="1184"/>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51" name="Rectangle 750"/>
                <p:cNvSpPr>
                  <a:spLocks noChangeArrowheads="1"/>
                </p:cNvSpPr>
                <p:nvPr/>
              </p:nvSpPr>
              <p:spPr bwMode="auto">
                <a:xfrm rot="5400000">
                  <a:off x="2584" y="6823"/>
                  <a:ext cx="4397" cy="471"/>
                </a:xfrm>
                <a:prstGeom prst="rect">
                  <a:avLst/>
                </a:pr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52" name="AutoShape 261"/>
                <p:cNvSpPr>
                  <a:spLocks noChangeArrowheads="1"/>
                </p:cNvSpPr>
                <p:nvPr/>
              </p:nvSpPr>
              <p:spPr bwMode="auto">
                <a:xfrm>
                  <a:off x="3861" y="3510"/>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53" name="AutoShape 262"/>
                <p:cNvSpPr>
                  <a:spLocks noChangeArrowheads="1"/>
                </p:cNvSpPr>
                <p:nvPr/>
              </p:nvSpPr>
              <p:spPr bwMode="auto">
                <a:xfrm>
                  <a:off x="3580" y="3510"/>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54" name="AutoShape 263"/>
                <p:cNvSpPr>
                  <a:spLocks noChangeArrowheads="1"/>
                </p:cNvSpPr>
                <p:nvPr/>
              </p:nvSpPr>
              <p:spPr bwMode="auto">
                <a:xfrm>
                  <a:off x="5520" y="3509"/>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55" name="AutoShape 264"/>
                <p:cNvSpPr>
                  <a:spLocks noChangeArrowheads="1"/>
                </p:cNvSpPr>
                <p:nvPr/>
              </p:nvSpPr>
              <p:spPr bwMode="auto">
                <a:xfrm>
                  <a:off x="5801" y="3509"/>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sp>
            <p:nvSpPr>
              <p:cNvPr id="748" name="AutoShape 265"/>
              <p:cNvSpPr>
                <a:spLocks noChangeArrowheads="1"/>
              </p:cNvSpPr>
              <p:nvPr/>
            </p:nvSpPr>
            <p:spPr bwMode="auto">
              <a:xfrm rot="10800000">
                <a:off x="8296536" y="6759678"/>
                <a:ext cx="526292" cy="98322"/>
              </a:xfrm>
              <a:custGeom>
                <a:avLst/>
                <a:gdLst>
                  <a:gd name="G0" fmla="+- 3187 0 0"/>
                  <a:gd name="G1" fmla="+- 21600 0 3187"/>
                  <a:gd name="G2" fmla="*/ 3187 1 2"/>
                  <a:gd name="G3" fmla="+- 21600 0 G2"/>
                  <a:gd name="G4" fmla="+/ 3187 21600 2"/>
                  <a:gd name="G5" fmla="+/ G1 0 2"/>
                  <a:gd name="G6" fmla="*/ 21600 21600 3187"/>
                  <a:gd name="G7" fmla="*/ G6 1 2"/>
                  <a:gd name="G8" fmla="+- 21600 0 G7"/>
                  <a:gd name="G9" fmla="*/ 21600 1 2"/>
                  <a:gd name="G10" fmla="+- 3187 0 G9"/>
                  <a:gd name="G11" fmla="?: G10 G8 0"/>
                  <a:gd name="G12" fmla="?: G10 G7 21600"/>
                  <a:gd name="T0" fmla="*/ 20006 w 21600"/>
                  <a:gd name="T1" fmla="*/ 10800 h 21600"/>
                  <a:gd name="T2" fmla="*/ 10800 w 21600"/>
                  <a:gd name="T3" fmla="*/ 21600 h 21600"/>
                  <a:gd name="T4" fmla="*/ 1594 w 21600"/>
                  <a:gd name="T5" fmla="*/ 10800 h 21600"/>
                  <a:gd name="T6" fmla="*/ 10800 w 21600"/>
                  <a:gd name="T7" fmla="*/ 0 h 21600"/>
                  <a:gd name="T8" fmla="*/ 3394 w 21600"/>
                  <a:gd name="T9" fmla="*/ 3394 h 21600"/>
                  <a:gd name="T10" fmla="*/ 18206 w 21600"/>
                  <a:gd name="T11" fmla="*/ 18206 h 21600"/>
                </a:gdLst>
                <a:ahLst/>
                <a:cxnLst>
                  <a:cxn ang="0">
                    <a:pos x="T0" y="T1"/>
                  </a:cxn>
                  <a:cxn ang="0">
                    <a:pos x="T2" y="T3"/>
                  </a:cxn>
                  <a:cxn ang="0">
                    <a:pos x="T4" y="T5"/>
                  </a:cxn>
                  <a:cxn ang="0">
                    <a:pos x="T6" y="T7"/>
                  </a:cxn>
                </a:cxnLst>
                <a:rect l="T8" t="T9" r="T10" b="T11"/>
                <a:pathLst>
                  <a:path w="21600" h="21600">
                    <a:moveTo>
                      <a:pt x="0" y="0"/>
                    </a:moveTo>
                    <a:lnTo>
                      <a:pt x="3187" y="21600"/>
                    </a:lnTo>
                    <a:lnTo>
                      <a:pt x="18413" y="21600"/>
                    </a:lnTo>
                    <a:lnTo>
                      <a:pt x="21600" y="0"/>
                    </a:lnTo>
                    <a:close/>
                  </a:path>
                </a:pathLst>
              </a:cu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49" name="Rectangle 748"/>
              <p:cNvSpPr>
                <a:spLocks noChangeArrowheads="1"/>
              </p:cNvSpPr>
              <p:nvPr/>
            </p:nvSpPr>
            <p:spPr bwMode="auto">
              <a:xfrm>
                <a:off x="8356949" y="6697072"/>
                <a:ext cx="405078" cy="42438"/>
              </a:xfrm>
              <a:prstGeom prst="rect">
                <a:avLst/>
              </a:pr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grpSp>
      </p:grpSp>
      <p:grpSp>
        <p:nvGrpSpPr>
          <p:cNvPr id="774" name="Group 773"/>
          <p:cNvGrpSpPr/>
          <p:nvPr/>
        </p:nvGrpSpPr>
        <p:grpSpPr>
          <a:xfrm>
            <a:off x="6892911" y="3667770"/>
            <a:ext cx="1892808" cy="1240193"/>
            <a:chOff x="5337062" y="3811844"/>
            <a:chExt cx="2103120" cy="1377992"/>
          </a:xfrm>
        </p:grpSpPr>
        <p:sp>
          <p:nvSpPr>
            <p:cNvPr id="775" name="AutoShape 4"/>
            <p:cNvSpPr>
              <a:spLocks noChangeArrowheads="1"/>
            </p:cNvSpPr>
            <p:nvPr/>
          </p:nvSpPr>
          <p:spPr bwMode="auto">
            <a:xfrm rot="5400000">
              <a:off x="5702822" y="3452476"/>
              <a:ext cx="1371600" cy="210312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500">
                <a:solidFill>
                  <a:srgbClr val="000000"/>
                </a:solidFill>
                <a:latin typeface="Gill Sans"/>
                <a:sym typeface="Gill Sans"/>
              </a:endParaRPr>
            </a:p>
          </p:txBody>
        </p:sp>
        <p:sp>
          <p:nvSpPr>
            <p:cNvPr id="776" name="Rectangle 775"/>
            <p:cNvSpPr>
              <a:spLocks noChangeArrowheads="1"/>
            </p:cNvSpPr>
            <p:nvPr/>
          </p:nvSpPr>
          <p:spPr bwMode="auto">
            <a:xfrm>
              <a:off x="5337063" y="3811844"/>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algn="ctr">
                <a:spcBef>
                  <a:spcPts val="0"/>
                </a:spcBef>
                <a:spcAft>
                  <a:spcPts val="0"/>
                </a:spcAft>
              </a:pPr>
              <a:r>
                <a:rPr lang="en-US" sz="1000" b="1" dirty="0">
                  <a:solidFill>
                    <a:srgbClr val="FFCC99"/>
                  </a:solidFill>
                  <a:latin typeface="Verdana"/>
                  <a:ea typeface="Times New Roman"/>
                  <a:sym typeface="Gill Sans"/>
                </a:rPr>
                <a:t>11</a:t>
              </a:r>
              <a:endParaRPr lang="en-US" sz="1000" dirty="0">
                <a:solidFill>
                  <a:srgbClr val="FFCC99"/>
                </a:solidFill>
                <a:latin typeface="Times New Roman"/>
                <a:ea typeface="Times New Roman"/>
                <a:sym typeface="Gill Sans"/>
              </a:endParaRPr>
            </a:p>
          </p:txBody>
        </p:sp>
        <p:sp>
          <p:nvSpPr>
            <p:cNvPr id="777" name="Text Box 32"/>
            <p:cNvSpPr txBox="1">
              <a:spLocks noChangeArrowheads="1"/>
            </p:cNvSpPr>
            <p:nvPr/>
          </p:nvSpPr>
          <p:spPr bwMode="auto">
            <a:xfrm>
              <a:off x="5488150" y="3829093"/>
              <a:ext cx="1921409"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t" anchorCtr="0" upright="1">
              <a:noAutofit/>
            </a:bodyPr>
            <a:lstStyle/>
            <a:p>
              <a:pPr algn="ctr">
                <a:spcBef>
                  <a:spcPts val="0"/>
                </a:spcBef>
                <a:spcAft>
                  <a:spcPts val="0"/>
                </a:spcAft>
              </a:pP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PROPOSED </a:t>
              </a:r>
              <a:r>
                <a:rPr lang="en-US" sz="900" b="1" i="1" dirty="0" smtClean="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DETERMINATION AND</a:t>
              </a:r>
            </a:p>
            <a:p>
              <a:pPr algn="ctr">
                <a:spcBef>
                  <a:spcPts val="0"/>
                </a:spcBef>
                <a:spcAft>
                  <a:spcPts val="0"/>
                </a:spcAft>
              </a:pPr>
              <a:r>
                <a:rPr lang="en-US" sz="900" b="1" i="1" dirty="0" smtClean="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HYDROGRAHPIC SURVEY</a:t>
              </a:r>
              <a:r>
                <a:rPr lang="en-US" sz="900" b="1" i="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 </a:t>
              </a:r>
            </a:p>
          </p:txBody>
        </p:sp>
        <p:grpSp>
          <p:nvGrpSpPr>
            <p:cNvPr id="778" name="Group 777"/>
            <p:cNvGrpSpPr/>
            <p:nvPr/>
          </p:nvGrpSpPr>
          <p:grpSpPr>
            <a:xfrm>
              <a:off x="5468890" y="4392668"/>
              <a:ext cx="605887" cy="645659"/>
              <a:chOff x="6552756" y="5428629"/>
              <a:chExt cx="605887" cy="645659"/>
            </a:xfrm>
          </p:grpSpPr>
          <p:sp>
            <p:nvSpPr>
              <p:cNvPr id="799" name="Rounded Rectangle 798"/>
              <p:cNvSpPr/>
              <p:nvPr/>
            </p:nvSpPr>
            <p:spPr bwMode="auto">
              <a:xfrm>
                <a:off x="6552756" y="5428629"/>
                <a:ext cx="605887" cy="645659"/>
              </a:xfrm>
              <a:prstGeom prst="roundRect">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800" name="TextBox 799"/>
              <p:cNvSpPr txBox="1"/>
              <p:nvPr/>
            </p:nvSpPr>
            <p:spPr>
              <a:xfrm>
                <a:off x="6591980" y="5449110"/>
                <a:ext cx="527437" cy="256480"/>
              </a:xfrm>
              <a:prstGeom prst="rect">
                <a:avLst/>
              </a:prstGeom>
              <a:noFill/>
            </p:spPr>
            <p:txBody>
              <a:bodyPr wrap="square" lIns="0" rIns="0" rtlCol="0" anchor="ctr">
                <a:spAutoFit/>
              </a:bodyPr>
              <a:lstStyle/>
              <a:p>
                <a:pPr algn="ctr"/>
                <a:r>
                  <a:rPr lang="en-US" sz="900" b="1" dirty="0">
                    <a:solidFill>
                      <a:srgbClr val="000000"/>
                    </a:solidFill>
                    <a:latin typeface="Verdana" panose="020B0604030504040204" pitchFamily="34" charset="0"/>
                    <a:ea typeface="Verdana" panose="020B0604030504040204" pitchFamily="34" charset="0"/>
                    <a:cs typeface="Verdana" panose="020B0604030504040204" pitchFamily="34" charset="0"/>
                    <a:sym typeface="Gill Sans"/>
                  </a:rPr>
                  <a:t>W.U.C.</a:t>
                </a:r>
              </a:p>
            </p:txBody>
          </p:sp>
          <p:cxnSp>
            <p:nvCxnSpPr>
              <p:cNvPr id="802" name="Straight Connector 801"/>
              <p:cNvCxnSpPr/>
              <p:nvPr/>
            </p:nvCxnSpPr>
            <p:spPr bwMode="auto">
              <a:xfrm>
                <a:off x="6621512" y="5751459"/>
                <a:ext cx="396185"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3" name="Straight Connector 802"/>
              <p:cNvCxnSpPr/>
              <p:nvPr/>
            </p:nvCxnSpPr>
            <p:spPr bwMode="auto">
              <a:xfrm>
                <a:off x="6621512" y="5874441"/>
                <a:ext cx="396185"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4" name="Straight Connector 803"/>
              <p:cNvCxnSpPr/>
              <p:nvPr/>
            </p:nvCxnSpPr>
            <p:spPr bwMode="auto">
              <a:xfrm>
                <a:off x="6621512" y="5997424"/>
                <a:ext cx="396185"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2" name="Rectangle 821"/>
              <p:cNvSpPr/>
              <p:nvPr/>
            </p:nvSpPr>
            <p:spPr bwMode="auto">
              <a:xfrm>
                <a:off x="7047228" y="5695323"/>
                <a:ext cx="57390" cy="5613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825" name="Rectangle 824"/>
              <p:cNvSpPr/>
              <p:nvPr/>
            </p:nvSpPr>
            <p:spPr bwMode="auto">
              <a:xfrm>
                <a:off x="7047228" y="5818306"/>
                <a:ext cx="57390" cy="5613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827" name="Rectangle 826"/>
              <p:cNvSpPr/>
              <p:nvPr/>
            </p:nvSpPr>
            <p:spPr bwMode="auto">
              <a:xfrm>
                <a:off x="7047228" y="5941289"/>
                <a:ext cx="57390" cy="5613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pic>
            <p:nvPicPr>
              <p:cNvPr id="828" name="Picture 8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47228" y="5664987"/>
                <a:ext cx="98894" cy="86472"/>
              </a:xfrm>
              <a:prstGeom prst="rect">
                <a:avLst/>
              </a:prstGeom>
            </p:spPr>
          </p:pic>
          <p:pic>
            <p:nvPicPr>
              <p:cNvPr id="829" name="Picture 8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47228" y="5787969"/>
                <a:ext cx="98894" cy="86472"/>
              </a:xfrm>
              <a:prstGeom prst="rect">
                <a:avLst/>
              </a:prstGeom>
            </p:spPr>
          </p:pic>
          <p:pic>
            <p:nvPicPr>
              <p:cNvPr id="830" name="Picture 8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47228" y="5910952"/>
                <a:ext cx="98894" cy="86472"/>
              </a:xfrm>
              <a:prstGeom prst="rect">
                <a:avLst/>
              </a:prstGeom>
            </p:spPr>
          </p:pic>
        </p:grpSp>
        <p:sp>
          <p:nvSpPr>
            <p:cNvPr id="779" name="Right Arrow 778"/>
            <p:cNvSpPr/>
            <p:nvPr/>
          </p:nvSpPr>
          <p:spPr bwMode="auto">
            <a:xfrm>
              <a:off x="6133058" y="4495800"/>
              <a:ext cx="329172" cy="444096"/>
            </a:xfrm>
            <a:prstGeom prst="rightArrow">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grpSp>
          <p:nvGrpSpPr>
            <p:cNvPr id="780" name="Group 779"/>
            <p:cNvGrpSpPr>
              <a:grpSpLocks noChangeAspect="1"/>
            </p:cNvGrpSpPr>
            <p:nvPr/>
          </p:nvGrpSpPr>
          <p:grpSpPr>
            <a:xfrm>
              <a:off x="6492494" y="4419600"/>
              <a:ext cx="839854" cy="585527"/>
              <a:chOff x="10455606" y="1111580"/>
              <a:chExt cx="1138047" cy="793420"/>
            </a:xfrm>
          </p:grpSpPr>
          <p:sp>
            <p:nvSpPr>
              <p:cNvPr id="781" name="Rounded Rectangle 780"/>
              <p:cNvSpPr/>
              <p:nvPr/>
            </p:nvSpPr>
            <p:spPr bwMode="auto">
              <a:xfrm>
                <a:off x="10492486" y="1143000"/>
                <a:ext cx="1101167" cy="762000"/>
              </a:xfrm>
              <a:prstGeom prst="round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cxnSp>
            <p:nvCxnSpPr>
              <p:cNvPr id="782" name="Straight Connector 781"/>
              <p:cNvCxnSpPr/>
              <p:nvPr/>
            </p:nvCxnSpPr>
            <p:spPr bwMode="auto">
              <a:xfrm>
                <a:off x="10760936" y="1828800"/>
                <a:ext cx="73152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3" name="Straight Connector 782"/>
              <p:cNvCxnSpPr/>
              <p:nvPr/>
            </p:nvCxnSpPr>
            <p:spPr bwMode="auto">
              <a:xfrm>
                <a:off x="10760936" y="1676400"/>
                <a:ext cx="73152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4" name="Straight Connector 783"/>
              <p:cNvCxnSpPr/>
              <p:nvPr/>
            </p:nvCxnSpPr>
            <p:spPr bwMode="auto">
              <a:xfrm>
                <a:off x="10760936" y="1524000"/>
                <a:ext cx="73152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5" name="Text Box 256"/>
              <p:cNvSpPr txBox="1">
                <a:spLocks noChangeArrowheads="1"/>
              </p:cNvSpPr>
              <p:nvPr/>
            </p:nvSpPr>
            <p:spPr bwMode="auto">
              <a:xfrm>
                <a:off x="10535313" y="1111580"/>
                <a:ext cx="1015511" cy="31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t" anchorCtr="0" upright="1">
                <a:noAutofit/>
              </a:bodyPr>
              <a:lstStyle/>
              <a:p>
                <a:pPr algn="ctr">
                  <a:spcBef>
                    <a:spcPts val="0"/>
                  </a:spcBef>
                  <a:spcAft>
                    <a:spcPts val="0"/>
                  </a:spcAft>
                </a:pPr>
                <a:r>
                  <a:rPr lang="en-US" sz="900" b="1" dirty="0">
                    <a:solidFill>
                      <a:srgbClr val="000000"/>
                    </a:solidFill>
                    <a:latin typeface="Verdana"/>
                    <a:ea typeface="Times New Roman"/>
                    <a:sym typeface="Gill Sans"/>
                  </a:rPr>
                  <a:t>P.D.</a:t>
                </a:r>
                <a:endParaRPr lang="en-US" sz="900" b="1" dirty="0">
                  <a:solidFill>
                    <a:srgbClr val="000000"/>
                  </a:solidFill>
                  <a:latin typeface="Times New Roman"/>
                  <a:ea typeface="Times New Roman"/>
                  <a:sym typeface="Gill Sans"/>
                </a:endParaRPr>
              </a:p>
              <a:p>
                <a:pPr algn="ctr">
                  <a:spcBef>
                    <a:spcPts val="0"/>
                  </a:spcBef>
                  <a:spcAft>
                    <a:spcPts val="0"/>
                  </a:spcAft>
                </a:pPr>
                <a:r>
                  <a:rPr lang="en-US" sz="1100" b="1" dirty="0">
                    <a:solidFill>
                      <a:srgbClr val="000000"/>
                    </a:solidFill>
                    <a:latin typeface="Verdana"/>
                    <a:ea typeface="Times New Roman"/>
                    <a:sym typeface="Gill Sans"/>
                  </a:rPr>
                  <a:t> </a:t>
                </a:r>
                <a:endParaRPr lang="en-US" sz="1100" b="1" dirty="0">
                  <a:solidFill>
                    <a:srgbClr val="000000"/>
                  </a:solidFill>
                  <a:latin typeface="Times New Roman"/>
                  <a:ea typeface="Times New Roman"/>
                  <a:sym typeface="Gill Sans"/>
                </a:endParaRPr>
              </a:p>
            </p:txBody>
          </p:sp>
          <p:sp>
            <p:nvSpPr>
              <p:cNvPr id="786" name="Rectangle 785"/>
              <p:cNvSpPr/>
              <p:nvPr/>
            </p:nvSpPr>
            <p:spPr bwMode="auto">
              <a:xfrm>
                <a:off x="10627360" y="1432560"/>
                <a:ext cx="91440" cy="9144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787" name="Rectangle 786"/>
              <p:cNvSpPr/>
              <p:nvPr/>
            </p:nvSpPr>
            <p:spPr bwMode="auto">
              <a:xfrm>
                <a:off x="10627360" y="1584960"/>
                <a:ext cx="91440" cy="9144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sp>
            <p:nvSpPr>
              <p:cNvPr id="788" name="Rectangle 787"/>
              <p:cNvSpPr/>
              <p:nvPr/>
            </p:nvSpPr>
            <p:spPr bwMode="auto">
              <a:xfrm>
                <a:off x="10627360" y="1737360"/>
                <a:ext cx="91440" cy="9144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2506"/>
                <a:endParaRPr lang="en-US">
                  <a:solidFill>
                    <a:srgbClr val="000000"/>
                  </a:solidFill>
                  <a:latin typeface="Gill Sans" charset="0"/>
                  <a:sym typeface="Gill Sans" charset="0"/>
                </a:endParaRPr>
              </a:p>
            </p:txBody>
          </p:sp>
          <p:cxnSp>
            <p:nvCxnSpPr>
              <p:cNvPr id="789" name="Straight Connector 788"/>
              <p:cNvCxnSpPr/>
              <p:nvPr/>
            </p:nvCxnSpPr>
            <p:spPr bwMode="auto">
              <a:xfrm>
                <a:off x="10455606" y="1264181"/>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3" name="Straight Connector 792"/>
              <p:cNvCxnSpPr/>
              <p:nvPr/>
            </p:nvCxnSpPr>
            <p:spPr bwMode="auto">
              <a:xfrm>
                <a:off x="10455606" y="1350664"/>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4" name="Straight Connector 793"/>
              <p:cNvCxnSpPr/>
              <p:nvPr/>
            </p:nvCxnSpPr>
            <p:spPr bwMode="auto">
              <a:xfrm>
                <a:off x="10455606" y="1437147"/>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5" name="Straight Connector 794"/>
              <p:cNvCxnSpPr/>
              <p:nvPr/>
            </p:nvCxnSpPr>
            <p:spPr bwMode="auto">
              <a:xfrm>
                <a:off x="10455606" y="1523630"/>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6" name="Straight Connector 795"/>
              <p:cNvCxnSpPr/>
              <p:nvPr/>
            </p:nvCxnSpPr>
            <p:spPr bwMode="auto">
              <a:xfrm>
                <a:off x="10455606" y="1610113"/>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7" name="Straight Connector 796"/>
              <p:cNvCxnSpPr/>
              <p:nvPr/>
            </p:nvCxnSpPr>
            <p:spPr bwMode="auto">
              <a:xfrm>
                <a:off x="10455606" y="1696596"/>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8" name="Straight Connector 797"/>
              <p:cNvCxnSpPr/>
              <p:nvPr/>
            </p:nvCxnSpPr>
            <p:spPr bwMode="auto">
              <a:xfrm>
                <a:off x="10455606" y="1783080"/>
                <a:ext cx="91440" cy="0"/>
              </a:xfrm>
              <a:prstGeom prst="line">
                <a:avLst/>
              </a:prstGeom>
              <a:blipFill dpi="0" rotWithShape="0">
                <a:blip r:embed="rId10"/>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306" name="U-Turn Arrow 305"/>
          <p:cNvSpPr/>
          <p:nvPr/>
        </p:nvSpPr>
        <p:spPr bwMode="auto">
          <a:xfrm flipH="1">
            <a:off x="2064068" y="3022897"/>
            <a:ext cx="3707335" cy="1902949"/>
          </a:xfrm>
          <a:prstGeom prst="uturnArrow">
            <a:avLst>
              <a:gd name="adj1" fmla="val 8637"/>
              <a:gd name="adj2" fmla="val 17261"/>
              <a:gd name="adj3" fmla="val 21905"/>
              <a:gd name="adj4" fmla="val 43750"/>
              <a:gd name="adj5" fmla="val 72346"/>
            </a:avLst>
          </a:prstGeom>
          <a:solidFill>
            <a:srgbClr val="FF0000"/>
          </a:solidFill>
          <a:ln w="25400" cap="flat" cmpd="sng" algn="ctr">
            <a:solidFill>
              <a:srgbClr val="FF0000"/>
            </a:solidFill>
            <a:prstDash val="solid"/>
            <a:round/>
            <a:headEnd type="none" w="med" len="med"/>
            <a:tailEnd type="none" w="med" len="med"/>
          </a:ln>
          <a:effectLst/>
          <a:extLst/>
        </p:spPr>
        <p:txBody>
          <a:bodyPr vert="horz" wrap="square" lIns="61724" tIns="30862" rIns="61724" bIns="30862" numCol="1" rtlCol="0" anchor="t" anchorCtr="0" compatLnSpc="1">
            <a:prstTxWarp prst="textNoShape">
              <a:avLst/>
            </a:prstTxWarp>
          </a:bodyPr>
          <a:lstStyle/>
          <a:p>
            <a:pPr algn="ctr"/>
            <a:endParaRPr lang="en-US" sz="2160" dirty="0">
              <a:solidFill>
                <a:srgbClr val="FF0000"/>
              </a:solidFill>
              <a:latin typeface="Gill Sans" charset="0"/>
              <a:ea typeface="ヒラギノ角ゴ Pro W3" charset="-128"/>
              <a:sym typeface="Gill Sans" charset="0"/>
            </a:endParaRPr>
          </a:p>
          <a:p>
            <a:pPr algn="ctr"/>
            <a:r>
              <a:rPr lang="en-US" sz="2160" b="1" i="1" dirty="0">
                <a:solidFill>
                  <a:srgbClr val="FF0000"/>
                </a:solidFill>
                <a:effectLst>
                  <a:glow rad="152400">
                    <a:schemeClr val="bg1"/>
                  </a:glow>
                </a:effectLst>
                <a:latin typeface="Gill Sans" charset="0"/>
                <a:ea typeface="ヒラギノ角ゴ Pro W3" charset="-128"/>
                <a:sym typeface="Gill Sans" charset="0"/>
              </a:rPr>
              <a:t>HB 355</a:t>
            </a:r>
          </a:p>
        </p:txBody>
      </p:sp>
      <p:sp>
        <p:nvSpPr>
          <p:cNvPr id="307" name="Donut 306"/>
          <p:cNvSpPr/>
          <p:nvPr/>
        </p:nvSpPr>
        <p:spPr bwMode="auto">
          <a:xfrm>
            <a:off x="4417476" y="4880581"/>
            <a:ext cx="2516724" cy="1901219"/>
          </a:xfrm>
          <a:prstGeom prst="donut">
            <a:avLst>
              <a:gd name="adj" fmla="val 8243"/>
            </a:avLst>
          </a:prstGeom>
          <a:solidFill>
            <a:srgbClr val="FF0000"/>
          </a:solidFill>
          <a:ln w="25400" cap="flat" cmpd="sng" algn="ctr">
            <a:noFill/>
            <a:prstDash val="solid"/>
            <a:round/>
            <a:headEnd type="none" w="med" len="med"/>
            <a:tailEnd type="none" w="med" len="med"/>
          </a:ln>
          <a:effectLst/>
          <a:extLst/>
        </p:spPr>
        <p:txBody>
          <a:bodyPr vert="horz" wrap="square" lIns="61724" tIns="30862" rIns="61724" bIns="30862" numCol="1" rtlCol="0" anchor="t" anchorCtr="0" compatLnSpc="1">
            <a:prstTxWarp prst="textNoShape">
              <a:avLst/>
            </a:prstTxWarp>
          </a:bodyPr>
          <a:lstStyle/>
          <a:p>
            <a:pPr algn="ctr"/>
            <a:endParaRPr lang="en-US" sz="2160">
              <a:latin typeface="Gill Sans" charset="0"/>
              <a:ea typeface="ヒラギノ角ゴ Pro W3" charset="-128"/>
              <a:sym typeface="Gill Sans" charset="0"/>
            </a:endParaRPr>
          </a:p>
        </p:txBody>
      </p:sp>
    </p:spTree>
    <p:extLst>
      <p:ext uri="{BB962C8B-B14F-4D97-AF65-F5344CB8AC3E}">
        <p14:creationId xmlns:p14="http://schemas.microsoft.com/office/powerpoint/2010/main" val="2893561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04"/>
                                        </p:tgtEl>
                                      </p:cBhvr>
                                    </p:animEffect>
                                    <p:set>
                                      <p:cBhvr>
                                        <p:cTn id="7" dur="1" fill="hold">
                                          <p:stCondLst>
                                            <p:cond delay="499"/>
                                          </p:stCondLst>
                                        </p:cTn>
                                        <p:tgtEl>
                                          <p:spTgt spid="30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
                                        </p:tgtEl>
                                        <p:attrNameLst>
                                          <p:attrName>style.visibility</p:attrName>
                                        </p:attrNameLst>
                                      </p:cBhvr>
                                      <p:to>
                                        <p:strVal val="visible"/>
                                      </p:to>
                                    </p:set>
                                    <p:animEffect transition="in" filter="fade">
                                      <p:cBhvr>
                                        <p:cTn id="12" dur="500"/>
                                        <p:tgtEl>
                                          <p:spTgt spid="614"/>
                                        </p:tgtEl>
                                      </p:cBhvr>
                                    </p:animEffect>
                                  </p:childTnLst>
                                </p:cTn>
                              </p:par>
                              <p:par>
                                <p:cTn id="13" presetID="10" presetClass="entr" presetSubtype="0" fill="hold" nodeType="withEffect">
                                  <p:stCondLst>
                                    <p:cond delay="0"/>
                                  </p:stCondLst>
                                  <p:childTnLst>
                                    <p:set>
                                      <p:cBhvr>
                                        <p:cTn id="14" dur="1" fill="hold">
                                          <p:stCondLst>
                                            <p:cond delay="0"/>
                                          </p:stCondLst>
                                        </p:cTn>
                                        <p:tgtEl>
                                          <p:spTgt spid="679"/>
                                        </p:tgtEl>
                                        <p:attrNameLst>
                                          <p:attrName>style.visibility</p:attrName>
                                        </p:attrNameLst>
                                      </p:cBhvr>
                                      <p:to>
                                        <p:strVal val="visible"/>
                                      </p:to>
                                    </p:set>
                                    <p:animEffect transition="in" filter="fade">
                                      <p:cBhvr>
                                        <p:cTn id="15" dur="500"/>
                                        <p:tgtEl>
                                          <p:spTgt spid="679"/>
                                        </p:tgtEl>
                                      </p:cBhvr>
                                    </p:animEffect>
                                  </p:childTnLst>
                                </p:cTn>
                              </p:par>
                              <p:par>
                                <p:cTn id="16" presetID="10" presetClass="entr" presetSubtype="0" fill="hold" nodeType="withEffect">
                                  <p:stCondLst>
                                    <p:cond delay="0"/>
                                  </p:stCondLst>
                                  <p:childTnLst>
                                    <p:set>
                                      <p:cBhvr>
                                        <p:cTn id="17" dur="1" fill="hold">
                                          <p:stCondLst>
                                            <p:cond delay="0"/>
                                          </p:stCondLst>
                                        </p:cTn>
                                        <p:tgtEl>
                                          <p:spTgt spid="608"/>
                                        </p:tgtEl>
                                        <p:attrNameLst>
                                          <p:attrName>style.visibility</p:attrName>
                                        </p:attrNameLst>
                                      </p:cBhvr>
                                      <p:to>
                                        <p:strVal val="visible"/>
                                      </p:to>
                                    </p:set>
                                    <p:animEffect transition="in" filter="fade">
                                      <p:cBhvr>
                                        <p:cTn id="18" dur="500"/>
                                        <p:tgtEl>
                                          <p:spTgt spid="608"/>
                                        </p:tgtEl>
                                      </p:cBhvr>
                                    </p:animEffect>
                                  </p:childTnLst>
                                </p:cTn>
                              </p:par>
                              <p:par>
                                <p:cTn id="19" presetID="10" presetClass="entr" presetSubtype="0" fill="hold" nodeType="withEffect">
                                  <p:stCondLst>
                                    <p:cond delay="0"/>
                                  </p:stCondLst>
                                  <p:childTnLst>
                                    <p:set>
                                      <p:cBhvr>
                                        <p:cTn id="20" dur="1" fill="hold">
                                          <p:stCondLst>
                                            <p:cond delay="0"/>
                                          </p:stCondLst>
                                        </p:cTn>
                                        <p:tgtEl>
                                          <p:spTgt spid="575"/>
                                        </p:tgtEl>
                                        <p:attrNameLst>
                                          <p:attrName>style.visibility</p:attrName>
                                        </p:attrNameLst>
                                      </p:cBhvr>
                                      <p:to>
                                        <p:strVal val="visible"/>
                                      </p:to>
                                    </p:set>
                                    <p:animEffect transition="in" filter="fade">
                                      <p:cBhvr>
                                        <p:cTn id="21" dur="500"/>
                                        <p:tgtEl>
                                          <p:spTgt spid="575"/>
                                        </p:tgtEl>
                                      </p:cBhvr>
                                    </p:animEffect>
                                  </p:childTnLst>
                                </p:cTn>
                              </p:par>
                              <p:par>
                                <p:cTn id="22" presetID="10" presetClass="entr" presetSubtype="0" fill="hold" nodeType="withEffect">
                                  <p:stCondLst>
                                    <p:cond delay="0"/>
                                  </p:stCondLst>
                                  <p:childTnLst>
                                    <p:set>
                                      <p:cBhvr>
                                        <p:cTn id="23" dur="1" fill="hold">
                                          <p:stCondLst>
                                            <p:cond delay="0"/>
                                          </p:stCondLst>
                                        </p:cTn>
                                        <p:tgtEl>
                                          <p:spTgt spid="624"/>
                                        </p:tgtEl>
                                        <p:attrNameLst>
                                          <p:attrName>style.visibility</p:attrName>
                                        </p:attrNameLst>
                                      </p:cBhvr>
                                      <p:to>
                                        <p:strVal val="visible"/>
                                      </p:to>
                                    </p:set>
                                    <p:animEffect transition="in" filter="fade">
                                      <p:cBhvr>
                                        <p:cTn id="24" dur="500"/>
                                        <p:tgtEl>
                                          <p:spTgt spid="6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57"/>
                                        </p:tgtEl>
                                        <p:attrNameLst>
                                          <p:attrName>style.visibility</p:attrName>
                                        </p:attrNameLst>
                                      </p:cBhvr>
                                      <p:to>
                                        <p:strVal val="visible"/>
                                      </p:to>
                                    </p:set>
                                    <p:animEffect transition="in" filter="fade">
                                      <p:cBhvr>
                                        <p:cTn id="29" dur="500"/>
                                        <p:tgtEl>
                                          <p:spTgt spid="657"/>
                                        </p:tgtEl>
                                      </p:cBhvr>
                                    </p:animEffect>
                                  </p:childTnLst>
                                </p:cTn>
                              </p:par>
                              <p:par>
                                <p:cTn id="30" presetID="10" presetClass="entr" presetSubtype="0" fill="hold" nodeType="withEffect">
                                  <p:stCondLst>
                                    <p:cond delay="0"/>
                                  </p:stCondLst>
                                  <p:childTnLst>
                                    <p:set>
                                      <p:cBhvr>
                                        <p:cTn id="31" dur="1" fill="hold">
                                          <p:stCondLst>
                                            <p:cond delay="0"/>
                                          </p:stCondLst>
                                        </p:cTn>
                                        <p:tgtEl>
                                          <p:spTgt spid="730"/>
                                        </p:tgtEl>
                                        <p:attrNameLst>
                                          <p:attrName>style.visibility</p:attrName>
                                        </p:attrNameLst>
                                      </p:cBhvr>
                                      <p:to>
                                        <p:strVal val="visible"/>
                                      </p:to>
                                    </p:set>
                                    <p:animEffect transition="in" filter="fade">
                                      <p:cBhvr>
                                        <p:cTn id="32" dur="500"/>
                                        <p:tgtEl>
                                          <p:spTgt spid="730"/>
                                        </p:tgtEl>
                                      </p:cBhvr>
                                    </p:animEffect>
                                  </p:childTnLst>
                                </p:cTn>
                              </p:par>
                              <p:par>
                                <p:cTn id="33" presetID="10" presetClass="entr" presetSubtype="0" fill="hold" nodeType="withEffect">
                                  <p:stCondLst>
                                    <p:cond delay="0"/>
                                  </p:stCondLst>
                                  <p:childTnLst>
                                    <p:set>
                                      <p:cBhvr>
                                        <p:cTn id="34" dur="1" fill="hold">
                                          <p:stCondLst>
                                            <p:cond delay="0"/>
                                          </p:stCondLst>
                                        </p:cTn>
                                        <p:tgtEl>
                                          <p:spTgt spid="699"/>
                                        </p:tgtEl>
                                        <p:attrNameLst>
                                          <p:attrName>style.visibility</p:attrName>
                                        </p:attrNameLst>
                                      </p:cBhvr>
                                      <p:to>
                                        <p:strVal val="visible"/>
                                      </p:to>
                                    </p:set>
                                    <p:animEffect transition="in" filter="fade">
                                      <p:cBhvr>
                                        <p:cTn id="35" dur="500"/>
                                        <p:tgtEl>
                                          <p:spTgt spid="699"/>
                                        </p:tgtEl>
                                      </p:cBhvr>
                                    </p:animEffect>
                                  </p:childTnLst>
                                </p:cTn>
                              </p:par>
                              <p:par>
                                <p:cTn id="36" presetID="10" presetClass="entr" presetSubtype="0" fill="hold" nodeType="withEffect">
                                  <p:stCondLst>
                                    <p:cond delay="0"/>
                                  </p:stCondLst>
                                  <p:childTnLst>
                                    <p:set>
                                      <p:cBhvr>
                                        <p:cTn id="37" dur="1" fill="hold">
                                          <p:stCondLst>
                                            <p:cond delay="0"/>
                                          </p:stCondLst>
                                        </p:cTn>
                                        <p:tgtEl>
                                          <p:spTgt spid="736"/>
                                        </p:tgtEl>
                                        <p:attrNameLst>
                                          <p:attrName>style.visibility</p:attrName>
                                        </p:attrNameLst>
                                      </p:cBhvr>
                                      <p:to>
                                        <p:strVal val="visible"/>
                                      </p:to>
                                    </p:set>
                                    <p:animEffect transition="in" filter="fade">
                                      <p:cBhvr>
                                        <p:cTn id="38" dur="500"/>
                                        <p:tgtEl>
                                          <p:spTgt spid="736"/>
                                        </p:tgtEl>
                                      </p:cBhvr>
                                    </p:animEffect>
                                  </p:childTnLst>
                                </p:cTn>
                              </p:par>
                              <p:par>
                                <p:cTn id="39" presetID="10" presetClass="entr" presetSubtype="0" fill="hold" nodeType="withEffect">
                                  <p:stCondLst>
                                    <p:cond delay="0"/>
                                  </p:stCondLst>
                                  <p:childTnLst>
                                    <p:set>
                                      <p:cBhvr>
                                        <p:cTn id="40" dur="1" fill="hold">
                                          <p:stCondLst>
                                            <p:cond delay="0"/>
                                          </p:stCondLst>
                                        </p:cTn>
                                        <p:tgtEl>
                                          <p:spTgt spid="741"/>
                                        </p:tgtEl>
                                        <p:attrNameLst>
                                          <p:attrName>style.visibility</p:attrName>
                                        </p:attrNameLst>
                                      </p:cBhvr>
                                      <p:to>
                                        <p:strVal val="visible"/>
                                      </p:to>
                                    </p:set>
                                    <p:animEffect transition="in" filter="fade">
                                      <p:cBhvr>
                                        <p:cTn id="41" dur="500"/>
                                        <p:tgtEl>
                                          <p:spTgt spid="741"/>
                                        </p:tgtEl>
                                      </p:cBhvr>
                                    </p:animEffect>
                                  </p:childTnLst>
                                </p:cTn>
                              </p:par>
                              <p:par>
                                <p:cTn id="42" presetID="10" presetClass="entr" presetSubtype="0" fill="hold" nodeType="withEffect">
                                  <p:stCondLst>
                                    <p:cond delay="0"/>
                                  </p:stCondLst>
                                  <p:childTnLst>
                                    <p:set>
                                      <p:cBhvr>
                                        <p:cTn id="43" dur="1" fill="hold">
                                          <p:stCondLst>
                                            <p:cond delay="0"/>
                                          </p:stCondLst>
                                        </p:cTn>
                                        <p:tgtEl>
                                          <p:spTgt spid="774"/>
                                        </p:tgtEl>
                                        <p:attrNameLst>
                                          <p:attrName>style.visibility</p:attrName>
                                        </p:attrNameLst>
                                      </p:cBhvr>
                                      <p:to>
                                        <p:strVal val="visible"/>
                                      </p:to>
                                    </p:set>
                                    <p:animEffect transition="in" filter="fade">
                                      <p:cBhvr>
                                        <p:cTn id="44" dur="500"/>
                                        <p:tgtEl>
                                          <p:spTgt spid="774"/>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307"/>
                                        </p:tgtEl>
                                        <p:attrNameLst>
                                          <p:attrName>style.visibility</p:attrName>
                                        </p:attrNameLst>
                                      </p:cBhvr>
                                      <p:to>
                                        <p:strVal val="visible"/>
                                      </p:to>
                                    </p:set>
                                    <p:animEffect transition="in" filter="wheel(1)">
                                      <p:cBhvr>
                                        <p:cTn id="49" dur="1000"/>
                                        <p:tgtEl>
                                          <p:spTgt spid="30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06"/>
                                        </p:tgtEl>
                                        <p:attrNameLst>
                                          <p:attrName>style.visibility</p:attrName>
                                        </p:attrNameLst>
                                      </p:cBhvr>
                                      <p:to>
                                        <p:strVal val="visible"/>
                                      </p:to>
                                    </p:set>
                                    <p:animEffect transition="in" filter="fade">
                                      <p:cBhvr>
                                        <p:cTn id="54" dur="500"/>
                                        <p:tgtEl>
                                          <p:spTgt spid="30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06"/>
                                        </p:tgtEl>
                                      </p:cBhvr>
                                    </p:animEffect>
                                    <p:set>
                                      <p:cBhvr>
                                        <p:cTn id="59" dur="1" fill="hold">
                                          <p:stCondLst>
                                            <p:cond delay="499"/>
                                          </p:stCondLst>
                                        </p:cTn>
                                        <p:tgtEl>
                                          <p:spTgt spid="306"/>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07"/>
                                        </p:tgtEl>
                                      </p:cBhvr>
                                    </p:animEffect>
                                    <p:set>
                                      <p:cBhvr>
                                        <p:cTn id="62" dur="1" fill="hold">
                                          <p:stCondLst>
                                            <p:cond delay="499"/>
                                          </p:stCondLst>
                                        </p:cTn>
                                        <p:tgtEl>
                                          <p:spTgt spid="307"/>
                                        </p:tgtEl>
                                        <p:attrNameLst>
                                          <p:attrName>style.visibility</p:attrName>
                                        </p:attrNameLst>
                                      </p:cBhvr>
                                      <p:to>
                                        <p:strVal val="hidden"/>
                                      </p:to>
                                    </p:set>
                                  </p:childTnLst>
                                </p:cTn>
                              </p:par>
                              <p:par>
                                <p:cTn id="63" presetID="42" presetClass="path" presetSubtype="0" accel="50000" decel="50000" fill="hold" nodeType="withEffect">
                                  <p:stCondLst>
                                    <p:cond delay="0"/>
                                  </p:stCondLst>
                                  <p:childTnLst>
                                    <p:animMotion origin="layout" path="M -2.5E-6 -1.48148E-6 L 0.23663 -0.00069 " pathEditMode="relative" rAng="0" ptsTypes="AA">
                                      <p:cBhvr>
                                        <p:cTn id="64" dur="2000" fill="hold"/>
                                        <p:tgtEl>
                                          <p:spTgt spid="624"/>
                                        </p:tgtEl>
                                        <p:attrNameLst>
                                          <p:attrName>ppt_x</p:attrName>
                                          <p:attrName>ppt_y</p:attrName>
                                        </p:attrNameLst>
                                      </p:cBhvr>
                                      <p:rCtr x="11823" y="-46"/>
                                    </p:animMotion>
                                  </p:childTnLst>
                                </p:cTn>
                              </p:par>
                              <p:par>
                                <p:cTn id="65" presetID="42" presetClass="path" presetSubtype="0" accel="50000" decel="50000" fill="hold" nodeType="withEffect">
                                  <p:stCondLst>
                                    <p:cond delay="0"/>
                                  </p:stCondLst>
                                  <p:childTnLst>
                                    <p:animMotion origin="layout" path="M -2.5E-6 -1.48148E-6 L 0.23611 -0.00069 " pathEditMode="relative" rAng="0" ptsTypes="AA">
                                      <p:cBhvr>
                                        <p:cTn id="66" dur="2000" fill="hold"/>
                                        <p:tgtEl>
                                          <p:spTgt spid="657"/>
                                        </p:tgtEl>
                                        <p:attrNameLst>
                                          <p:attrName>ppt_x</p:attrName>
                                          <p:attrName>ppt_y</p:attrName>
                                        </p:attrNameLst>
                                      </p:cBhvr>
                                      <p:rCtr x="11806" y="-46"/>
                                    </p:animMotion>
                                  </p:childTnLst>
                                </p:cTn>
                              </p:par>
                              <p:par>
                                <p:cTn id="67" presetID="42" presetClass="path" presetSubtype="0" accel="50000" decel="50000" fill="hold" nodeType="withEffect">
                                  <p:stCondLst>
                                    <p:cond delay="0"/>
                                  </p:stCondLst>
                                  <p:childTnLst>
                                    <p:animMotion origin="layout" path="M -1.66667E-6 -1.48148E-6 L -0.71267 0.22755 " pathEditMode="relative" rAng="0" ptsTypes="AA">
                                      <p:cBhvr>
                                        <p:cTn id="68" dur="2000" fill="hold"/>
                                        <p:tgtEl>
                                          <p:spTgt spid="774"/>
                                        </p:tgtEl>
                                        <p:attrNameLst>
                                          <p:attrName>ppt_x</p:attrName>
                                          <p:attrName>ppt_y</p:attrName>
                                        </p:attrNameLst>
                                      </p:cBhvr>
                                      <p:rCtr x="-35642" y="11366"/>
                                    </p:animMotion>
                                  </p:childTnLst>
                                </p:cTn>
                              </p:par>
                              <p:par>
                                <p:cTn id="69" presetID="42" presetClass="path" presetSubtype="0" accel="50000" decel="50000" fill="hold" nodeType="withEffect">
                                  <p:stCondLst>
                                    <p:cond delay="0"/>
                                  </p:stCondLst>
                                  <p:childTnLst>
                                    <p:animMotion origin="layout" path="M 2.77778E-7 -2.22222E-6 L 0.23611 -0.00046 " pathEditMode="relative" rAng="0" ptsTypes="AA">
                                      <p:cBhvr>
                                        <p:cTn id="70" dur="2000" fill="hold"/>
                                        <p:tgtEl>
                                          <p:spTgt spid="730"/>
                                        </p:tgtEl>
                                        <p:attrNameLst>
                                          <p:attrName>ppt_x</p:attrName>
                                          <p:attrName>ppt_y</p:attrName>
                                        </p:attrNameLst>
                                      </p:cBhvr>
                                      <p:rCtr x="11806" y="-23"/>
                                    </p:animMotion>
                                  </p:childTnLst>
                                </p:cTn>
                              </p:par>
                              <p:par>
                                <p:cTn id="71" presetID="42" presetClass="path" presetSubtype="0" accel="50000" decel="50000" fill="hold" nodeType="withEffect">
                                  <p:stCondLst>
                                    <p:cond delay="0"/>
                                  </p:stCondLst>
                                  <p:childTnLst>
                                    <p:animMotion origin="layout" path="M -2.5E-6 -2.22222E-6 L 0.23716 -0.00046 " pathEditMode="relative" rAng="0" ptsTypes="AA">
                                      <p:cBhvr>
                                        <p:cTn id="72" dur="2000" fill="hold"/>
                                        <p:tgtEl>
                                          <p:spTgt spid="699"/>
                                        </p:tgtEl>
                                        <p:attrNameLst>
                                          <p:attrName>ppt_x</p:attrName>
                                          <p:attrName>ppt_y</p:attrName>
                                        </p:attrNameLst>
                                      </p:cBhvr>
                                      <p:rCtr x="11858" y="-23"/>
                                    </p:animMotion>
                                  </p:childTnLst>
                                </p:cTn>
                              </p:par>
                              <p:par>
                                <p:cTn id="73" presetID="42" presetClass="path" presetSubtype="0" accel="50000" decel="50000" fill="hold" nodeType="withEffect">
                                  <p:stCondLst>
                                    <p:cond delay="0"/>
                                  </p:stCondLst>
                                  <p:childTnLst>
                                    <p:animMotion origin="layout" path="M 4.72222E-6 -2.22222E-6 L -0.23715 -0.22824 " pathEditMode="relative" rAng="0" ptsTypes="AA">
                                      <p:cBhvr>
                                        <p:cTn id="74" dur="2000" fill="hold"/>
                                        <p:tgtEl>
                                          <p:spTgt spid="736"/>
                                        </p:tgtEl>
                                        <p:attrNameLst>
                                          <p:attrName>ppt_x</p:attrName>
                                          <p:attrName>ppt_y</p:attrName>
                                        </p:attrNameLst>
                                      </p:cBhvr>
                                      <p:rCtr x="-11858" y="-11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p:bldP spid="306" grpId="0" animBg="1"/>
      <p:bldP spid="306" grpId="1" animBg="1"/>
      <p:bldP spid="307" grpId="0" animBg="1"/>
      <p:bldP spid="30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may contain: one or more people, crowd and in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63454"/>
            <a:ext cx="6324600" cy="47434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3"/>
          <p:cNvSpPr>
            <a:spLocks/>
          </p:cNvSpPr>
          <p:nvPr/>
        </p:nvSpPr>
        <p:spPr bwMode="auto">
          <a:xfrm>
            <a:off x="900676" y="301786"/>
            <a:ext cx="728376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500" b="1" i="1" dirty="0" smtClean="0">
                <a:solidFill>
                  <a:srgbClr val="000000"/>
                </a:solidFill>
                <a:latin typeface="Verdana" pitchFamily="34" charset="0"/>
                <a:sym typeface="Verdana" pitchFamily="34" charset="0"/>
              </a:rPr>
              <a:t>Public Meeting</a:t>
            </a:r>
            <a:endParaRPr lang="en-US" sz="2500" b="1" i="1" dirty="0">
              <a:solidFill>
                <a:srgbClr val="000000"/>
              </a:solidFill>
              <a:latin typeface="Verdana" pitchFamily="34" charset="0"/>
              <a:sym typeface="Verdana" pitchFamily="34" charset="0"/>
            </a:endParaRPr>
          </a:p>
        </p:txBody>
      </p:sp>
      <p:sp>
        <p:nvSpPr>
          <p:cNvPr id="4" name="Rectangle 3"/>
          <p:cNvSpPr/>
          <p:nvPr/>
        </p:nvSpPr>
        <p:spPr>
          <a:xfrm>
            <a:off x="381000" y="5729381"/>
            <a:ext cx="7467600" cy="584775"/>
          </a:xfrm>
          <a:prstGeom prst="rect">
            <a:avLst/>
          </a:prstGeom>
        </p:spPr>
        <p:txBody>
          <a:bodyPr wrap="square">
            <a:spAutoFit/>
          </a:bodyPr>
          <a:lstStyle/>
          <a:p>
            <a:r>
              <a:rPr lang="en-US" sz="16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State law requires the </a:t>
            </a:r>
            <a:r>
              <a:rPr lang="en-US" sz="1600" dirty="0">
                <a:solidFill>
                  <a:srgbClr val="FF0000"/>
                </a:solidFill>
                <a:latin typeface="Verdana" panose="020B0604030504040204" pitchFamily="34" charset="0"/>
                <a:ea typeface="Verdana" panose="020B0604030504040204" pitchFamily="34" charset="0"/>
                <a:cs typeface="Verdana" panose="020B0604030504040204" pitchFamily="34" charset="0"/>
              </a:rPr>
              <a:t>State Engineer </a:t>
            </a:r>
            <a:r>
              <a:rPr lang="en-US" sz="16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to hold </a:t>
            </a:r>
            <a:r>
              <a:rPr lang="en-US" sz="1600" dirty="0">
                <a:solidFill>
                  <a:srgbClr val="FF0000"/>
                </a:solidFill>
                <a:latin typeface="Verdana" panose="020B0604030504040204" pitchFamily="34" charset="0"/>
                <a:ea typeface="Verdana" panose="020B0604030504040204" pitchFamily="34" charset="0"/>
                <a:cs typeface="Verdana" panose="020B0604030504040204" pitchFamily="34" charset="0"/>
              </a:rPr>
              <a:t>an initial Public Meeting in the local area to inform water users about the adjudication process. </a:t>
            </a:r>
          </a:p>
        </p:txBody>
      </p:sp>
    </p:spTree>
    <p:extLst>
      <p:ext uri="{BB962C8B-B14F-4D97-AF65-F5344CB8AC3E}">
        <p14:creationId xmlns:p14="http://schemas.microsoft.com/office/powerpoint/2010/main" val="1864064749"/>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 W3"/>
        <a:cs typeface=""/>
      </a:majorFont>
      <a:minorFont>
        <a:latin typeface="Gill San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11932</TotalTime>
  <Words>5723</Words>
  <Application>Microsoft Office PowerPoint</Application>
  <PresentationFormat>On-screen Show (4:3)</PresentationFormat>
  <Paragraphs>405</Paragraphs>
  <Slides>23</Slides>
  <Notes>20</Notes>
  <HiddenSlides>0</HiddenSlides>
  <MMClips>0</MMClips>
  <ScaleCrop>false</ScaleCrop>
  <HeadingPairs>
    <vt:vector size="8" baseType="variant">
      <vt:variant>
        <vt:lpstr>Fonts Used</vt:lpstr>
      </vt:variant>
      <vt:variant>
        <vt:i4>9</vt:i4>
      </vt:variant>
      <vt:variant>
        <vt:lpstr>Theme</vt:lpstr>
      </vt:variant>
      <vt:variant>
        <vt:i4>1</vt:i4>
      </vt:variant>
      <vt:variant>
        <vt:lpstr>Slide Titles</vt:lpstr>
      </vt:variant>
      <vt:variant>
        <vt:i4>23</vt:i4>
      </vt:variant>
      <vt:variant>
        <vt:lpstr>Custom Shows</vt:lpstr>
      </vt:variant>
      <vt:variant>
        <vt:i4>1</vt:i4>
      </vt:variant>
    </vt:vector>
  </HeadingPairs>
  <TitlesOfParts>
    <vt:vector size="34" baseType="lpstr">
      <vt:lpstr>Arial</vt:lpstr>
      <vt:lpstr>Arial</vt:lpstr>
      <vt:lpstr>Calibri</vt:lpstr>
      <vt:lpstr>Calibri (body)</vt:lpstr>
      <vt:lpstr>Gill Sans</vt:lpstr>
      <vt:lpstr>Times New Roman</vt:lpstr>
      <vt:lpstr>Verdana</vt:lpstr>
      <vt:lpstr>Wingdings</vt:lpstr>
      <vt:lpstr>ヒラギノ角ゴ Pro W3</vt:lpstr>
      <vt:lpstr>Title &amp; Subtitle</vt:lpstr>
      <vt:lpstr>PowerPoint Presentation</vt:lpstr>
      <vt:lpstr>PowerPoint Presentation</vt:lpstr>
      <vt:lpstr>PowerPoint Presentation</vt:lpstr>
      <vt:lpstr>PowerPoint Presentation</vt:lpstr>
      <vt:lpstr>PowerPoint Presentation</vt:lpstr>
      <vt:lpstr>PowerPoint Presentation</vt:lpstr>
      <vt:lpstr>Adjudication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Moving towards a Decree</vt:lpstr>
      <vt:lpstr>PowerPoint Presentation</vt:lpstr>
      <vt:lpstr>PowerPoint Presentation</vt:lpstr>
      <vt:lpstr>PowerPoint Presentation</vt:lpstr>
      <vt:lpstr>Questions?</vt:lpstr>
      <vt:lpstr>PowerPoint Presentation</vt:lpstr>
      <vt:lpstr>RWAU 2019</vt:lpstr>
    </vt:vector>
  </TitlesOfParts>
  <Company>Natural Resources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JOLDS</dc:creator>
  <cp:lastModifiedBy>Megan Wanlass</cp:lastModifiedBy>
  <cp:revision>195</cp:revision>
  <cp:lastPrinted>2017-02-28T16:37:50Z</cp:lastPrinted>
  <dcterms:created xsi:type="dcterms:W3CDTF">2004-06-09T23:03:56Z</dcterms:created>
  <dcterms:modified xsi:type="dcterms:W3CDTF">2021-03-04T19:23:12Z</dcterms:modified>
</cp:coreProperties>
</file>