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84" r:id="rId2"/>
    <p:sldId id="276" r:id="rId3"/>
    <p:sldId id="275" r:id="rId4"/>
    <p:sldId id="281" r:id="rId5"/>
    <p:sldId id="278" r:id="rId6"/>
    <p:sldId id="280" r:id="rId7"/>
    <p:sldId id="267" r:id="rId8"/>
    <p:sldId id="268" r:id="rId9"/>
    <p:sldId id="274" r:id="rId10"/>
    <p:sldId id="269" r:id="rId11"/>
    <p:sldId id="270" r:id="rId12"/>
    <p:sldId id="283" r:id="rId13"/>
    <p:sldId id="286" r:id="rId14"/>
    <p:sldId id="285" r:id="rId15"/>
    <p:sldId id="287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TAH\WRT\USERS\jaredmanning\spreadsheets\Jordan%20River%20Priority%20Schedule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[Jordan River Priority Schedule1.xlsx]Jordan!PivotTable1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 sz="4400">
                <a:latin typeface="Georgia" panose="02040502050405020303" pitchFamily="18" charset="0"/>
              </a:rPr>
              <a:t>Lower</a:t>
            </a:r>
            <a:r>
              <a:rPr lang="en-US" sz="4400" baseline="0">
                <a:latin typeface="Georgia" panose="02040502050405020303" pitchFamily="18" charset="0"/>
              </a:rPr>
              <a:t> Jordan River Total Flow</a:t>
            </a:r>
            <a:endParaRPr lang="en-US" sz="4400"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0.15465904277848369"/>
          <c:y val="3.8273015557597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1338943569553805"/>
          <c:y val="0.22305511811023623"/>
          <c:w val="0.85289870406824164"/>
          <c:h val="0.61343700787401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Jordan!$G$3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>
                <a:solidFill>
                  <a:schemeClr val="accent1">
                    <a:lumMod val="50000"/>
                  </a:schemeClr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strRef>
              <c:f>Jordan!$F$4:$F$81</c:f>
              <c:strCache>
                <c:ptCount val="77"/>
                <c:pt idx="0">
                  <c:v>1943</c:v>
                </c:pt>
                <c:pt idx="1">
                  <c:v>1944</c:v>
                </c:pt>
                <c:pt idx="2">
                  <c:v>1945</c:v>
                </c:pt>
                <c:pt idx="3">
                  <c:v>1946</c:v>
                </c:pt>
                <c:pt idx="4">
                  <c:v>1947</c:v>
                </c:pt>
                <c:pt idx="5">
                  <c:v>1948</c:v>
                </c:pt>
                <c:pt idx="6">
                  <c:v>1949</c:v>
                </c:pt>
                <c:pt idx="7">
                  <c:v>1950</c:v>
                </c:pt>
                <c:pt idx="8">
                  <c:v>1951</c:v>
                </c:pt>
                <c:pt idx="9">
                  <c:v>1952</c:v>
                </c:pt>
                <c:pt idx="10">
                  <c:v>1953</c:v>
                </c:pt>
                <c:pt idx="11">
                  <c:v>1954</c:v>
                </c:pt>
                <c:pt idx="12">
                  <c:v>1955</c:v>
                </c:pt>
                <c:pt idx="13">
                  <c:v>1956</c:v>
                </c:pt>
                <c:pt idx="14">
                  <c:v>1957</c:v>
                </c:pt>
                <c:pt idx="15">
                  <c:v>1958</c:v>
                </c:pt>
                <c:pt idx="16">
                  <c:v>1959</c:v>
                </c:pt>
                <c:pt idx="17">
                  <c:v>1960</c:v>
                </c:pt>
                <c:pt idx="18">
                  <c:v>1961</c:v>
                </c:pt>
                <c:pt idx="19">
                  <c:v>1962</c:v>
                </c:pt>
                <c:pt idx="20">
                  <c:v>1963</c:v>
                </c:pt>
                <c:pt idx="21">
                  <c:v>1964</c:v>
                </c:pt>
                <c:pt idx="22">
                  <c:v>1965</c:v>
                </c:pt>
                <c:pt idx="23">
                  <c:v>1966</c:v>
                </c:pt>
                <c:pt idx="24">
                  <c:v>1967</c:v>
                </c:pt>
                <c:pt idx="25">
                  <c:v>1968</c:v>
                </c:pt>
                <c:pt idx="26">
                  <c:v>1969</c:v>
                </c:pt>
                <c:pt idx="27">
                  <c:v>1970</c:v>
                </c:pt>
                <c:pt idx="28">
                  <c:v>1971</c:v>
                </c:pt>
                <c:pt idx="29">
                  <c:v>1972</c:v>
                </c:pt>
                <c:pt idx="30">
                  <c:v>1973</c:v>
                </c:pt>
                <c:pt idx="31">
                  <c:v>1974</c:v>
                </c:pt>
                <c:pt idx="32">
                  <c:v>1975</c:v>
                </c:pt>
                <c:pt idx="33">
                  <c:v>1976</c:v>
                </c:pt>
                <c:pt idx="34">
                  <c:v>1977</c:v>
                </c:pt>
                <c:pt idx="35">
                  <c:v>1978</c:v>
                </c:pt>
                <c:pt idx="36">
                  <c:v>1979</c:v>
                </c:pt>
                <c:pt idx="37">
                  <c:v>1980</c:v>
                </c:pt>
                <c:pt idx="38">
                  <c:v>1981</c:v>
                </c:pt>
                <c:pt idx="39">
                  <c:v>1982</c:v>
                </c:pt>
                <c:pt idx="40">
                  <c:v>1983</c:v>
                </c:pt>
                <c:pt idx="41">
                  <c:v>1984</c:v>
                </c:pt>
                <c:pt idx="42">
                  <c:v>1985</c:v>
                </c:pt>
                <c:pt idx="43">
                  <c:v>1986</c:v>
                </c:pt>
                <c:pt idx="44">
                  <c:v>1987</c:v>
                </c:pt>
                <c:pt idx="45">
                  <c:v>1988</c:v>
                </c:pt>
                <c:pt idx="46">
                  <c:v>1989</c:v>
                </c:pt>
                <c:pt idx="47">
                  <c:v>1990</c:v>
                </c:pt>
                <c:pt idx="48">
                  <c:v>1991</c:v>
                </c:pt>
                <c:pt idx="49">
                  <c:v>1992</c:v>
                </c:pt>
                <c:pt idx="50">
                  <c:v>1993</c:v>
                </c:pt>
                <c:pt idx="51">
                  <c:v>1994</c:v>
                </c:pt>
                <c:pt idx="52">
                  <c:v>1995</c:v>
                </c:pt>
                <c:pt idx="53">
                  <c:v>1996</c:v>
                </c:pt>
                <c:pt idx="54">
                  <c:v>1997</c:v>
                </c:pt>
                <c:pt idx="55">
                  <c:v>1998</c:v>
                </c:pt>
                <c:pt idx="56">
                  <c:v>1999</c:v>
                </c:pt>
                <c:pt idx="57">
                  <c:v>2000</c:v>
                </c:pt>
                <c:pt idx="58">
                  <c:v>2001</c:v>
                </c:pt>
                <c:pt idx="59">
                  <c:v>2002</c:v>
                </c:pt>
                <c:pt idx="60">
                  <c:v>2003</c:v>
                </c:pt>
                <c:pt idx="61">
                  <c:v>2004</c:v>
                </c:pt>
                <c:pt idx="62">
                  <c:v>2005</c:v>
                </c:pt>
                <c:pt idx="63">
                  <c:v>2006</c:v>
                </c:pt>
                <c:pt idx="64">
                  <c:v>2007</c:v>
                </c:pt>
                <c:pt idx="65">
                  <c:v>2008</c:v>
                </c:pt>
                <c:pt idx="66">
                  <c:v>2009</c:v>
                </c:pt>
                <c:pt idx="67">
                  <c:v>2010</c:v>
                </c:pt>
                <c:pt idx="68">
                  <c:v>2011</c:v>
                </c:pt>
                <c:pt idx="69">
                  <c:v>2012</c:v>
                </c:pt>
                <c:pt idx="70">
                  <c:v>2013</c:v>
                </c:pt>
                <c:pt idx="71">
                  <c:v>2014</c:v>
                </c:pt>
                <c:pt idx="72">
                  <c:v>2015</c:v>
                </c:pt>
                <c:pt idx="73">
                  <c:v>2016</c:v>
                </c:pt>
                <c:pt idx="74">
                  <c:v>2017</c:v>
                </c:pt>
                <c:pt idx="75">
                  <c:v>2018</c:v>
                </c:pt>
                <c:pt idx="76">
                  <c:v>2019</c:v>
                </c:pt>
              </c:strCache>
            </c:strRef>
          </c:cat>
          <c:val>
            <c:numRef>
              <c:f>Jordan!$G$4:$G$81</c:f>
              <c:numCache>
                <c:formatCode>General</c:formatCode>
                <c:ptCount val="77"/>
                <c:pt idx="0">
                  <c:v>165165.61983471047</c:v>
                </c:pt>
                <c:pt idx="1">
                  <c:v>202429.09090909065</c:v>
                </c:pt>
                <c:pt idx="2">
                  <c:v>181549.09090909077</c:v>
                </c:pt>
                <c:pt idx="3">
                  <c:v>185658.8429752067</c:v>
                </c:pt>
                <c:pt idx="4">
                  <c:v>198827.10743801654</c:v>
                </c:pt>
                <c:pt idx="5">
                  <c:v>222180.49586776877</c:v>
                </c:pt>
                <c:pt idx="6">
                  <c:v>236899.83471074383</c:v>
                </c:pt>
                <c:pt idx="7">
                  <c:v>228553.38842975197</c:v>
                </c:pt>
                <c:pt idx="8">
                  <c:v>218332.56198347092</c:v>
                </c:pt>
                <c:pt idx="9">
                  <c:v>552612.49586776877</c:v>
                </c:pt>
                <c:pt idx="10">
                  <c:v>424379.90082644578</c:v>
                </c:pt>
                <c:pt idx="11">
                  <c:v>245381.1570247935</c:v>
                </c:pt>
                <c:pt idx="12">
                  <c:v>194306.77685950426</c:v>
                </c:pt>
                <c:pt idx="13">
                  <c:v>207750.34710743814</c:v>
                </c:pt>
                <c:pt idx="14">
                  <c:v>219724.95867768599</c:v>
                </c:pt>
                <c:pt idx="15">
                  <c:v>255135.86776859508</c:v>
                </c:pt>
                <c:pt idx="16">
                  <c:v>213687.27272727282</c:v>
                </c:pt>
                <c:pt idx="17">
                  <c:v>177393.71900826448</c:v>
                </c:pt>
                <c:pt idx="18">
                  <c:v>121267.2396694215</c:v>
                </c:pt>
                <c:pt idx="19">
                  <c:v>173601.32231404967</c:v>
                </c:pt>
                <c:pt idx="20">
                  <c:v>157981.48760330584</c:v>
                </c:pt>
                <c:pt idx="21">
                  <c:v>204910.80991735542</c:v>
                </c:pt>
                <c:pt idx="22">
                  <c:v>245869.68595041349</c:v>
                </c:pt>
                <c:pt idx="23">
                  <c:v>228402.64462809908</c:v>
                </c:pt>
                <c:pt idx="24">
                  <c:v>243479.00826446293</c:v>
                </c:pt>
                <c:pt idx="25">
                  <c:v>297320.33057851245</c:v>
                </c:pt>
                <c:pt idx="26">
                  <c:v>388962.64462809928</c:v>
                </c:pt>
                <c:pt idx="27">
                  <c:v>377311.73553718987</c:v>
                </c:pt>
                <c:pt idx="28">
                  <c:v>384981.81818181789</c:v>
                </c:pt>
                <c:pt idx="29">
                  <c:v>352216.8595041323</c:v>
                </c:pt>
                <c:pt idx="30">
                  <c:v>389305.78512396675</c:v>
                </c:pt>
                <c:pt idx="31">
                  <c:v>399576.19834710745</c:v>
                </c:pt>
                <c:pt idx="32">
                  <c:v>454385.45454545447</c:v>
                </c:pt>
                <c:pt idx="33">
                  <c:v>428027.10743801564</c:v>
                </c:pt>
                <c:pt idx="34">
                  <c:v>205243.63636363595</c:v>
                </c:pt>
                <c:pt idx="35">
                  <c:v>288829.09090909065</c:v>
                </c:pt>
                <c:pt idx="36">
                  <c:v>327469.09090909059</c:v>
                </c:pt>
                <c:pt idx="37">
                  <c:v>431012.23140495864</c:v>
                </c:pt>
                <c:pt idx="38">
                  <c:v>398092.56198347179</c:v>
                </c:pt>
                <c:pt idx="39">
                  <c:v>651215.20661157044</c:v>
                </c:pt>
                <c:pt idx="40">
                  <c:v>1339620.4958677683</c:v>
                </c:pt>
                <c:pt idx="41">
                  <c:v>1540837.6859504129</c:v>
                </c:pt>
                <c:pt idx="42">
                  <c:v>1019349.4214876039</c:v>
                </c:pt>
                <c:pt idx="43">
                  <c:v>1375038.1487603304</c:v>
                </c:pt>
                <c:pt idx="44">
                  <c:v>551831.40495867888</c:v>
                </c:pt>
                <c:pt idx="45">
                  <c:v>250091.90082644633</c:v>
                </c:pt>
                <c:pt idx="46">
                  <c:v>262109.75206611611</c:v>
                </c:pt>
                <c:pt idx="47">
                  <c:v>229007.60330578513</c:v>
                </c:pt>
                <c:pt idx="48">
                  <c:v>287952.39669421501</c:v>
                </c:pt>
                <c:pt idx="49">
                  <c:v>213342.14876033063</c:v>
                </c:pt>
                <c:pt idx="50">
                  <c:v>363261.02479338879</c:v>
                </c:pt>
                <c:pt idx="51">
                  <c:v>242782.80991735554</c:v>
                </c:pt>
                <c:pt idx="52">
                  <c:v>427949.95041322277</c:v>
                </c:pt>
                <c:pt idx="53">
                  <c:v>532831.73553719022</c:v>
                </c:pt>
                <c:pt idx="54">
                  <c:v>751908.09917355375</c:v>
                </c:pt>
                <c:pt idx="55">
                  <c:v>913489.58677685994</c:v>
                </c:pt>
                <c:pt idx="56">
                  <c:v>655527.27272727259</c:v>
                </c:pt>
                <c:pt idx="57">
                  <c:v>421637.95041322359</c:v>
                </c:pt>
                <c:pt idx="58">
                  <c:v>242831.40495867765</c:v>
                </c:pt>
                <c:pt idx="59">
                  <c:v>229925.15702479336</c:v>
                </c:pt>
                <c:pt idx="60">
                  <c:v>228632.13223140486</c:v>
                </c:pt>
                <c:pt idx="61">
                  <c:v>236576.92561983448</c:v>
                </c:pt>
                <c:pt idx="62">
                  <c:v>332888.29090909078</c:v>
                </c:pt>
                <c:pt idx="63">
                  <c:v>523236.71404958656</c:v>
                </c:pt>
                <c:pt idx="64">
                  <c:v>359331.76859504118</c:v>
                </c:pt>
                <c:pt idx="65">
                  <c:v>285405.61983471061</c:v>
                </c:pt>
                <c:pt idx="66">
                  <c:v>443619.57024793437</c:v>
                </c:pt>
                <c:pt idx="67">
                  <c:v>437448.00000000012</c:v>
                </c:pt>
                <c:pt idx="68">
                  <c:v>973136.84628099122</c:v>
                </c:pt>
                <c:pt idx="69">
                  <c:v>426569.85123966943</c:v>
                </c:pt>
                <c:pt idx="70">
                  <c:v>240513.32231404961</c:v>
                </c:pt>
                <c:pt idx="71">
                  <c:v>253471.33884297509</c:v>
                </c:pt>
                <c:pt idx="72">
                  <c:v>233501.15702479318</c:v>
                </c:pt>
                <c:pt idx="73">
                  <c:v>241880.33057851208</c:v>
                </c:pt>
                <c:pt idx="74">
                  <c:v>293436.0991735537</c:v>
                </c:pt>
                <c:pt idx="75">
                  <c:v>221417.45454545453</c:v>
                </c:pt>
                <c:pt idx="76">
                  <c:v>310481.45454545389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C-43BD-ACAB-529D42308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935760"/>
        <c:axId val="874935104"/>
      </c:barChart>
      <c:catAx>
        <c:axId val="87493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74935104"/>
        <c:crosses val="autoZero"/>
        <c:auto val="1"/>
        <c:lblAlgn val="ctr"/>
        <c:lblOffset val="100"/>
        <c:noMultiLvlLbl val="0"/>
      </c:catAx>
      <c:valAx>
        <c:axId val="874935104"/>
        <c:scaling>
          <c:orientation val="minMax"/>
          <c:max val="1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87493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71C218A-CC26-4B33-9EEA-8ADE64F03BF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10E0662-2D5A-4CD5-A02A-4AEAA0B2D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4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2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8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4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9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2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6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06C7-A7C1-434F-A235-F81A377B43A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7121-EE53-42A9-9810-11090936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5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Jordan River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Distribution Plan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Public Meeting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Utah Division of Water Rights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December 3, 2019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63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Utah Lake Deliveries to SLV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784028"/>
              </p:ext>
            </p:extLst>
          </p:nvPr>
        </p:nvGraphicFramePr>
        <p:xfrm>
          <a:off x="2438400" y="1373341"/>
          <a:ext cx="73152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53215141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97251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Jul – Sep 2018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38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Utah Lake Distributing 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37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37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Welby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Jacob 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72 </a:t>
                      </a:r>
                      <a:r>
                        <a:rPr lang="en-US" dirty="0" smtClean="0">
                          <a:latin typeface="Georgia" panose="02040502050405020303" pitchFamily="18" charset="0"/>
                        </a:rPr>
                        <a:t>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02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Utah and Salt Lake 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109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35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	Irrigation - 64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6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	Mining - 45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505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East Jordan 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113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1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	Canal Company - 63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27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	Salt Lake City - 20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09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	Draper Irrigation Company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- 19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215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	Conveyance Loss - 11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216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South Jordan 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49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759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Jordan and Salt Lake Canal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45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36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Total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425 </a:t>
                      </a:r>
                      <a:r>
                        <a:rPr lang="en-US" dirty="0" smtClean="0">
                          <a:latin typeface="Georgia" panose="02040502050405020303" pitchFamily="18" charset="0"/>
                        </a:rPr>
                        <a:t>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7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Utah Lake Contribution to Jordan River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80288"/>
              </p:ext>
            </p:extLst>
          </p:nvPr>
        </p:nvGraphicFramePr>
        <p:xfrm>
          <a:off x="3078480" y="1825625"/>
          <a:ext cx="60350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73906346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366182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Tributary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Jul –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Sep 2018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4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Big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Cottonwood Creek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56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Little Cottonwood Creek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12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653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Mill Creek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18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87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Midas Creek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2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3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Bingham Creek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9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Unmeasured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Inflow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64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47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Total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115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154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7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Managing “Return Flows” to River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Pressurized System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Regulating Ponds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Turn Schedule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Deliver to laterals based on actual acreage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Better define conveyances losses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Conveyance Losses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Conveyance losses in canals longer than a mile in length are to be determined as part of the general adjudication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1985 USGS Study looked at conveyance losses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Conveyance losses consist of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Seepage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Evaporation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Conveyance losses do not include water that returns to the river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Utah Lake Water Right Acreage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608917"/>
              </p:ext>
            </p:extLst>
          </p:nvPr>
        </p:nvGraphicFramePr>
        <p:xfrm>
          <a:off x="381000" y="1825625"/>
          <a:ext cx="11430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57922310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6142186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458268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6014728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1403509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43314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Total Acreage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Moved Out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Transferred to WJWUC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Transferred to SLC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Remaining</a:t>
                      </a:r>
                      <a:r>
                        <a:rPr lang="en-US" sz="1800" baseline="0" dirty="0" smtClean="0">
                          <a:latin typeface="Georgia" panose="02040502050405020303" pitchFamily="18" charset="0"/>
                        </a:rPr>
                        <a:t> Acreage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6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Utah Lake Distributing</a:t>
                      </a:r>
                      <a:r>
                        <a:rPr lang="en-US" sz="1800" baseline="0" dirty="0" smtClean="0">
                          <a:latin typeface="Georgia" panose="02040502050405020303" pitchFamily="18" charset="0"/>
                        </a:rPr>
                        <a:t> Co.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-1,687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75951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Utah and Salt Lake Canal Co.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-2,548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-2,071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3183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East Jordan Irrigation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-2,391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3146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Salt Lake City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735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South Jordan Canal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-1,077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53823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North Jordan Irrigation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44565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Draper Irrigation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275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Sandy Canal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6798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Welby Jacob Water Users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8586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Total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-13,853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5041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Road Map Forward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90 day comment period (March 2, 2020)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Public meeting to propose a Jordan River Distribution Plan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Address conveyance losses in an upcoming addendum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Other basin-wide considerations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Jordan River Distribution Plan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Concerns from Lower Jordan River water users regarding changes on Utah Lake water rights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Upper Jordan River direct flow distribution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Concerns that Utah Lake water be used efficiently</a:t>
            </a:r>
          </a:p>
          <a:p>
            <a:r>
              <a:rPr lang="en-US" dirty="0">
                <a:latin typeface="Georgia" panose="02040502050405020303" pitchFamily="18" charset="0"/>
              </a:rPr>
              <a:t>C</a:t>
            </a:r>
            <a:r>
              <a:rPr lang="en-US" dirty="0" smtClean="0">
                <a:latin typeface="Georgia" panose="02040502050405020303" pitchFamily="18" charset="0"/>
              </a:rPr>
              <a:t>onveyance losses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Recent requests for environmental flows on the Jordan River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Utah Lake + Jordan River + tributaries is a single system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4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11" y="0"/>
            <a:ext cx="5963478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9125" y="2652903"/>
            <a:ext cx="5142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Snow Decree (1967)</a:t>
            </a:r>
            <a:endParaRPr lang="en-US" sz="4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375" y="3802559"/>
            <a:ext cx="5769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Utah Lake Plan (1992)</a:t>
            </a:r>
            <a:endParaRPr lang="en-US" sz="4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125" y="4883455"/>
            <a:ext cx="4693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Jordan River Plan</a:t>
            </a:r>
            <a:endParaRPr lang="en-US" sz="4400" dirty="0">
              <a:solidFill>
                <a:schemeClr val="accent4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791575" y="4972050"/>
            <a:ext cx="847725" cy="7429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829800" y="2466975"/>
            <a:ext cx="1133475" cy="4381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951" y="85725"/>
            <a:ext cx="5228473" cy="2694797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81849" y="849086"/>
            <a:ext cx="3848101" cy="4951640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80414" y="474607"/>
            <a:ext cx="46201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Georgia" panose="02040502050405020303" pitchFamily="18" charset="0"/>
              </a:rPr>
              <a:t>Jordan River</a:t>
            </a:r>
            <a:endParaRPr lang="en-US" sz="6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2378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Urbanization and Increased Surface Water Outflow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Increased runoff -&gt; fields to hardscape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Increased municipal underground use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Reduced depletion -&gt; irrigation </a:t>
            </a:r>
            <a:r>
              <a:rPr lang="en-US" dirty="0">
                <a:latin typeface="Georgia" panose="02040502050405020303" pitchFamily="18" charset="0"/>
              </a:rPr>
              <a:t>to municipal </a:t>
            </a:r>
            <a:r>
              <a:rPr lang="en-US" dirty="0" smtClean="0">
                <a:latin typeface="Georgia" panose="02040502050405020303" pitchFamily="18" charset="0"/>
              </a:rPr>
              <a:t>use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Increased imports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Urbanization and </a:t>
            </a:r>
            <a:r>
              <a:rPr lang="en-US" dirty="0" smtClean="0">
                <a:latin typeface="Georgia" panose="02040502050405020303" pitchFamily="18" charset="0"/>
              </a:rPr>
              <a:t>Decreased </a:t>
            </a:r>
            <a:r>
              <a:rPr lang="en-US" dirty="0">
                <a:latin typeface="Georgia" panose="02040502050405020303" pitchFamily="18" charset="0"/>
              </a:rPr>
              <a:t>Surface Water Outflow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Development in non-tributary areas e.g. Cedar Valley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Development of non-irrigated lands e.g. western SLV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Increased underground use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New surface water development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Sewage effluent reuse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Jordan River Uses (Outflows)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80875"/>
              </p:ext>
            </p:extLst>
          </p:nvPr>
        </p:nvGraphicFramePr>
        <p:xfrm>
          <a:off x="1752600" y="1825625"/>
          <a:ext cx="8686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3359470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88030055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15046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2018 Winter Flow (Nov – Feb)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2018 Summer Flow (Jul – Sep)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97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Riverton City Diversion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5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8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North Jordan Canal Diversion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43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48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95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Brighton Northpoint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Canal Diversion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9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Surplus Canal Diversion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133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174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78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Jordan River @ 1700 South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91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141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11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Total Flow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267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378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612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8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Jordan River Sources (Inflows)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421438"/>
              </p:ext>
            </p:extLst>
          </p:nvPr>
        </p:nvGraphicFramePr>
        <p:xfrm>
          <a:off x="1752600" y="1825625"/>
          <a:ext cx="8686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0475418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434506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11013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2018 Winter Flow (Nov – Feb)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2018 Summer Flow (Jul – Sep)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21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Utah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County River Make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11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9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Storm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Runoff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5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8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146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SLV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Base Flow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132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132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03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WWTP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119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123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825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Utah Lake /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“</a:t>
                      </a:r>
                      <a:r>
                        <a:rPr lang="en-US" dirty="0" smtClean="0">
                          <a:latin typeface="Georgia" panose="02040502050405020303" pitchFamily="18" charset="0"/>
                        </a:rPr>
                        <a:t>Return Flow”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0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115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300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Total Flow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267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Georgia" panose="02040502050405020303" pitchFamily="18" charset="0"/>
                        </a:rPr>
                        <a:t>378 cfs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31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Salt Lake Valley/Jordan River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Sewage Effluent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927673"/>
              </p:ext>
            </p:extLst>
          </p:nvPr>
        </p:nvGraphicFramePr>
        <p:xfrm>
          <a:off x="1203960" y="1979941"/>
          <a:ext cx="978408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:a16="http://schemas.microsoft.com/office/drawing/2014/main" val="403192208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15625522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287055459"/>
                    </a:ext>
                  </a:extLst>
                </a:gridCol>
              </a:tblGrid>
              <a:tr h="34891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eorgia" panose="02040502050405020303" pitchFamily="18" charset="0"/>
                        </a:rPr>
                        <a:t>2018 Sewage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Effluent (acre-feet)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37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Jordan Basin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Water Reclamation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Jordan River @ 13600 South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1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South Valley Water Reclamation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Jordan River @ 7400 South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32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Central Valley Water Reclamation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Mill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Creek @2900 South to Jordan River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76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Salt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Lake City Water Reclamation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Oil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Drain Canal @ 2300 North to GSL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16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Magna Water and Sewer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Great Salt Lake, Magna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8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South Davis Sewer District South Plant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Jordan River, North Salt Lake</a:t>
                      </a:r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77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eorgia" panose="02040502050405020303" pitchFamily="18" charset="0"/>
                        </a:rPr>
                        <a:t>South Davis Sewer District North 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eorgia" panose="02040502050405020303" pitchFamily="18" charset="0"/>
                        </a:rPr>
                        <a:t>State Canal to Farmington Bay Waterfowl</a:t>
                      </a:r>
                      <a:r>
                        <a:rPr lang="en-US" baseline="0" dirty="0" smtClean="0">
                          <a:latin typeface="Georgia" panose="02040502050405020303" pitchFamily="18" charset="0"/>
                        </a:rPr>
                        <a:t> Management Area, West Bountiful</a:t>
                      </a:r>
                      <a:endParaRPr lang="en-US" dirty="0" smtClean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649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eorgia" panose="02040502050405020303" pitchFamily="18" charset="0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136,400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996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7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158527</TotalTime>
  <Words>680</Words>
  <Application>Microsoft Office PowerPoint</Application>
  <PresentationFormat>Widescreen</PresentationFormat>
  <Paragraphs>205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Times New Roman</vt:lpstr>
      <vt:lpstr>Office Theme</vt:lpstr>
      <vt:lpstr>Jordan River Distribution Plan Public Meeting</vt:lpstr>
      <vt:lpstr>Jordan River Distribution Plan Issues</vt:lpstr>
      <vt:lpstr>PowerPoint Presentation</vt:lpstr>
      <vt:lpstr>PowerPoint Presentation</vt:lpstr>
      <vt:lpstr>Urbanization and Increased Surface Water Outflow</vt:lpstr>
      <vt:lpstr>Urbanization and Decreased Surface Water Outflow</vt:lpstr>
      <vt:lpstr>Jordan River Uses (Outflows)</vt:lpstr>
      <vt:lpstr>Jordan River Sources (Inflows)</vt:lpstr>
      <vt:lpstr>Salt Lake Valley/Jordan River  Sewage Effluent</vt:lpstr>
      <vt:lpstr>Utah Lake Deliveries to SLV</vt:lpstr>
      <vt:lpstr>Utah Lake Contribution to Jordan River</vt:lpstr>
      <vt:lpstr>Managing “Return Flows” to River</vt:lpstr>
      <vt:lpstr>Conveyance Losses</vt:lpstr>
      <vt:lpstr>Utah Lake Water Right Acreage</vt:lpstr>
      <vt:lpstr>Road Map Forward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Manning</dc:creator>
  <cp:lastModifiedBy>Jared Manning</cp:lastModifiedBy>
  <cp:revision>198</cp:revision>
  <cp:lastPrinted>2019-12-03T00:02:01Z</cp:lastPrinted>
  <dcterms:created xsi:type="dcterms:W3CDTF">2019-06-25T20:10:48Z</dcterms:created>
  <dcterms:modified xsi:type="dcterms:W3CDTF">2019-12-18T00:06:43Z</dcterms:modified>
</cp:coreProperties>
</file>