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7" r:id="rId2"/>
    <p:sldId id="310" r:id="rId3"/>
    <p:sldId id="311" r:id="rId4"/>
    <p:sldId id="283" r:id="rId5"/>
    <p:sldId id="346" r:id="rId6"/>
    <p:sldId id="347" r:id="rId7"/>
    <p:sldId id="349" r:id="rId8"/>
    <p:sldId id="348" r:id="rId9"/>
    <p:sldId id="286" r:id="rId10"/>
    <p:sldId id="335" r:id="rId11"/>
    <p:sldId id="314" r:id="rId12"/>
    <p:sldId id="336" r:id="rId13"/>
    <p:sldId id="337" r:id="rId14"/>
    <p:sldId id="338" r:id="rId15"/>
    <p:sldId id="352" r:id="rId16"/>
    <p:sldId id="358" r:id="rId17"/>
    <p:sldId id="353" r:id="rId18"/>
    <p:sldId id="368" r:id="rId19"/>
    <p:sldId id="360" r:id="rId20"/>
    <p:sldId id="355" r:id="rId21"/>
    <p:sldId id="362" r:id="rId22"/>
    <p:sldId id="364" r:id="rId23"/>
    <p:sldId id="365" r:id="rId24"/>
    <p:sldId id="359" r:id="rId25"/>
    <p:sldId id="30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8000"/>
    <a:srgbClr val="009900"/>
    <a:srgbClr val="CC0000"/>
    <a:srgbClr val="FFFF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58082" autoAdjust="0"/>
  </p:normalViewPr>
  <p:slideViewPr>
    <p:cSldViewPr>
      <p:cViewPr varScale="1">
        <p:scale>
          <a:sx n="67" d="100"/>
          <a:sy n="67" d="100"/>
        </p:scale>
        <p:origin x="24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3C5CE-7DD2-4DA0-BE10-0BDF091C7548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49406-C758-451D-B51D-CFB0DAF213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2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Nonuse applications can be filed by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An Appropriator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Appropriator’s successor in interest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 shareholder</a:t>
            </a:r>
            <a:r>
              <a:rPr lang="en-US" baseline="0" dirty="0" smtClean="0"/>
              <a:t> – must give written notice to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87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State</a:t>
            </a:r>
            <a:r>
              <a:rPr lang="en-US" baseline="0" dirty="0" smtClean="0"/>
              <a:t> Engineer may approve or reject nonuse applications.  </a:t>
            </a:r>
          </a:p>
          <a:p>
            <a:endParaRPr lang="en-US" dirty="0" smtClean="0"/>
          </a:p>
          <a:p>
            <a:r>
              <a:rPr lang="en-US" dirty="0" smtClean="0"/>
              <a:t>For the State Engineer to approve, the</a:t>
            </a:r>
            <a:r>
              <a:rPr lang="en-US" baseline="0" dirty="0" smtClean="0"/>
              <a:t> applicant must demonstrate a reasonable cause for nonuse.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Statute has defined what reasonable cause includes:  (NEXT SLIDE)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01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Statute has defined what reasonable cause includes: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Please note that this slide replaces two in your packet and it is slightly different.  The old slides were incomplete and didn’t precisely follow statute.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*TEST QUESTION*</a:t>
            </a:r>
          </a:p>
          <a:p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Financial Hardship or Economic Depression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Physical Causes that render use beyond reasonable control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Water Conservation/Efficiency or Groundwater Recharge and Recovery Program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Legal Proceedings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Water held by a water supply</a:t>
            </a:r>
            <a:r>
              <a:rPr lang="en-US" baseline="0" dirty="0" smtClean="0"/>
              <a:t> entity for future requirements of public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Where nonuse will assist implementation of a water management plan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Loss of capacity due to deterioration of water supply equipment.  Must include plan.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aseline="0" dirty="0" smtClean="0"/>
              <a:t>The way the statute is worded, these are examples of reasonable causes, but there may be others.</a:t>
            </a:r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69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21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do a little</a:t>
            </a:r>
            <a:r>
              <a:rPr lang="en-US" baseline="0" dirty="0" smtClean="0"/>
              <a:t> review of what quantity impairment is.  This was talked about yesterday when discussing approval criteria for change applications.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Note that quantity impairment is limited to change applications.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Quantity Impairment is a new term that came into the statute in 2015, but represents an concept that has been part of the State Engineer’s practice for a long time.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Other similar terms: Simply “Impairment” or “Interference”.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baseline="0" dirty="0" smtClean="0"/>
              <a:t>This slide takes us back to the very fundamental definition of quantity impairment.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Quantity impairment is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diminishing quantity of water,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change in timing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Enlarging the depletion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Does not say anything about nonuse…yet.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Quantity impairment and nonuse are </a:t>
            </a:r>
            <a:r>
              <a:rPr lang="en-US" u="sng" baseline="0" dirty="0" smtClean="0"/>
              <a:t>not</a:t>
            </a:r>
            <a:r>
              <a:rPr lang="en-US" baseline="0" dirty="0" smtClean="0"/>
              <a:t> interchangeable terms.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Note that this is talking about quantity impairment of an </a:t>
            </a:r>
            <a:r>
              <a:rPr lang="en-US" u="sng" baseline="0" dirty="0" smtClean="0"/>
              <a:t>existing</a:t>
            </a:r>
            <a:r>
              <a:rPr lang="en-US" baseline="0" dirty="0" smtClean="0"/>
              <a:t> right.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As defined, basic quantity impairment protects </a:t>
            </a:r>
            <a:r>
              <a:rPr lang="en-US" u="sng" baseline="0" dirty="0" smtClean="0"/>
              <a:t>senior</a:t>
            </a:r>
            <a:r>
              <a:rPr lang="en-US" baseline="0" dirty="0" smtClean="0"/>
              <a:t> priority rights from the effect a </a:t>
            </a:r>
            <a:r>
              <a:rPr lang="en-US" u="sng" baseline="0" dirty="0" smtClean="0"/>
              <a:t>junior</a:t>
            </a:r>
            <a:r>
              <a:rPr lang="en-US" baseline="0" dirty="0" smtClean="0"/>
              <a:t> right may have in a change application proceeding.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In short, this says that, in a change application, you can’t do something that will detrimentally harm someone who was already there.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2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talk about quantity impairment and how it affects a</a:t>
            </a:r>
            <a:r>
              <a:rPr lang="en-US" baseline="0" dirty="0" smtClean="0"/>
              <a:t> typical change application proceeding: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key fact to understand: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applicant bears the burden of showing the change can be made, but it also brings two additional criteria into play.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Change will not cause a specific right to experience QI – (For example, the change will not impair a senior right)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sort of evidence?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Show that there is enough water for you and the senior water right.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Rebutting the presumption of QI.  (This second criteria is where the idea of nonuse comes in)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sort of evidence?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We’ll get into this later.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Before we go deeper, it is really important to understand that we have two separate ideas presented in this statute. </a:t>
            </a:r>
            <a:r>
              <a:rPr lang="en-US" baseline="0" dirty="0" smtClean="0"/>
              <a:t> (NEXT SLIDE)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48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graphical representation of the statute we just read.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talked about how A is a more generalized type of impairment.  It has nothing to do with nonuse.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 is where we’re going to be spending the rest of our time.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Blinking B is there to reinforce the idea that we are talking about “Rebuttable</a:t>
            </a:r>
            <a:r>
              <a:rPr lang="en-US" baseline="0" dirty="0" smtClean="0"/>
              <a:t> Presumption of Quantity Impairment Due to Nonuse”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6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is the Rebuttable Presumption of Quantity Impairment?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is how the S.E. can evaluate nonuse during the change application process.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is also how a junior water right can experience quantity impairment from a senio</a:t>
            </a:r>
            <a:r>
              <a:rPr lang="en-US" baseline="0" dirty="0" smtClean="0"/>
              <a:t>r water right that is not being used.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This seems contrary to water rights basics. 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Priority is everything…right?  Not when it comes to nonuse.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As Will Atkin presented yesterday, priority doesn’t have absolute power in the State of Utah.  It is tempered by the idea of beneficial use.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When there isn’t beneficial use, even of a senior water right, the rights of a junior water right might need to be protected.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Rebuttable Presumption of Quantity Impairment is how this is done.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Why can’t a senior right be impaired by a junior water right that is not being used?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senior right has priority over the junior water right anyway.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However, a junior water right may have come to rely on the senior water right’s nonuse.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Thus in this case there is a presumption of quantity impairment.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Let’s read the statute that defines when a rebuttable presumption of QI arises.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IN SHORT: If you haven’t been using the water like you should be, the presumption of quantity impairment may apply.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38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Administrative Procedures for Rebuttable Presumption of Quantity Impairment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Who can raise it?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State Engineer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Protestant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Must identify water right.  Water right must be a junior right.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the Division does: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If raised by the S.E., a letter</a:t>
            </a:r>
            <a:r>
              <a:rPr lang="en-US" baseline="0" dirty="0" smtClean="0"/>
              <a:t> is sent stating so and applicant is advised that they must respond.  They bear the burden.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If raised by a protestant, a letter will be sent stating that it is the S.E. opinion that the rebuttable presumption of QI has been raised.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May hold hearings.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Response is necessary – Perhaps a discussion of standard of proof.  Varies according to the strength of the allegation.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Let’s dive into an example to help with our understanding: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38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told you earlier</a:t>
            </a:r>
            <a:r>
              <a:rPr lang="en-US" baseline="0" dirty="0" smtClean="0"/>
              <a:t> we would talk about how one would rebut the presumption: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Statute tells us: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Exceptions: remember these from earlier?  Just a minute and we’ll see them again.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Nonuse Application:  We already talked about this one too.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Instream Flow: Not going to go too deep into this one.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Passage of Time: Can’t go back in time for decades to dig up old skeletons.  15 years is the limit.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one exception is 15 years prior to a nonuse application.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Now, let’s go into detail on the exceptions: (EXCEPTIONS BLINK)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3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going to talk about some</a:t>
            </a:r>
            <a:r>
              <a:rPr lang="en-US" baseline="0" dirty="0" smtClean="0"/>
              <a:t> advanced water rights topics.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are topics that don’t come up on every application and only come into play in certain circumstances.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52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discussed these previously.  Any questions on any of them?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Some exceptions</a:t>
            </a:r>
            <a:r>
              <a:rPr lang="en-US" baseline="0" dirty="0" smtClean="0"/>
              <a:t> are more common than others.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Some exceptions are more rare and I don’t have much experience with.</a:t>
            </a:r>
          </a:p>
          <a:p>
            <a:endParaRPr lang="en-US" dirty="0" smtClean="0"/>
          </a:p>
          <a:p>
            <a:r>
              <a:rPr lang="en-US" dirty="0" smtClean="0"/>
              <a:t>Let’s talk about two of them. (NEXT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38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two of the more common responses to Presumption of QI</a:t>
            </a:r>
          </a:p>
          <a:p>
            <a:endParaRPr lang="en-US" dirty="0" smtClean="0"/>
          </a:p>
          <a:p>
            <a:r>
              <a:rPr lang="en-US" dirty="0" smtClean="0"/>
              <a:t>Leases: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Common response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smtClean="0"/>
              <a:t>Written</a:t>
            </a:r>
            <a:r>
              <a:rPr lang="en-US" baseline="0" dirty="0" smtClean="0"/>
              <a:t> best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Can use be terminated?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one is a recognition that applicants sometimes move water rights </a:t>
            </a:r>
            <a:r>
              <a:rPr lang="en-US" baseline="0" dirty="0" smtClean="0"/>
              <a:t>without a change application.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While the move might be illegal use, it may rebut the presumption of quantity impairment due to nonuse.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Remember, the presumption is premised on causing quantity impairment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diminished quantity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Changed timing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Increased depletion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If none of those have occurred, the presumption may be rebutted.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Public Water Supplier: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This is one of those nonuse protections that Public Water Supplier’s have.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Let’s test your understanding with some scenarios.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38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Let’s test your understanding with some scenarios.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dirty="0" smtClean="0"/>
              <a:t>Answer:</a:t>
            </a:r>
            <a:r>
              <a:rPr lang="en-US" baseline="0" dirty="0" smtClean="0"/>
              <a:t> Rebuttable presumption of QI has </a:t>
            </a:r>
            <a:r>
              <a:rPr lang="en-US" u="sng" baseline="0" dirty="0" smtClean="0"/>
              <a:t>not</a:t>
            </a:r>
            <a:r>
              <a:rPr lang="en-US" baseline="0" dirty="0" smtClean="0"/>
              <a:t> been raised.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Answer: Basic quantity impairment could be an issue.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could we change about the scenario to make a valid rebuttable presumption of quantity impairment?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Swap the priority dates.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Is</a:t>
            </a:r>
            <a:r>
              <a:rPr lang="en-US" baseline="0" dirty="0" smtClean="0"/>
              <a:t> there a separate, junior water right that might be able to raise a rebuttable presumption of quantity impairment.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Remember that the S.E. can also raise.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38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Let’s test your understanding with some scenarios.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dirty="0" smtClean="0"/>
              <a:t>Answer:</a:t>
            </a:r>
            <a:r>
              <a:rPr lang="en-US" baseline="0" dirty="0" smtClean="0"/>
              <a:t> No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doesn’t matter when the Report of Conveyance is filed only when it was acquired.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could we change about the scenario to make a rebuttable presumption apply?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Alternative Scenario: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if the deed was signed in 2012 concurrently with the title update in our office?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should a City do for water rights acquired after 2008?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What should cities be doing?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Make sure continued use of the water is occurring for any right acquired after May 5, 2008.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File a change application before 7 years of non-use has occurred.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38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to do….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Don’t ignore.  Applicant bears the burden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Is nonuse excused?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Has</a:t>
            </a:r>
            <a:r>
              <a:rPr lang="en-US" baseline="0" dirty="0" smtClean="0"/>
              <a:t> any water been used.  Sometimes these result in partial approvals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Preemptive Strike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Explanatory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Heretofore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38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9F733-024C-4B7C-B3C4-63FA2E5D8E8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3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topics</a:t>
            </a:r>
            <a:r>
              <a:rPr lang="en-US" baseline="0" dirty="0" smtClean="0"/>
              <a:t> that we will cover.  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We’re going to talk about Forfeiture.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We’re going to talk about nonuse and the nonuse application.</a:t>
            </a: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Rebuttable Presumption of Quantity Impairment due to Nonuse.  </a:t>
            </a:r>
          </a:p>
          <a:p>
            <a:endParaRPr lang="en-US" dirty="0" smtClean="0"/>
          </a:p>
          <a:p>
            <a:r>
              <a:rPr lang="en-US" dirty="0" smtClean="0"/>
              <a:t>These topics revolve around</a:t>
            </a:r>
            <a:r>
              <a:rPr lang="en-US" baseline="0" dirty="0" smtClean="0"/>
              <a:t> the concept of nonuse.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29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UC 73-1-4 is where you go to find statutes regarding forfeiture and nonuse</a:t>
            </a:r>
          </a:p>
          <a:p>
            <a:endParaRPr lang="en-US" dirty="0" smtClean="0"/>
          </a:p>
          <a:p>
            <a:r>
              <a:rPr lang="en-US" dirty="0" smtClean="0"/>
              <a:t>Forfeiture is a fundamental concept of the doctrine of prior appropriation.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concept is sometimes referred</a:t>
            </a:r>
            <a:r>
              <a:rPr lang="en-US" baseline="0" dirty="0" smtClean="0"/>
              <a:t> to by the phrase “Use it or lose it”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However, there are many misunderstandings that revolve around that phrase and this concept.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Let’s see if we can dispel some of them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subsection (2)(a) we find the relationship</a:t>
            </a:r>
            <a:r>
              <a:rPr lang="en-US" baseline="0" dirty="0" smtClean="0"/>
              <a:t> between nonuse and forfeiture.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I’ve underlined two parts of this statute.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First we get a definition of nonuse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Statutorily nonuse only becomes a problem when it is done for 7 years.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Next we get the phrase “Subject to forfeiture”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phrase “subject to…” teaches an important principle as it relates to the State Engineer.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*Test Question on how many years to be “subject to forfeiture.”*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NEXT SLIDE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5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Forfeiture</a:t>
            </a:r>
            <a:r>
              <a:rPr lang="en-US" baseline="0" dirty="0" smtClean="0"/>
              <a:t> is a judicial proceeding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Administrative means actions taken by the State Engineer.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There are some administrative actions where the concept of nonuse applies.  Forfeiture is not one of these.  We will discuss these later.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*Test question about whether forfeiture is an administrative action.*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The State Engineer does not have power to declare water rights forfeited.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Only a judge does.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adjudications, forfeiture does occur, but again, this is with the involvement of the judiciary.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Even with judicial forfeiture, there are timeline limitations.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Water rights aren’t forever subject to forfeiture because of a period of nonuse.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Must be filed within 15 years of the latest period of nonuse.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u="sng" baseline="0" dirty="0" smtClean="0"/>
              <a:t>***Plus any approved nonuse application periods.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u="none" baseline="0" dirty="0" smtClean="0"/>
              <a:t>*Test question about number of years*</a:t>
            </a:r>
            <a:endParaRPr lang="en-US" u="none" dirty="0" smtClean="0"/>
          </a:p>
          <a:p>
            <a:endParaRPr lang="en-US" dirty="0" smtClean="0"/>
          </a:p>
          <a:p>
            <a:r>
              <a:rPr lang="en-US" dirty="0" smtClean="0"/>
              <a:t>What happens when a water right is forfeited?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Reverts</a:t>
            </a:r>
            <a:r>
              <a:rPr lang="en-US" baseline="0" dirty="0" smtClean="0"/>
              <a:t> to the public.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It</a:t>
            </a:r>
            <a:r>
              <a:rPr lang="en-US" baseline="0" dirty="0" smtClean="0"/>
              <a:t> is available in priority.  (i.e. others that would have limited diversion may not now)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Available to appropriate (if the area is open)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Important: The winner of the forfeiture suit does not get the water right.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aseline="0" dirty="0" smtClean="0"/>
              <a:t>Possible Questions: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happens in the database when a right is forfeited?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Isn’t having a forfeited right available in priority an enlargement of other rights?  No.  We over-appropriate to allow the maximum use of water.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87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bit more about forfeiture.</a:t>
            </a:r>
          </a:p>
          <a:p>
            <a:endParaRPr lang="en-US" dirty="0" smtClean="0"/>
          </a:p>
          <a:p>
            <a:r>
              <a:rPr lang="en-US" dirty="0" smtClean="0"/>
              <a:t>Who typically</a:t>
            </a:r>
            <a:r>
              <a:rPr lang="en-US" baseline="0" dirty="0" smtClean="0"/>
              <a:t> files a forfeiture lawsuit?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 aggrieved party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State Engineer can file a forfeiture lawsuit.  Most typically this is in an adjudication.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Forfeiture in adjudication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More on this in another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98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QUICK</a:t>
            </a:r>
          </a:p>
          <a:p>
            <a:endParaRPr lang="en-US" dirty="0" smtClean="0"/>
          </a:p>
          <a:p>
            <a:r>
              <a:rPr lang="en-US" dirty="0" smtClean="0"/>
              <a:t>State Statute recognizes several</a:t>
            </a:r>
            <a:r>
              <a:rPr lang="en-US" baseline="0" dirty="0" smtClean="0"/>
              <a:t> instances where nonuse is excused.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These are very important, because they touch several aspects of water law as it relates to nonuse and to the Rebuttable Presumption of Quantity impairment.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is the precise definition for all of these?  IDK.  All are open for interpretation.  This is why forfeiture is a judicial action.  Get a good attorney.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Approved Nonuse Application – more on this next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Lease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Fallowing Program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Insufficient Water – reduced flow due to drought  </a:t>
            </a:r>
            <a:r>
              <a:rPr lang="en-US" baseline="0" dirty="0" smtClean="0">
                <a:solidFill>
                  <a:srgbClr val="FF0000"/>
                </a:solidFill>
              </a:rPr>
              <a:t>*Test Question – Explain this one well*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Priority Cuts – Similar to #4 above, but suggests a distribution system where commissioner cuts rights by priority.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42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 smtClean="0"/>
              <a:t>MOVE</a:t>
            </a:r>
            <a:r>
              <a:rPr lang="en-US" baseline="0" dirty="0" smtClean="0"/>
              <a:t> QUICK</a:t>
            </a:r>
          </a:p>
          <a:p>
            <a:pPr marL="0" indent="0">
              <a:buFont typeface="+mj-lt"/>
              <a:buNone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Water storage (surface or groundwater recharge project) – some conditions on</a:t>
            </a:r>
            <a:r>
              <a:rPr lang="en-US" baseline="0" dirty="0" smtClean="0"/>
              <a:t> this one.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Substantially all of the water was used (doesn’t apply to adjudications)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Public Water Supplier – water right must have been acquired prior to May 5, 2008 (Ross talked about this one in the last presentation)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This applies for water rights acquired after May 5, 2008 if a change application has been approved by the S.E.</a:t>
            </a:r>
          </a:p>
          <a:p>
            <a:pPr marL="685800" lvl="1" indent="-228600">
              <a:buFont typeface="+mj-lt"/>
              <a:buAutoNum type="arabicPeriod"/>
            </a:pPr>
            <a:endParaRPr lang="en-US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Supplemental Water Rights – This one was brought up yesterday.  </a:t>
            </a:r>
          </a:p>
          <a:p>
            <a:pPr marL="228600" lvl="0" indent="-228600">
              <a:buFont typeface="+mj-lt"/>
              <a:buAutoNum type="arabicPeriod"/>
            </a:pPr>
            <a:endParaRPr lang="en-US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Diligently Pursuing a Change Application.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92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mentioned the</a:t>
            </a:r>
            <a:r>
              <a:rPr lang="en-US" baseline="0" dirty="0" smtClean="0"/>
              <a:t> nonuse application and it was the first exception in the list we just covered.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Statute recognizes that there may be times, not covered by the list of exceptions, when a water user can not use a water right.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does a nonuse application do?   Approved nonuse application: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Protects from nonuse – Only for period from filing to expiration.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*Test Question*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Does not protect a right that is already subject to forfeiture. 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Remember the time criteria?  15 years plus the period covered by a nonuse application.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*Test Question*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Does not constitute beneficial use.  (Maybe this is reference to submitting proof?  Can’t submit proof unless there is bene. Use.)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Proof due date remains (if applicable).  Must submit proof or for extension of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49406-C758-451D-B51D-CFB0DAF2131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450" y="5911850"/>
            <a:ext cx="18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86163" y="6035675"/>
            <a:ext cx="1954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419600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j-lt"/>
                <a:ea typeface="ヒラギノ角ゴ Pro W3" charset="-128"/>
                <a:sym typeface="Gill Sans" charset="0"/>
              </a:rPr>
              <a:t>Rural Water Training—April 2019</a:t>
            </a:r>
            <a:endParaRPr lang="en-US" altLang="en-US" sz="3600" b="1" dirty="0">
              <a:solidFill>
                <a:srgbClr val="000000"/>
              </a:solidFill>
              <a:latin typeface="+mj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+mj-lt"/>
                <a:ea typeface="ヒラギノ角ゴ Pro W3" charset="-128"/>
                <a:sym typeface="Gill Sans" charset="0"/>
              </a:rPr>
              <a:t>Michael Drake, P.E.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0000"/>
                </a:solidFill>
                <a:latin typeface="+mj-lt"/>
                <a:ea typeface="ヒラギノ角ゴ Pro W3" charset="-128"/>
                <a:sym typeface="Gill Sans" charset="0"/>
              </a:rPr>
              <a:t>Weber Office Regional Engineer</a:t>
            </a:r>
            <a:endParaRPr lang="en-US" altLang="en-US" sz="2000" i="1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108450" y="1219200"/>
            <a:ext cx="46545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tx2"/>
                </a:solidFill>
                <a:latin typeface="Times New Roman" pitchFamily="18" charset="0"/>
              </a:rPr>
              <a:t>Advanced Water Right Topics</a:t>
            </a:r>
            <a:endParaRPr lang="en-US" altLang="en-US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43056"/>
            <a:ext cx="4326194" cy="5057744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Nonuse </a:t>
            </a:r>
            <a:r>
              <a:rPr lang="en-US" sz="2800" dirty="0">
                <a:solidFill>
                  <a:schemeClr val="tx2"/>
                </a:solidFill>
              </a:rPr>
              <a:t>applications </a:t>
            </a:r>
            <a:r>
              <a:rPr lang="en-US" sz="2800" dirty="0" smtClean="0">
                <a:solidFill>
                  <a:schemeClr val="tx2"/>
                </a:solidFill>
              </a:rPr>
              <a:t>may </a:t>
            </a:r>
            <a:r>
              <a:rPr lang="en-US" sz="2800" dirty="0">
                <a:solidFill>
                  <a:schemeClr val="tx2"/>
                </a:solidFill>
              </a:rPr>
              <a:t>be filed on all or a portion of the </a:t>
            </a:r>
            <a:r>
              <a:rPr lang="en-US" sz="2800" dirty="0" smtClean="0">
                <a:solidFill>
                  <a:schemeClr val="tx2"/>
                </a:solidFill>
              </a:rPr>
              <a:t>right by: 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An Appropriator </a:t>
            </a:r>
            <a:r>
              <a:rPr lang="en-US" sz="2400" dirty="0">
                <a:solidFill>
                  <a:schemeClr val="tx2"/>
                </a:solidFill>
              </a:rPr>
              <a:t>or </a:t>
            </a:r>
            <a:r>
              <a:rPr lang="en-US" sz="2400" dirty="0" smtClean="0">
                <a:solidFill>
                  <a:schemeClr val="tx2"/>
                </a:solidFill>
              </a:rPr>
              <a:t>the appropriator’s </a:t>
            </a:r>
            <a:r>
              <a:rPr lang="en-US" sz="2400" dirty="0">
                <a:solidFill>
                  <a:schemeClr val="tx2"/>
                </a:solidFill>
              </a:rPr>
              <a:t>successor in interest 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 Shareholder 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on </a:t>
            </a:r>
            <a:r>
              <a:rPr lang="en-US" sz="2000" dirty="0">
                <a:solidFill>
                  <a:schemeClr val="tx2"/>
                </a:solidFill>
              </a:rPr>
              <a:t>the </a:t>
            </a:r>
            <a:r>
              <a:rPr lang="en-US" sz="2000" dirty="0" smtClean="0">
                <a:solidFill>
                  <a:schemeClr val="tx2"/>
                </a:solidFill>
              </a:rPr>
              <a:t>water represented </a:t>
            </a:r>
            <a:r>
              <a:rPr lang="en-US" sz="2000" dirty="0">
                <a:solidFill>
                  <a:schemeClr val="tx2"/>
                </a:solidFill>
              </a:rPr>
              <a:t>by the stock owned after giving written </a:t>
            </a:r>
            <a:r>
              <a:rPr lang="en-US" sz="2000" dirty="0" smtClean="0">
                <a:solidFill>
                  <a:schemeClr val="tx2"/>
                </a:solidFill>
              </a:rPr>
              <a:t>notice to </a:t>
            </a:r>
            <a:r>
              <a:rPr lang="en-US" sz="2000" dirty="0">
                <a:solidFill>
                  <a:schemeClr val="tx2"/>
                </a:solidFill>
              </a:rPr>
              <a:t>the company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22124" y="188477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Nonuse Applications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UC 73-1-4(2)(b)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2450" y="196215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2"/>
                </a:solidFill>
              </a:rPr>
              <a:t>UC 73-1-4(4)</a:t>
            </a:r>
          </a:p>
          <a:p>
            <a:pPr marL="0" indent="0" algn="ctr">
              <a:buNone/>
            </a:pPr>
            <a:r>
              <a:rPr lang="en-US" sz="3200" b="1" i="1" dirty="0" smtClean="0">
                <a:solidFill>
                  <a:schemeClr val="tx2"/>
                </a:solidFill>
              </a:rPr>
              <a:t>The </a:t>
            </a:r>
            <a:r>
              <a:rPr lang="en-US" sz="3200" b="1" i="1" dirty="0">
                <a:solidFill>
                  <a:schemeClr val="tx2"/>
                </a:solidFill>
              </a:rPr>
              <a:t>state engineer </a:t>
            </a:r>
            <a:r>
              <a:rPr lang="en-US" sz="3200" b="1" i="1" u="sng" dirty="0">
                <a:solidFill>
                  <a:schemeClr val="tx2"/>
                </a:solidFill>
              </a:rPr>
              <a:t>shall</a:t>
            </a:r>
            <a:r>
              <a:rPr lang="en-US" sz="3200" b="1" i="1" dirty="0">
                <a:solidFill>
                  <a:schemeClr val="tx2"/>
                </a:solidFill>
              </a:rPr>
              <a:t> grant a nonuse application…</a:t>
            </a:r>
            <a:r>
              <a:rPr lang="en-US" sz="3200" b="1" i="1" u="sng" dirty="0">
                <a:solidFill>
                  <a:schemeClr val="tx2"/>
                </a:solidFill>
              </a:rPr>
              <a:t>if</a:t>
            </a:r>
            <a:r>
              <a:rPr lang="en-US" sz="3200" b="1" i="1" dirty="0">
                <a:solidFill>
                  <a:schemeClr val="tx2"/>
                </a:solidFill>
              </a:rPr>
              <a:t> the applicant shows a reasonable cause for nonuse</a:t>
            </a:r>
            <a:r>
              <a:rPr lang="en-US" sz="3200" b="1" dirty="0" smtClean="0">
                <a:solidFill>
                  <a:schemeClr val="tx2"/>
                </a:solidFill>
              </a:rPr>
              <a:t>.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G:\_WRT Photo Contests (all years)\2013 WRT Photo Contest\11.ChimneyRock_questionmar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3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94" r="797" b="30084"/>
          <a:stretch/>
        </p:blipFill>
        <p:spPr bwMode="auto">
          <a:xfrm>
            <a:off x="533400" y="717755"/>
            <a:ext cx="4038600" cy="54224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3340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b="1" dirty="0">
                <a:solidFill>
                  <a:schemeClr val="tx2"/>
                </a:solidFill>
              </a:rPr>
              <a:t>Reasonable causes for nonuse include:</a:t>
            </a:r>
          </a:p>
          <a:p>
            <a:r>
              <a:rPr lang="en-US" sz="2400" dirty="0">
                <a:solidFill>
                  <a:schemeClr val="tx2"/>
                </a:solidFill>
              </a:rPr>
              <a:t>Demonstrable financial hardship or economic depression;</a:t>
            </a:r>
          </a:p>
          <a:p>
            <a:r>
              <a:rPr lang="en-US" sz="2400" dirty="0">
                <a:solidFill>
                  <a:schemeClr val="tx2"/>
                </a:solidFill>
              </a:rPr>
              <a:t>Physical causes that render use beyond reasonable control</a:t>
            </a:r>
          </a:p>
          <a:p>
            <a:r>
              <a:rPr lang="en-US" sz="2400" dirty="0">
                <a:solidFill>
                  <a:schemeClr val="tx2"/>
                </a:solidFill>
              </a:rPr>
              <a:t>Water conservation or efficiency practices or a groundwater Recharge / recovery program;</a:t>
            </a:r>
          </a:p>
          <a:p>
            <a:r>
              <a:rPr lang="en-US" sz="2400" dirty="0">
                <a:solidFill>
                  <a:schemeClr val="tx2"/>
                </a:solidFill>
              </a:rPr>
              <a:t>Operation of legal proceedings</a:t>
            </a:r>
            <a:r>
              <a:rPr lang="en-US" sz="2400" dirty="0" smtClean="0">
                <a:solidFill>
                  <a:schemeClr val="tx2"/>
                </a:solidFill>
              </a:rPr>
              <a:t>;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Water </a:t>
            </a:r>
            <a:r>
              <a:rPr lang="en-US" sz="2400" dirty="0">
                <a:solidFill>
                  <a:schemeClr val="tx2"/>
                </a:solidFill>
              </a:rPr>
              <a:t>held </a:t>
            </a:r>
            <a:r>
              <a:rPr lang="en-US" sz="2400" dirty="0" smtClean="0">
                <a:solidFill>
                  <a:schemeClr val="tx2"/>
                </a:solidFill>
              </a:rPr>
              <a:t>by any water supply entity to meet the reasonable </a:t>
            </a:r>
            <a:r>
              <a:rPr lang="en-US" sz="2400" dirty="0">
                <a:solidFill>
                  <a:schemeClr val="tx2"/>
                </a:solidFill>
              </a:rPr>
              <a:t>future </a:t>
            </a:r>
            <a:r>
              <a:rPr lang="en-US" sz="2400" dirty="0" smtClean="0">
                <a:solidFill>
                  <a:schemeClr val="tx2"/>
                </a:solidFill>
              </a:rPr>
              <a:t>requirements of </a:t>
            </a:r>
            <a:r>
              <a:rPr lang="en-US" sz="2400" dirty="0">
                <a:solidFill>
                  <a:schemeClr val="tx2"/>
                </a:solidFill>
              </a:rPr>
              <a:t>the public</a:t>
            </a:r>
            <a:r>
              <a:rPr lang="en-US" sz="2400" dirty="0" smtClean="0">
                <a:solidFill>
                  <a:schemeClr val="tx2"/>
                </a:solidFill>
              </a:rPr>
              <a:t>;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Where nonuse will assist implementation of a water management plan;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Loss of capacity due to deterioration of the water </a:t>
            </a:r>
            <a:r>
              <a:rPr lang="en-US" sz="2400" dirty="0" smtClean="0">
                <a:solidFill>
                  <a:schemeClr val="tx2"/>
                </a:solidFill>
              </a:rPr>
              <a:t>supply equipment if accompanied by plan to restore use.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29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671646"/>
            <a:ext cx="7126951" cy="769441"/>
          </a:xfrm>
          <a:prstGeom prst="rect">
            <a:avLst/>
          </a:prstGeom>
          <a:solidFill>
            <a:srgbClr val="FFFFCC">
              <a:alpha val="0"/>
            </a:srgbClr>
          </a:solidFill>
        </p:spPr>
        <p:txBody>
          <a:bodyPr wrap="none">
            <a:spAutoFit/>
          </a:bodyPr>
          <a:lstStyle/>
          <a:p>
            <a:r>
              <a:rPr lang="en-US" sz="4400" b="1" cap="all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82000" endPos="85000" dist="29997" dir="5400000" sy="-100000" algn="bl" rotWithShape="0"/>
                </a:effectLst>
              </a:rPr>
              <a:t>Quantity impairment</a:t>
            </a:r>
            <a:endParaRPr lang="en-US" sz="4400" cap="all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8200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6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Approval Criteria </a:t>
            </a:r>
          </a:p>
          <a:p>
            <a:pPr lvl="1" eaLnBrk="1" hangingPunct="1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Change Applications</a:t>
            </a:r>
          </a:p>
          <a:p>
            <a:pPr lvl="2" eaLnBrk="1" hangingPunct="1"/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Statutory Basis Utah Code 73-3-3 and 73-3-8</a:t>
            </a: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Quantity Impairment – a reduction in the amount of water available to an existing right if the </a:t>
            </a:r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application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were approved. (UC 73-3-3(1)(c))</a:t>
            </a:r>
          </a:p>
          <a:p>
            <a:pPr lvl="1" eaLnBrk="1" hangingPunct="1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Diminished quantity of water</a:t>
            </a:r>
          </a:p>
          <a:p>
            <a:pPr lvl="1" eaLnBrk="1" hangingPunct="1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in timing of water</a:t>
            </a:r>
          </a:p>
          <a:p>
            <a:pPr lvl="1" eaLnBrk="1" hangingPunct="1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Enlarged the quantity of water depleted</a:t>
            </a:r>
          </a:p>
          <a:p>
            <a:pPr lvl="1" eaLnBrk="1" hangingPunct="1"/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19200"/>
            <a:ext cx="15335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/>
            <a:r>
              <a:rPr lang="en-US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Change Application Proceeding:</a:t>
            </a:r>
          </a:p>
          <a:p>
            <a:pPr lvl="1" eaLnBrk="1" hangingPunct="1"/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Statutory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Basis: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Code 73-3-3 and 73-3-8</a:t>
            </a:r>
          </a:p>
          <a:p>
            <a:pPr lvl="1" eaLnBrk="1" hangingPunct="1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73-3-3(5) The applicant bears the burden of producing evidence that the change can be made including…</a:t>
            </a:r>
          </a:p>
          <a:p>
            <a:pPr marL="1371600" lvl="2" indent="-457200" eaLnBrk="1" hangingPunct="1">
              <a:buFont typeface="+mj-lt"/>
              <a:buAutoNum type="alphaUcPeriod"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will not cause a specific right to experience quantity impairment.</a:t>
            </a:r>
          </a:p>
          <a:p>
            <a:pPr marL="1371600" lvl="2" indent="-457200" eaLnBrk="1" hangingPunct="1">
              <a:buFont typeface="+mj-lt"/>
              <a:buAutoNum type="alphaUcPeriod"/>
            </a:pP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0" lvl="2" indent="-457200" eaLnBrk="1" hangingPunct="1">
              <a:buFont typeface="+mj-lt"/>
              <a:buAutoNum type="alphaUcPeriod"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Rebutting the </a:t>
            </a:r>
            <a:r>
              <a:rPr lang="en-US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presumption of quantity impairment.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14600" y="1386348"/>
            <a:ext cx="3626875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70636" y="1592066"/>
            <a:ext cx="4107425" cy="139448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Quantity Impairment</a:t>
            </a:r>
          </a:p>
          <a:p>
            <a:pPr marL="0" indent="0" algn="ctr" eaLnBrk="1" hangingPunct="1">
              <a:buNone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Applicant’s Burden to</a:t>
            </a:r>
          </a:p>
          <a:p>
            <a:pPr marL="0" indent="0" algn="ctr" eaLnBrk="1" hangingPunct="1">
              <a:buNone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 Evidence</a:t>
            </a:r>
          </a:p>
          <a:p>
            <a:pPr lvl="2" algn="ctr" eaLnBrk="1" hangingPunct="1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None/>
            </a:pP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" y="4343400"/>
            <a:ext cx="3626875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480993">
            <a:off x="2974120" y="2894315"/>
            <a:ext cx="484632" cy="15769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029200" y="4267200"/>
            <a:ext cx="3626875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717022" y="4495800"/>
            <a:ext cx="41074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Rebuttable Presumption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Quantity Impairment: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Nonuse</a:t>
            </a:r>
          </a:p>
          <a:p>
            <a:pPr lvl="2" algn="ctr" eaLnBrk="1" hangingPunct="1"/>
            <a:endParaRPr lang="en-US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altLang="en-US" sz="2000" b="1" i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800" y="4500376"/>
            <a:ext cx="41074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Quantity Impairment: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Approval Criteria for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Change Applications</a:t>
            </a:r>
          </a:p>
          <a:p>
            <a:pPr lvl="2" algn="ctr" eaLnBrk="1" hangingPunct="1"/>
            <a:endParaRPr lang="en-US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altLang="en-US" sz="2000" b="1" i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Down Arrow 14"/>
          <p:cNvSpPr/>
          <p:nvPr/>
        </p:nvSpPr>
        <p:spPr>
          <a:xfrm rot="20164003">
            <a:off x="5252021" y="2892956"/>
            <a:ext cx="484632" cy="15769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935418" y="3502996"/>
            <a:ext cx="670437" cy="76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en-US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517250" y="3429000"/>
            <a:ext cx="670437" cy="76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en-US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27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Rebuttable Presumption of Quantity Impairment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how the State Engineer can consider nonuse during the change application process.</a:t>
            </a: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 73-3-8(6)(c)</a:t>
            </a:r>
          </a:p>
          <a:p>
            <a:pPr lvl="1" eaLnBrk="1" hangingPunct="1"/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rebuttable presumption of  quantity impairment…to the extent that, for a period of at least </a:t>
            </a:r>
            <a:r>
              <a:rPr lang="en-US" sz="2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consecutive years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portion of the right identified in a change application has </a:t>
            </a:r>
            <a:r>
              <a:rPr lang="en-US" sz="2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been:</a:t>
            </a:r>
          </a:p>
          <a:p>
            <a:pPr lvl="2" eaLnBrk="1" hangingPunct="1"/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Diverted from the </a:t>
            </a:r>
            <a:r>
              <a:rPr lang="en-US" sz="2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 point of diversion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and</a:t>
            </a:r>
          </a:p>
          <a:p>
            <a:pPr lvl="2" eaLnBrk="1" hangingPunct="1"/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Beneficially used at the </a:t>
            </a:r>
            <a:r>
              <a:rPr lang="en-US" sz="2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 place of use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short:</a:t>
            </a:r>
          </a:p>
          <a:p>
            <a:pPr lvl="1" eaLnBrk="1" hangingPunct="1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haven’t been using the water like you should, the presumption of quantity impairment may apply.</a:t>
            </a:r>
          </a:p>
          <a:p>
            <a:pPr marL="0" indent="0" eaLnBrk="1" hangingPunct="1">
              <a:buNone/>
            </a:pP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can raise the rebuttable presumption of quantity impairment?</a:t>
            </a:r>
          </a:p>
          <a:p>
            <a:pPr lvl="1" eaLnBrk="1" hangingPunct="1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Engineer within 90 days of filing.</a:t>
            </a:r>
          </a:p>
          <a:p>
            <a:pPr lvl="1" eaLnBrk="1" hangingPunct="1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Protestant in a timely protest.</a:t>
            </a:r>
          </a:p>
          <a:p>
            <a:pPr lvl="1" eaLnBrk="1" hangingPunct="1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identify water right that will experience quantity impairment.</a:t>
            </a: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proceedings:</a:t>
            </a:r>
          </a:p>
          <a:p>
            <a:pPr lvl="1" eaLnBrk="1" hangingPunct="1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Letter sent advising applicant of rebuttable presumption.</a:t>
            </a:r>
          </a:p>
          <a:p>
            <a:pPr lvl="1" eaLnBrk="1" hangingPunct="1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Hearings may be held</a:t>
            </a:r>
          </a:p>
          <a:p>
            <a:pPr lvl="1" eaLnBrk="1" hangingPunct="1"/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en-US" altLang="en-US" sz="2200" b="1" i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49825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Rebut?</a:t>
            </a: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Rebuttable Presumption of Quantity Impairment does not apply if excused by:</a:t>
            </a:r>
          </a:p>
          <a:p>
            <a:pPr lvl="1" eaLnBrk="1" hangingPunct="1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Subsection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73-1-4 (2)(e) - Exceptions to Nonuse</a:t>
            </a:r>
          </a:p>
          <a:p>
            <a:pPr lvl="1" eaLnBrk="1" hangingPunct="1"/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 approved nonuse application</a:t>
            </a:r>
          </a:p>
          <a:p>
            <a:pPr lvl="1" eaLnBrk="1" hangingPunct="1"/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Subsection 73-3-30(7) – Instream Flow</a:t>
            </a:r>
          </a:p>
          <a:p>
            <a:pPr lvl="1" eaLnBrk="1" hangingPunct="1"/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Passage of Time 73-1-4(2)(c)(</a:t>
            </a:r>
            <a:r>
              <a:rPr lang="en-US" alt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– Remember this from earlier?  Nonuse period of 7 consecutive years must have occurred within the last 15 years (or 15 years prior to the filing of a nonuse application)</a:t>
            </a:r>
            <a:endParaRPr lang="en-US" altLang="en-US" sz="1800" b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37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191000"/>
            <a:ext cx="8915400" cy="1577975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Advanced Water Right Topics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2895600"/>
            <a:ext cx="7772400" cy="1500187"/>
          </a:xfrm>
        </p:spPr>
        <p:txBody>
          <a:bodyPr/>
          <a:lstStyle/>
          <a:p>
            <a:r>
              <a:rPr lang="en-US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the day-to-day</a:t>
            </a:r>
            <a:endParaRPr lang="en-US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4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52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Rebuttable Presumption of Quantity Impairment does not apply if excused by:</a:t>
            </a:r>
          </a:p>
          <a:p>
            <a:pPr lvl="1" eaLnBrk="1" hangingPunct="1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Subsection 73-1-4(2)(e) – Exceptions to Nonuse; Remember these from earlier?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2262" y="2971800"/>
            <a:ext cx="762000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Lease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Fallowing Program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Insufficient Water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Cuts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Storage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Substantial use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Water Supplier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Supplemental Water Right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Diligently Pursuing a Change Application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0624" y="5867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on next slide…</a:t>
            </a:r>
            <a:endParaRPr lang="en-US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71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on a couple exceptions: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Leases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 common response when presumption is raised.  Items to consider:</a:t>
            </a:r>
          </a:p>
          <a:p>
            <a:pPr lvl="2" eaLnBrk="1" hangingPunct="1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documentation is preferred.</a:t>
            </a:r>
          </a:p>
          <a:p>
            <a:pPr lvl="2" eaLnBrk="1" hangingPunct="1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the use be terminated?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Water Supplier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UC 73-1-4(2)(g)</a:t>
            </a:r>
          </a:p>
          <a:p>
            <a:pPr lvl="2" eaLnBrk="1" hangingPunct="1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have been </a:t>
            </a:r>
            <a:r>
              <a:rPr lang="en-US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prior to May 5, 2008.</a:t>
            </a:r>
          </a:p>
          <a:p>
            <a:pPr lvl="2" eaLnBrk="1" hangingPunct="1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so, protected from forfeiture and rebuttable presumption of quantity impairment.</a:t>
            </a:r>
          </a:p>
          <a:p>
            <a:pPr lvl="2" eaLnBrk="1" hangingPunct="1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not, rebuttable presumption may apply.</a:t>
            </a:r>
          </a:p>
          <a:p>
            <a:pPr lvl="2" eaLnBrk="1" hangingPunct="1"/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/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1:  Farmer Bob files a change application on a water right with an 1870 priority date.  The historical place of use is now a Walmart parking lot.  A protest is filed by someone with an 1861 priority date alleging quantity impairment due to nonuse.</a:t>
            </a:r>
          </a:p>
          <a:p>
            <a:pPr marL="0" indent="0" eaLnBrk="1" hangingPunct="1">
              <a:buNone/>
            </a:pPr>
            <a:endParaRPr lang="en-US" altLang="en-US" sz="28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en-US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 a rebuttable presumption of quantity impairment been raised?</a:t>
            </a:r>
          </a:p>
          <a:p>
            <a:pPr marL="0" indent="0" eaLnBrk="1" hangingPunct="1">
              <a:buNone/>
            </a:pPr>
            <a:endParaRPr lang="en-US" alt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en-US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Could basic quantity impairment be an issue?</a:t>
            </a:r>
            <a:endParaRPr lang="en-US" altLang="en-US" sz="2200" b="1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2:  In 2005 a developer deeds 100 acre-feet to Ogden City for a development.  The water right has clearly not been used for 20 years.  The City updates title with Division in 2012 and files a change application.  </a:t>
            </a:r>
          </a:p>
          <a:p>
            <a:pPr eaLnBrk="1" hangingPunct="1"/>
            <a:endParaRPr lang="en-US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en-US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 there a rebuttable presumption of quantity impairment?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/>
            <a:r>
              <a:rPr lang="en-US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do? </a:t>
            </a:r>
          </a:p>
          <a:p>
            <a:pPr lvl="1" eaLnBrk="1" hangingPunct="1"/>
            <a:r>
              <a:rPr lang="en-US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ignore.  Applicant bears the burden.</a:t>
            </a:r>
          </a:p>
          <a:p>
            <a:pPr lvl="1" eaLnBrk="1" hangingPunct="1"/>
            <a:r>
              <a:rPr lang="en-US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nonuse excused? UC 73-1-4</a:t>
            </a:r>
          </a:p>
          <a:p>
            <a:pPr lvl="1" eaLnBrk="1" hangingPunct="1"/>
            <a:r>
              <a:rPr lang="en-US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Preemptive Strike - Make your case in the change application.</a:t>
            </a:r>
          </a:p>
          <a:p>
            <a:pPr lvl="2" eaLnBrk="1" hangingPunct="1"/>
            <a:r>
              <a:rPr lang="en-US" sz="3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Explanatory – was there a lease?</a:t>
            </a:r>
          </a:p>
          <a:p>
            <a:pPr lvl="2" eaLnBrk="1" hangingPunct="1"/>
            <a:r>
              <a:rPr lang="en-US" sz="3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Heretofore Map – what will be retired?</a:t>
            </a:r>
          </a:p>
          <a:p>
            <a:pPr lvl="2" eaLnBrk="1" hangingPunct="1"/>
            <a:endParaRPr lang="en-US" sz="31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endParaRPr lang="en-US" sz="35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6" y="169606"/>
            <a:ext cx="8762999" cy="8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" y="0"/>
            <a:ext cx="9311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343400"/>
            <a:ext cx="7772400" cy="1362075"/>
          </a:xfrm>
        </p:spPr>
        <p:txBody>
          <a:bodyPr/>
          <a:lstStyle/>
          <a:p>
            <a:pPr marL="182880" indent="0">
              <a:buNone/>
            </a:pPr>
            <a:r>
              <a:rPr lang="en-US" alt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r>
              <a:rPr lang="en-US" alt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48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Topics to be Covered: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886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Forfeiture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Nonuse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Nonuse Application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Rebuttable Presumption of Quantity Impairment due to Nonuse</a:t>
            </a:r>
            <a:endParaRPr lang="en-US" dirty="0"/>
          </a:p>
        </p:txBody>
      </p:sp>
      <p:pic>
        <p:nvPicPr>
          <p:cNvPr id="5" name="Picture 2" descr="G:\_WRT Photo Contests (all years)\2015 WRT Photo Contest\20. Two Cowboys or Thre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411736" cy="454898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8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Nonuse Leads to Forfeiture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UC 73-1-4(2)(a)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458" y="1371600"/>
            <a:ext cx="76200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i="1" dirty="0" smtClean="0">
                <a:solidFill>
                  <a:schemeClr val="tx2"/>
                </a:solidFill>
              </a:rPr>
              <a:t>…when an appropriator…</a:t>
            </a:r>
            <a:r>
              <a:rPr lang="en-US" sz="2000" i="1" u="sng" dirty="0" smtClean="0">
                <a:solidFill>
                  <a:schemeClr val="tx2"/>
                </a:solidFill>
              </a:rPr>
              <a:t>abandons or ceases </a:t>
            </a:r>
            <a:r>
              <a:rPr lang="en-US" sz="2000" i="1" u="sng" dirty="0">
                <a:solidFill>
                  <a:schemeClr val="tx2"/>
                </a:solidFill>
              </a:rPr>
              <a:t>to </a:t>
            </a:r>
            <a:r>
              <a:rPr lang="en-US" sz="2000" i="1" u="sng" dirty="0" smtClean="0">
                <a:solidFill>
                  <a:schemeClr val="tx2"/>
                </a:solidFill>
              </a:rPr>
              <a:t>beneficially use </a:t>
            </a:r>
            <a:r>
              <a:rPr lang="en-US" sz="2000" i="1" u="sng" dirty="0">
                <a:solidFill>
                  <a:schemeClr val="tx2"/>
                </a:solidFill>
              </a:rPr>
              <a:t>all or a </a:t>
            </a:r>
            <a:r>
              <a:rPr lang="en-US" sz="2000" i="1" u="sng" dirty="0" smtClean="0">
                <a:solidFill>
                  <a:schemeClr val="tx2"/>
                </a:solidFill>
              </a:rPr>
              <a:t>portion of </a:t>
            </a:r>
            <a:r>
              <a:rPr lang="en-US" sz="2000" i="1" u="sng" dirty="0">
                <a:solidFill>
                  <a:schemeClr val="tx2"/>
                </a:solidFill>
              </a:rPr>
              <a:t>a water </a:t>
            </a:r>
            <a:r>
              <a:rPr lang="en-US" sz="2000" i="1" u="sng" dirty="0" smtClean="0">
                <a:solidFill>
                  <a:schemeClr val="tx2"/>
                </a:solidFill>
              </a:rPr>
              <a:t>right for </a:t>
            </a:r>
            <a:r>
              <a:rPr lang="en-US" sz="2000" i="1" u="sng" dirty="0">
                <a:solidFill>
                  <a:schemeClr val="tx2"/>
                </a:solidFill>
              </a:rPr>
              <a:t>a period of seven </a:t>
            </a:r>
            <a:r>
              <a:rPr lang="en-US" sz="2000" i="1" u="sng" dirty="0" smtClean="0">
                <a:solidFill>
                  <a:schemeClr val="tx2"/>
                </a:solidFill>
              </a:rPr>
              <a:t>years</a:t>
            </a:r>
            <a:r>
              <a:rPr lang="en-US" sz="2000" i="1" dirty="0" smtClean="0">
                <a:solidFill>
                  <a:schemeClr val="tx2"/>
                </a:solidFill>
              </a:rPr>
              <a:t>, the water right or the unused portion of that water right is </a:t>
            </a:r>
            <a:r>
              <a:rPr lang="en-US" sz="2000" i="1" u="sng" dirty="0">
                <a:solidFill>
                  <a:schemeClr val="tx2"/>
                </a:solidFill>
              </a:rPr>
              <a:t>subject to </a:t>
            </a:r>
            <a:r>
              <a:rPr lang="en-US" sz="2000" i="1" u="sng" dirty="0" smtClean="0">
                <a:solidFill>
                  <a:schemeClr val="tx2"/>
                </a:solidFill>
              </a:rPr>
              <a:t>forfeiture. 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051" name="Picture 3" descr="C:\Users\BobLeake\Pictures\43 0437\43_437_2 m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29" y="2438400"/>
            <a:ext cx="7388942" cy="40197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2212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Forfeiture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UC 73-1-4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0696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Key Facts: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Forfeiture is a judicial proceeding.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Administrative vs Judicial Action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State Engineer </a:t>
            </a:r>
            <a:r>
              <a:rPr lang="en-US" u="sng" dirty="0" smtClean="0">
                <a:solidFill>
                  <a:schemeClr val="tx2"/>
                </a:solidFill>
              </a:rPr>
              <a:t>does not</a:t>
            </a:r>
            <a:r>
              <a:rPr lang="en-US" dirty="0" smtClean="0">
                <a:solidFill>
                  <a:schemeClr val="tx2"/>
                </a:solidFill>
              </a:rPr>
              <a:t> declare water rights forfeited. (A judge does)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Forfeiture proceeding must be filed within 15 years of the latest period of nonuse of at least 7 years.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Plus any approved nonuse periods.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If forfeited, the lost water right reverts to the public.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Available in priority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Available to appropriate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Database Status: Terminated or Disallowed</a:t>
            </a:r>
          </a:p>
        </p:txBody>
      </p:sp>
    </p:spTree>
    <p:extLst>
      <p:ext uri="{BB962C8B-B14F-4D97-AF65-F5344CB8AC3E}">
        <p14:creationId xmlns:p14="http://schemas.microsoft.com/office/powerpoint/2010/main" val="5645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2212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Forfeiture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UC 73-1-4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Who files the lawsuit?: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An aggrieved party (i.e. an adjacent water user)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State Engineer, most typically in the course of a general adjudication.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Forfeiture in Adjudication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Water User’s Claim may be disallowed by court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Same result as forfeiture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 decree bars claims of forfeiture for prior nonuse for rights determined to be valid in the decree</a:t>
            </a:r>
          </a:p>
        </p:txBody>
      </p:sp>
    </p:spTree>
    <p:extLst>
      <p:ext uri="{BB962C8B-B14F-4D97-AF65-F5344CB8AC3E}">
        <p14:creationId xmlns:p14="http://schemas.microsoft.com/office/powerpoint/2010/main" val="1168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Exceptions to Nonuse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UC 73-1-4(2)(e)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429736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Approved Nonuse Application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Lease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Government Fallowing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Insufficient Water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Reduced flow due to drought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Priority Cuts</a:t>
            </a:r>
          </a:p>
          <a:p>
            <a:pPr marL="457200" lvl="1" indent="0">
              <a:buNone/>
            </a:pPr>
            <a:endParaRPr lang="en-US" sz="3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Exceptions to Nonuse, Cont’d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UC 73-1-4(2)(e)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529" y="1447800"/>
            <a:ext cx="8229600" cy="48768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Water Storage (surface or groundwater recharge project)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Substantially all of the water was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Public Water Supplier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Must have been acquired before May 5, 2008 or if not, had change application approved.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Supplemental Water Rights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Diligently Pursuing a Change Application</a:t>
            </a:r>
          </a:p>
        </p:txBody>
      </p:sp>
    </p:spTree>
    <p:extLst>
      <p:ext uri="{BB962C8B-B14F-4D97-AF65-F5344CB8AC3E}">
        <p14:creationId xmlns:p14="http://schemas.microsoft.com/office/powerpoint/2010/main" val="36763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Approved </a:t>
            </a:r>
            <a:r>
              <a:rPr lang="en-US" dirty="0">
                <a:solidFill>
                  <a:schemeClr val="tx2"/>
                </a:solidFill>
              </a:rPr>
              <a:t>n</a:t>
            </a:r>
            <a:r>
              <a:rPr lang="en-US" dirty="0" smtClean="0">
                <a:solidFill>
                  <a:schemeClr val="tx2"/>
                </a:solidFill>
              </a:rPr>
              <a:t>onuse application: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Protects from nonuse during the period from filing to expiration.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Does not protect a water right that is already subject to forfeiture.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Does not constitute beneficial use.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1" y="45720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Nonuse Applications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UC 73-1-4(2)(b)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66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12222</TotalTime>
  <Words>3472</Words>
  <Application>Microsoft Office PowerPoint</Application>
  <PresentationFormat>On-screen Show (4:3)</PresentationFormat>
  <Paragraphs>429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Gill Sans</vt:lpstr>
      <vt:lpstr>Times New Roman</vt:lpstr>
      <vt:lpstr>ヒラギノ角ゴ Pro W3</vt:lpstr>
      <vt:lpstr>Office Theme</vt:lpstr>
      <vt:lpstr>PowerPoint Presentation</vt:lpstr>
      <vt:lpstr>Advanced Water Right Topics</vt:lpstr>
      <vt:lpstr>Topics to be Covered:</vt:lpstr>
      <vt:lpstr>Nonuse Leads to Forfeiture UC 73-1-4(2)(a)</vt:lpstr>
      <vt:lpstr>Forfeiture  UC 73-1-4</vt:lpstr>
      <vt:lpstr>Forfeiture  UC 73-1-4</vt:lpstr>
      <vt:lpstr>Exceptions to Nonuse UC 73-1-4(2)(e)</vt:lpstr>
      <vt:lpstr>Exceptions to Nonuse, Cont’d UC 73-1-4(2)(e)</vt:lpstr>
      <vt:lpstr>Nonuse Applications UC 73-1-4(2)(b)</vt:lpstr>
      <vt:lpstr>Nonuse Applications UC 73-1-4(2)(b)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</vt:lpstr>
    </vt:vector>
  </TitlesOfParts>
  <Company>Natural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Michael Drake</cp:lastModifiedBy>
  <cp:revision>326</cp:revision>
  <cp:lastPrinted>2018-04-20T13:53:41Z</cp:lastPrinted>
  <dcterms:created xsi:type="dcterms:W3CDTF">2004-06-09T23:03:56Z</dcterms:created>
  <dcterms:modified xsi:type="dcterms:W3CDTF">2019-03-28T20:00:54Z</dcterms:modified>
</cp:coreProperties>
</file>