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257" r:id="rId3"/>
    <p:sldId id="283" r:id="rId4"/>
    <p:sldId id="284" r:id="rId5"/>
    <p:sldId id="288" r:id="rId6"/>
    <p:sldId id="282" r:id="rId7"/>
    <p:sldId id="270" r:id="rId8"/>
    <p:sldId id="266" r:id="rId9"/>
    <p:sldId id="278" r:id="rId10"/>
    <p:sldId id="274" r:id="rId11"/>
    <p:sldId id="285" r:id="rId12"/>
    <p:sldId id="286" r:id="rId13"/>
    <p:sldId id="287" r:id="rId14"/>
    <p:sldId id="268" r:id="rId15"/>
    <p:sldId id="289" r:id="rId16"/>
    <p:sldId id="299" r:id="rId17"/>
    <p:sldId id="290" r:id="rId18"/>
    <p:sldId id="300" r:id="rId19"/>
    <p:sldId id="301" r:id="rId20"/>
    <p:sldId id="298" r:id="rId21"/>
    <p:sldId id="291" r:id="rId22"/>
    <p:sldId id="279" r:id="rId23"/>
    <p:sldId id="296" r:id="rId24"/>
    <p:sldId id="297" r:id="rId2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24" autoAdjust="0"/>
  </p:normalViewPr>
  <p:slideViewPr>
    <p:cSldViewPr>
      <p:cViewPr varScale="1">
        <p:scale>
          <a:sx n="108" d="100"/>
          <a:sy n="108" d="100"/>
        </p:scale>
        <p:origin x="17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9328AA53-58B0-40B1-9B04-F9D1B524820A}" type="datetimeFigureOut">
              <a:rPr lang="en-US" smtClean="0"/>
              <a:t>3/15/2019</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36F0B45B-14EB-4699-B2D1-BD052559BFEC}" type="slidenum">
              <a:rPr lang="en-US" smtClean="0"/>
              <a:t>‹#›</a:t>
            </a:fld>
            <a:endParaRPr lang="en-US"/>
          </a:p>
        </p:txBody>
      </p:sp>
    </p:spTree>
    <p:extLst>
      <p:ext uri="{BB962C8B-B14F-4D97-AF65-F5344CB8AC3E}">
        <p14:creationId xmlns:p14="http://schemas.microsoft.com/office/powerpoint/2010/main" val="3856979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E34B3DE3-B32E-4EAF-9854-AD773D5D22FA}" type="datetimeFigureOut">
              <a:rPr lang="en-US" smtClean="0"/>
              <a:t>3/15/2019</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518F95FF-8E64-478C-BF00-B827B3EC7C81}" type="slidenum">
              <a:rPr lang="en-US" smtClean="0"/>
              <a:t>‹#›</a:t>
            </a:fld>
            <a:endParaRPr lang="en-US"/>
          </a:p>
        </p:txBody>
      </p:sp>
    </p:spTree>
    <p:extLst>
      <p:ext uri="{BB962C8B-B14F-4D97-AF65-F5344CB8AC3E}">
        <p14:creationId xmlns:p14="http://schemas.microsoft.com/office/powerpoint/2010/main" val="372791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1</a:t>
            </a:fld>
            <a:endParaRPr lang="en-US"/>
          </a:p>
        </p:txBody>
      </p:sp>
    </p:spTree>
    <p:extLst>
      <p:ext uri="{BB962C8B-B14F-4D97-AF65-F5344CB8AC3E}">
        <p14:creationId xmlns:p14="http://schemas.microsoft.com/office/powerpoint/2010/main" val="2299766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solidFill>
                  <a:prstClr val="white"/>
                </a:solidFill>
              </a:rPr>
              <a:pPr/>
              <a:t>14</a:t>
            </a:fld>
            <a:endParaRPr lang="en-US">
              <a:solidFill>
                <a:prstClr val="white"/>
              </a:solidFill>
            </a:endParaRPr>
          </a:p>
        </p:txBody>
      </p:sp>
    </p:spTree>
    <p:extLst>
      <p:ext uri="{BB962C8B-B14F-4D97-AF65-F5344CB8AC3E}">
        <p14:creationId xmlns:p14="http://schemas.microsoft.com/office/powerpoint/2010/main" val="2725328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solidFill>
                  <a:prstClr val="white"/>
                </a:solidFill>
              </a:rPr>
              <a:pPr/>
              <a:t>15</a:t>
            </a:fld>
            <a:endParaRPr lang="en-US">
              <a:solidFill>
                <a:prstClr val="white"/>
              </a:solidFill>
            </a:endParaRPr>
          </a:p>
        </p:txBody>
      </p:sp>
    </p:spTree>
    <p:extLst>
      <p:ext uri="{BB962C8B-B14F-4D97-AF65-F5344CB8AC3E}">
        <p14:creationId xmlns:p14="http://schemas.microsoft.com/office/powerpoint/2010/main" val="2662010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solidFill>
                  <a:prstClr val="white"/>
                </a:solidFill>
              </a:rPr>
              <a:pPr/>
              <a:t>16</a:t>
            </a:fld>
            <a:endParaRPr lang="en-US">
              <a:solidFill>
                <a:prstClr val="white"/>
              </a:solidFill>
            </a:endParaRPr>
          </a:p>
        </p:txBody>
      </p:sp>
    </p:spTree>
    <p:extLst>
      <p:ext uri="{BB962C8B-B14F-4D97-AF65-F5344CB8AC3E}">
        <p14:creationId xmlns:p14="http://schemas.microsoft.com/office/powerpoint/2010/main" val="60357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solidFill>
                  <a:prstClr val="white"/>
                </a:solidFill>
              </a:rPr>
              <a:pPr/>
              <a:t>17</a:t>
            </a:fld>
            <a:endParaRPr lang="en-US">
              <a:solidFill>
                <a:prstClr val="white"/>
              </a:solidFill>
            </a:endParaRPr>
          </a:p>
        </p:txBody>
      </p:sp>
    </p:spTree>
    <p:extLst>
      <p:ext uri="{BB962C8B-B14F-4D97-AF65-F5344CB8AC3E}">
        <p14:creationId xmlns:p14="http://schemas.microsoft.com/office/powerpoint/2010/main" val="3443810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solidFill>
                  <a:prstClr val="white"/>
                </a:solidFill>
              </a:rPr>
              <a:pPr/>
              <a:t>18</a:t>
            </a:fld>
            <a:endParaRPr lang="en-US">
              <a:solidFill>
                <a:prstClr val="white"/>
              </a:solidFill>
            </a:endParaRPr>
          </a:p>
        </p:txBody>
      </p:sp>
    </p:spTree>
    <p:extLst>
      <p:ext uri="{BB962C8B-B14F-4D97-AF65-F5344CB8AC3E}">
        <p14:creationId xmlns:p14="http://schemas.microsoft.com/office/powerpoint/2010/main" val="3055829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solidFill>
                  <a:prstClr val="white"/>
                </a:solidFill>
              </a:rPr>
              <a:pPr/>
              <a:t>19</a:t>
            </a:fld>
            <a:endParaRPr lang="en-US">
              <a:solidFill>
                <a:prstClr val="white"/>
              </a:solidFill>
            </a:endParaRPr>
          </a:p>
        </p:txBody>
      </p:sp>
    </p:spTree>
    <p:extLst>
      <p:ext uri="{BB962C8B-B14F-4D97-AF65-F5344CB8AC3E}">
        <p14:creationId xmlns:p14="http://schemas.microsoft.com/office/powerpoint/2010/main" val="315095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solidFill>
                  <a:prstClr val="white"/>
                </a:solidFill>
              </a:rPr>
              <a:pPr/>
              <a:t>20</a:t>
            </a:fld>
            <a:endParaRPr lang="en-US">
              <a:solidFill>
                <a:prstClr val="white"/>
              </a:solidFill>
            </a:endParaRPr>
          </a:p>
        </p:txBody>
      </p:sp>
    </p:spTree>
    <p:extLst>
      <p:ext uri="{BB962C8B-B14F-4D97-AF65-F5344CB8AC3E}">
        <p14:creationId xmlns:p14="http://schemas.microsoft.com/office/powerpoint/2010/main" val="273574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solidFill>
                  <a:prstClr val="white"/>
                </a:solidFill>
              </a:rPr>
              <a:pPr/>
              <a:t>21</a:t>
            </a:fld>
            <a:endParaRPr lang="en-US">
              <a:solidFill>
                <a:prstClr val="white"/>
              </a:solidFill>
            </a:endParaRPr>
          </a:p>
        </p:txBody>
      </p:sp>
    </p:spTree>
    <p:extLst>
      <p:ext uri="{BB962C8B-B14F-4D97-AF65-F5344CB8AC3E}">
        <p14:creationId xmlns:p14="http://schemas.microsoft.com/office/powerpoint/2010/main" val="3243892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solidFill>
                  <a:prstClr val="white"/>
                </a:solidFill>
              </a:rPr>
              <a:pPr/>
              <a:t>22</a:t>
            </a:fld>
            <a:endParaRPr lang="en-US">
              <a:solidFill>
                <a:prstClr val="white"/>
              </a:solidFill>
            </a:endParaRPr>
          </a:p>
        </p:txBody>
      </p:sp>
    </p:spTree>
    <p:extLst>
      <p:ext uri="{BB962C8B-B14F-4D97-AF65-F5344CB8AC3E}">
        <p14:creationId xmlns:p14="http://schemas.microsoft.com/office/powerpoint/2010/main" val="14516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9F733-024C-4B7C-B3C4-63FA2E5D8E82}" type="slidenum">
              <a:rPr lang="en-US" smtClean="0">
                <a:solidFill>
                  <a:prstClr val="white"/>
                </a:solidFill>
              </a:rPr>
              <a:pPr/>
              <a:t>6</a:t>
            </a:fld>
            <a:endParaRPr lang="en-US">
              <a:solidFill>
                <a:prstClr val="white"/>
              </a:solidFill>
            </a:endParaRPr>
          </a:p>
        </p:txBody>
      </p:sp>
    </p:spTree>
    <p:extLst>
      <p:ext uri="{BB962C8B-B14F-4D97-AF65-F5344CB8AC3E}">
        <p14:creationId xmlns:p14="http://schemas.microsoft.com/office/powerpoint/2010/main" val="199901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F95FF-8E64-478C-BF00-B827B3EC7C81}" type="slidenum">
              <a:rPr lang="en-US" smtClean="0"/>
              <a:t>7</a:t>
            </a:fld>
            <a:endParaRPr lang="en-US"/>
          </a:p>
        </p:txBody>
      </p:sp>
    </p:spTree>
    <p:extLst>
      <p:ext uri="{BB962C8B-B14F-4D97-AF65-F5344CB8AC3E}">
        <p14:creationId xmlns:p14="http://schemas.microsoft.com/office/powerpoint/2010/main" val="170710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solidFill>
                  <a:prstClr val="white"/>
                </a:solidFill>
              </a:rPr>
              <a:pPr/>
              <a:t>8</a:t>
            </a:fld>
            <a:endParaRPr lang="en-US">
              <a:solidFill>
                <a:prstClr val="white"/>
              </a:solidFill>
            </a:endParaRPr>
          </a:p>
        </p:txBody>
      </p:sp>
    </p:spTree>
    <p:extLst>
      <p:ext uri="{BB962C8B-B14F-4D97-AF65-F5344CB8AC3E}">
        <p14:creationId xmlns:p14="http://schemas.microsoft.com/office/powerpoint/2010/main" val="324389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solidFill>
                  <a:prstClr val="white"/>
                </a:solidFill>
              </a:rPr>
              <a:pPr/>
              <a:t>9</a:t>
            </a:fld>
            <a:endParaRPr lang="en-US">
              <a:solidFill>
                <a:prstClr val="white"/>
              </a:solidFill>
            </a:endParaRPr>
          </a:p>
        </p:txBody>
      </p:sp>
    </p:spTree>
    <p:extLst>
      <p:ext uri="{BB962C8B-B14F-4D97-AF65-F5344CB8AC3E}">
        <p14:creationId xmlns:p14="http://schemas.microsoft.com/office/powerpoint/2010/main" val="324389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solidFill>
                  <a:prstClr val="white"/>
                </a:solidFill>
              </a:rPr>
              <a:pPr/>
              <a:t>10</a:t>
            </a:fld>
            <a:endParaRPr lang="en-US">
              <a:solidFill>
                <a:prstClr val="white"/>
              </a:solidFill>
            </a:endParaRPr>
          </a:p>
        </p:txBody>
      </p:sp>
    </p:spTree>
    <p:extLst>
      <p:ext uri="{BB962C8B-B14F-4D97-AF65-F5344CB8AC3E}">
        <p14:creationId xmlns:p14="http://schemas.microsoft.com/office/powerpoint/2010/main" val="1213903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solidFill>
                  <a:prstClr val="white"/>
                </a:solidFill>
              </a:rPr>
              <a:pPr/>
              <a:t>11</a:t>
            </a:fld>
            <a:endParaRPr lang="en-US">
              <a:solidFill>
                <a:prstClr val="white"/>
              </a:solidFill>
            </a:endParaRPr>
          </a:p>
        </p:txBody>
      </p:sp>
    </p:spTree>
    <p:extLst>
      <p:ext uri="{BB962C8B-B14F-4D97-AF65-F5344CB8AC3E}">
        <p14:creationId xmlns:p14="http://schemas.microsoft.com/office/powerpoint/2010/main" val="144771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solidFill>
                  <a:prstClr val="white"/>
                </a:solidFill>
              </a:rPr>
              <a:pPr/>
              <a:t>12</a:t>
            </a:fld>
            <a:endParaRPr lang="en-US">
              <a:solidFill>
                <a:prstClr val="white"/>
              </a:solidFill>
            </a:endParaRPr>
          </a:p>
        </p:txBody>
      </p:sp>
    </p:spTree>
    <p:extLst>
      <p:ext uri="{BB962C8B-B14F-4D97-AF65-F5344CB8AC3E}">
        <p14:creationId xmlns:p14="http://schemas.microsoft.com/office/powerpoint/2010/main" val="384121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F95FF-8E64-478C-BF00-B827B3EC7C81}" type="slidenum">
              <a:rPr lang="en-US" smtClean="0"/>
              <a:t>13</a:t>
            </a:fld>
            <a:endParaRPr lang="en-US"/>
          </a:p>
        </p:txBody>
      </p:sp>
    </p:spTree>
    <p:extLst>
      <p:ext uri="{BB962C8B-B14F-4D97-AF65-F5344CB8AC3E}">
        <p14:creationId xmlns:p14="http://schemas.microsoft.com/office/powerpoint/2010/main" val="377228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0FA2F5-1D45-46DA-AD60-D3AB1BF2409F}"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44D9E-CECC-44EF-AD1B-1D027F57F6D9}" type="slidenum">
              <a:rPr lang="en-US" smtClean="0"/>
              <a:t>‹#›</a:t>
            </a:fld>
            <a:endParaRPr lang="en-US"/>
          </a:p>
        </p:txBody>
      </p:sp>
    </p:spTree>
    <p:extLst>
      <p:ext uri="{BB962C8B-B14F-4D97-AF65-F5344CB8AC3E}">
        <p14:creationId xmlns:p14="http://schemas.microsoft.com/office/powerpoint/2010/main" val="286090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FA2F5-1D45-46DA-AD60-D3AB1BF2409F}"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44D9E-CECC-44EF-AD1B-1D027F57F6D9}" type="slidenum">
              <a:rPr lang="en-US" smtClean="0"/>
              <a:t>‹#›</a:t>
            </a:fld>
            <a:endParaRPr lang="en-US"/>
          </a:p>
        </p:txBody>
      </p:sp>
    </p:spTree>
    <p:extLst>
      <p:ext uri="{BB962C8B-B14F-4D97-AF65-F5344CB8AC3E}">
        <p14:creationId xmlns:p14="http://schemas.microsoft.com/office/powerpoint/2010/main" val="204599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FA2F5-1D45-46DA-AD60-D3AB1BF2409F}"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44D9E-CECC-44EF-AD1B-1D027F57F6D9}" type="slidenum">
              <a:rPr lang="en-US" smtClean="0"/>
              <a:t>‹#›</a:t>
            </a:fld>
            <a:endParaRPr lang="en-US"/>
          </a:p>
        </p:txBody>
      </p:sp>
    </p:spTree>
    <p:extLst>
      <p:ext uri="{BB962C8B-B14F-4D97-AF65-F5344CB8AC3E}">
        <p14:creationId xmlns:p14="http://schemas.microsoft.com/office/powerpoint/2010/main" val="3465664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F438591-8B09-4146-A6AE-1C3E97919F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4863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EDD86C-9781-4A61-A54F-BE18EE887E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4568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842CEF-F3ED-4720-87B2-0239EA7C89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4207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822DDEF-08A3-4943-8F35-A5FBC90B7F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3334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8AC28C-E253-493C-BD10-6B6248A4C2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6034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F22A499-36EB-4390-8B10-C957DA51C9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6380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2C97BDB-E790-4F10-ACBF-D4EC27EA012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4874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D1CE75-A997-416F-9C48-ABDBE21D24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36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FA2F5-1D45-46DA-AD60-D3AB1BF2409F}"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44D9E-CECC-44EF-AD1B-1D027F57F6D9}" type="slidenum">
              <a:rPr lang="en-US" smtClean="0"/>
              <a:t>‹#›</a:t>
            </a:fld>
            <a:endParaRPr lang="en-US"/>
          </a:p>
        </p:txBody>
      </p:sp>
    </p:spTree>
    <p:extLst>
      <p:ext uri="{BB962C8B-B14F-4D97-AF65-F5344CB8AC3E}">
        <p14:creationId xmlns:p14="http://schemas.microsoft.com/office/powerpoint/2010/main" val="3267440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03D5122-CC8C-464E-B19B-3137377C9C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9965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2EBE84-9752-4674-B963-F9580D17A5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4090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7F897E-7890-4A44-9D8E-A9C2FABA26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138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FA2F5-1D45-46DA-AD60-D3AB1BF2409F}"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44D9E-CECC-44EF-AD1B-1D027F57F6D9}" type="slidenum">
              <a:rPr lang="en-US" smtClean="0"/>
              <a:t>‹#›</a:t>
            </a:fld>
            <a:endParaRPr lang="en-US"/>
          </a:p>
        </p:txBody>
      </p:sp>
    </p:spTree>
    <p:extLst>
      <p:ext uri="{BB962C8B-B14F-4D97-AF65-F5344CB8AC3E}">
        <p14:creationId xmlns:p14="http://schemas.microsoft.com/office/powerpoint/2010/main" val="2102171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0FA2F5-1D45-46DA-AD60-D3AB1BF2409F}"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44D9E-CECC-44EF-AD1B-1D027F57F6D9}" type="slidenum">
              <a:rPr lang="en-US" smtClean="0"/>
              <a:t>‹#›</a:t>
            </a:fld>
            <a:endParaRPr lang="en-US"/>
          </a:p>
        </p:txBody>
      </p:sp>
    </p:spTree>
    <p:extLst>
      <p:ext uri="{BB962C8B-B14F-4D97-AF65-F5344CB8AC3E}">
        <p14:creationId xmlns:p14="http://schemas.microsoft.com/office/powerpoint/2010/main" val="415281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0FA2F5-1D45-46DA-AD60-D3AB1BF2409F}" type="datetimeFigureOut">
              <a:rPr lang="en-US" smtClean="0"/>
              <a:t>3/15/2019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244D9E-CECC-44EF-AD1B-1D027F57F6D9}" type="slidenum">
              <a:rPr lang="en-US" smtClean="0"/>
              <a:t>‹#›</a:t>
            </a:fld>
            <a:endParaRPr lang="en-US"/>
          </a:p>
        </p:txBody>
      </p:sp>
    </p:spTree>
    <p:extLst>
      <p:ext uri="{BB962C8B-B14F-4D97-AF65-F5344CB8AC3E}">
        <p14:creationId xmlns:p14="http://schemas.microsoft.com/office/powerpoint/2010/main" val="185818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FA2F5-1D45-46DA-AD60-D3AB1BF2409F}" type="datetimeFigureOut">
              <a:rPr lang="en-US" smtClean="0"/>
              <a:t>3/15/2019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244D9E-CECC-44EF-AD1B-1D027F57F6D9}" type="slidenum">
              <a:rPr lang="en-US" smtClean="0"/>
              <a:t>‹#›</a:t>
            </a:fld>
            <a:endParaRPr lang="en-US"/>
          </a:p>
        </p:txBody>
      </p:sp>
    </p:spTree>
    <p:extLst>
      <p:ext uri="{BB962C8B-B14F-4D97-AF65-F5344CB8AC3E}">
        <p14:creationId xmlns:p14="http://schemas.microsoft.com/office/powerpoint/2010/main" val="30509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FA2F5-1D45-46DA-AD60-D3AB1BF2409F}" type="datetimeFigureOut">
              <a:rPr lang="en-US" smtClean="0"/>
              <a:t>3/15/2019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244D9E-CECC-44EF-AD1B-1D027F57F6D9}" type="slidenum">
              <a:rPr lang="en-US" smtClean="0"/>
              <a:t>‹#›</a:t>
            </a:fld>
            <a:endParaRPr lang="en-US"/>
          </a:p>
        </p:txBody>
      </p:sp>
    </p:spTree>
    <p:extLst>
      <p:ext uri="{BB962C8B-B14F-4D97-AF65-F5344CB8AC3E}">
        <p14:creationId xmlns:p14="http://schemas.microsoft.com/office/powerpoint/2010/main" val="283988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FA2F5-1D45-46DA-AD60-D3AB1BF2409F}"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44D9E-CECC-44EF-AD1B-1D027F57F6D9}" type="slidenum">
              <a:rPr lang="en-US" smtClean="0"/>
              <a:t>‹#›</a:t>
            </a:fld>
            <a:endParaRPr lang="en-US"/>
          </a:p>
        </p:txBody>
      </p:sp>
    </p:spTree>
    <p:extLst>
      <p:ext uri="{BB962C8B-B14F-4D97-AF65-F5344CB8AC3E}">
        <p14:creationId xmlns:p14="http://schemas.microsoft.com/office/powerpoint/2010/main" val="216584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FA2F5-1D45-46DA-AD60-D3AB1BF2409F}"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44D9E-CECC-44EF-AD1B-1D027F57F6D9}" type="slidenum">
              <a:rPr lang="en-US" smtClean="0"/>
              <a:t>‹#›</a:t>
            </a:fld>
            <a:endParaRPr lang="en-US"/>
          </a:p>
        </p:txBody>
      </p:sp>
    </p:spTree>
    <p:extLst>
      <p:ext uri="{BB962C8B-B14F-4D97-AF65-F5344CB8AC3E}">
        <p14:creationId xmlns:p14="http://schemas.microsoft.com/office/powerpoint/2010/main" val="401629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FA2F5-1D45-46DA-AD60-D3AB1BF2409F}" type="datetimeFigureOut">
              <a:rPr lang="en-US" smtClean="0"/>
              <a:t>3/15/2019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44D9E-CECC-44EF-AD1B-1D027F57F6D9}" type="slidenum">
              <a:rPr lang="en-US" smtClean="0"/>
              <a:t>‹#›</a:t>
            </a:fld>
            <a:endParaRPr lang="en-US"/>
          </a:p>
        </p:txBody>
      </p:sp>
    </p:spTree>
    <p:extLst>
      <p:ext uri="{BB962C8B-B14F-4D97-AF65-F5344CB8AC3E}">
        <p14:creationId xmlns:p14="http://schemas.microsoft.com/office/powerpoint/2010/main" val="171296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defRPr>
            </a:lvl1pPr>
          </a:lstStyle>
          <a:p>
            <a:pPr fontAlgn="base">
              <a:spcBef>
                <a:spcPct val="0"/>
              </a:spcBef>
              <a:spcAft>
                <a:spcPct val="0"/>
              </a:spcAft>
              <a:defRPr/>
            </a:pPr>
            <a:fld id="{FC36D98F-E3B8-4BFD-8562-0D424E98283F}"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481228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2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1905000" y="1156848"/>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dirty="0"/>
          </a:p>
        </p:txBody>
      </p:sp>
      <p:sp>
        <p:nvSpPr>
          <p:cNvPr id="12" name="Text Box 7"/>
          <p:cNvSpPr txBox="1">
            <a:spLocks/>
          </p:cNvSpPr>
          <p:nvPr/>
        </p:nvSpPr>
        <p:spPr bwMode="auto">
          <a:xfrm>
            <a:off x="344581" y="4191000"/>
            <a:ext cx="8534400" cy="243143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b="1" dirty="0" smtClean="0">
                <a:solidFill>
                  <a:srgbClr val="000000"/>
                </a:solidFill>
                <a:ea typeface="ヒラギノ角ゴ Pro W3" charset="-128"/>
                <a:sym typeface="Gill Sans" charset="0"/>
              </a:rPr>
              <a:t>Water Users Workshop</a:t>
            </a:r>
          </a:p>
          <a:p>
            <a:pPr algn="ctr" eaLnBrk="1" hangingPunct="1">
              <a:spcBef>
                <a:spcPct val="50000"/>
              </a:spcBef>
              <a:buFontTx/>
              <a:buNone/>
            </a:pPr>
            <a:r>
              <a:rPr lang="en-US" altLang="en-US" sz="2400" dirty="0" smtClean="0">
                <a:solidFill>
                  <a:srgbClr val="000000"/>
                </a:solidFill>
                <a:ea typeface="ヒラギノ角ゴ Pro W3" charset="-128"/>
                <a:sym typeface="Gill Sans" charset="0"/>
              </a:rPr>
              <a:t>Boyd Clayton / Teresa Wilhelmsen</a:t>
            </a:r>
          </a:p>
          <a:p>
            <a:pPr algn="ctr" eaLnBrk="1" hangingPunct="1">
              <a:spcBef>
                <a:spcPct val="50000"/>
              </a:spcBef>
              <a:buFontTx/>
              <a:buNone/>
            </a:pPr>
            <a:r>
              <a:rPr lang="en-US" altLang="en-US" sz="2400" dirty="0" smtClean="0">
                <a:solidFill>
                  <a:srgbClr val="000000"/>
                </a:solidFill>
                <a:ea typeface="ヒラギノ角ゴ Pro W3" charset="-128"/>
                <a:sym typeface="Gill Sans" charset="0"/>
              </a:rPr>
              <a:t>March 20, 2019</a:t>
            </a:r>
          </a:p>
          <a:p>
            <a:pPr algn="ctr" eaLnBrk="1" hangingPunct="1">
              <a:spcBef>
                <a:spcPct val="50000"/>
              </a:spcBef>
              <a:buFontTx/>
              <a:buNone/>
            </a:pPr>
            <a:endParaRPr lang="en-US" altLang="en-US" sz="2400" dirty="0" smtClean="0">
              <a:solidFill>
                <a:srgbClr val="000000"/>
              </a:solidFill>
              <a:ea typeface="ヒラギノ角ゴ Pro W3" charset="-128"/>
              <a:sym typeface="Gill Sans" charset="0"/>
            </a:endParaRPr>
          </a:p>
          <a:p>
            <a:pPr algn="ctr" eaLnBrk="1" hangingPunct="1">
              <a:spcBef>
                <a:spcPct val="50000"/>
              </a:spcBef>
              <a:buFontTx/>
              <a:buNone/>
            </a:pPr>
            <a:endParaRPr lang="en-US" altLang="en-US" sz="800" dirty="0" smtClean="0">
              <a:solidFill>
                <a:srgbClr val="000000"/>
              </a:solidFill>
              <a:ea typeface="ヒラギノ角ゴ Pro W3" charset="-128"/>
              <a:sym typeface="Gill Sans" charset="0"/>
            </a:endParaRPr>
          </a:p>
        </p:txBody>
      </p:sp>
      <p:sp>
        <p:nvSpPr>
          <p:cNvPr id="13" name="Text Box 8"/>
          <p:cNvSpPr txBox="1">
            <a:spLocks noChangeArrowheads="1"/>
          </p:cNvSpPr>
          <p:nvPr/>
        </p:nvSpPr>
        <p:spPr bwMode="auto">
          <a:xfrm>
            <a:off x="4114800" y="1547975"/>
            <a:ext cx="46863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0"/>
              </a:spcBef>
              <a:buFontTx/>
              <a:buNone/>
            </a:pPr>
            <a:r>
              <a:rPr lang="en-US" altLang="en-US" b="1" dirty="0" smtClean="0">
                <a:solidFill>
                  <a:schemeClr val="tx2"/>
                </a:solidFill>
                <a:latin typeface="Times New Roman" pitchFamily="18" charset="0"/>
              </a:rPr>
              <a:t>Water Rights and the topic of Reuse</a:t>
            </a:r>
            <a:endParaRPr lang="en-US" altLang="en-US" b="1" dirty="0">
              <a:solidFill>
                <a:schemeClr val="tx2"/>
              </a:solidFill>
              <a:latin typeface="Times New Roman" pitchFamily="18" charset="0"/>
            </a:endParaRPr>
          </a:p>
        </p:txBody>
      </p:sp>
    </p:spTree>
    <p:extLst>
      <p:ext uri="{BB962C8B-B14F-4D97-AF65-F5344CB8AC3E}">
        <p14:creationId xmlns:p14="http://schemas.microsoft.com/office/powerpoint/2010/main" val="3197563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solidFill>
              </a:rPr>
              <a:t>Common Law Concepts (</a:t>
            </a:r>
            <a:r>
              <a:rPr lang="en-US" dirty="0" err="1" smtClean="0">
                <a:solidFill>
                  <a:schemeClr val="tx2"/>
                </a:solidFill>
              </a:rPr>
              <a:t>Cont</a:t>
            </a:r>
            <a:r>
              <a:rPr lang="en-US" dirty="0" smtClean="0">
                <a:solidFill>
                  <a:schemeClr val="tx2"/>
                </a:solidFill>
              </a:rPr>
              <a:t>)</a:t>
            </a:r>
            <a:endParaRPr lang="en-US" dirty="0">
              <a:solidFill>
                <a:schemeClr val="tx2"/>
              </a:solidFill>
            </a:endParaRPr>
          </a:p>
        </p:txBody>
      </p:sp>
      <p:sp>
        <p:nvSpPr>
          <p:cNvPr id="5" name="Content Placeholder 4"/>
          <p:cNvSpPr>
            <a:spLocks noGrp="1"/>
          </p:cNvSpPr>
          <p:nvPr>
            <p:ph sz="half" idx="2"/>
          </p:nvPr>
        </p:nvSpPr>
        <p:spPr>
          <a:xfrm>
            <a:off x="304800" y="1752600"/>
            <a:ext cx="8382000" cy="4618470"/>
          </a:xfrm>
          <a:noFill/>
          <a:ln>
            <a:noFill/>
          </a:ln>
        </p:spPr>
        <p:txBody>
          <a:bodyPr/>
          <a:lstStyle/>
          <a:p>
            <a:pPr marL="0" indent="0">
              <a:buNone/>
            </a:pPr>
            <a:r>
              <a:rPr lang="en-US" sz="2400" dirty="0">
                <a:solidFill>
                  <a:schemeClr val="tx2"/>
                </a:solidFill>
              </a:rPr>
              <a:t>The appropriator of water may, so long as the water is under his control, sell or transfer the right to the use of such waters to someone other than the appropriator of the waste water as long as he does so in good faith and the waters are beneficially used, or he may capture and use them for further beneficial use if he does so before they get beyond his property and control.  (McNaughton v Eaton (1952)) </a:t>
            </a:r>
          </a:p>
          <a:p>
            <a:pPr marL="0" indent="0">
              <a:buNone/>
            </a:pPr>
            <a:endParaRPr lang="en-US" sz="2400" dirty="0">
              <a:solidFill>
                <a:schemeClr val="tx2"/>
              </a:solidFill>
            </a:endParaRPr>
          </a:p>
        </p:txBody>
      </p:sp>
    </p:spTree>
    <p:extLst>
      <p:ext uri="{BB962C8B-B14F-4D97-AF65-F5344CB8AC3E}">
        <p14:creationId xmlns:p14="http://schemas.microsoft.com/office/powerpoint/2010/main" val="266227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solidFill>
              </a:rPr>
              <a:t>Common Law Concepts (</a:t>
            </a:r>
            <a:r>
              <a:rPr lang="en-US" dirty="0" err="1" smtClean="0">
                <a:solidFill>
                  <a:schemeClr val="tx2"/>
                </a:solidFill>
              </a:rPr>
              <a:t>Cont</a:t>
            </a:r>
            <a:r>
              <a:rPr lang="en-US" dirty="0" smtClean="0">
                <a:solidFill>
                  <a:schemeClr val="tx2"/>
                </a:solidFill>
              </a:rPr>
              <a:t>)</a:t>
            </a:r>
            <a:endParaRPr lang="en-US" dirty="0">
              <a:solidFill>
                <a:schemeClr val="tx2"/>
              </a:solidFill>
            </a:endParaRPr>
          </a:p>
        </p:txBody>
      </p:sp>
      <p:sp>
        <p:nvSpPr>
          <p:cNvPr id="5" name="Content Placeholder 4"/>
          <p:cNvSpPr>
            <a:spLocks noGrp="1"/>
          </p:cNvSpPr>
          <p:nvPr>
            <p:ph sz="half" idx="2"/>
          </p:nvPr>
        </p:nvSpPr>
        <p:spPr>
          <a:xfrm>
            <a:off x="304800" y="1752600"/>
            <a:ext cx="8382000" cy="4618470"/>
          </a:xfrm>
          <a:noFill/>
          <a:ln>
            <a:noFill/>
          </a:ln>
        </p:spPr>
        <p:txBody>
          <a:bodyPr/>
          <a:lstStyle/>
          <a:p>
            <a:pPr marL="0" indent="0">
              <a:buNone/>
            </a:pPr>
            <a:r>
              <a:rPr lang="en-US" sz="2400" dirty="0">
                <a:solidFill>
                  <a:schemeClr val="tx2"/>
                </a:solidFill>
              </a:rPr>
              <a:t>Once water has passed from the control of the appropriator or user and flows into another stream it becomes part of the stream. (Smithfield West bench Irrigation Co v Union Central Life Ins Co (1943</a:t>
            </a:r>
            <a:r>
              <a:rPr lang="en-US" sz="2400" dirty="0" smtClean="0">
                <a:solidFill>
                  <a:schemeClr val="tx2"/>
                </a:solidFill>
              </a:rPr>
              <a:t>))</a:t>
            </a:r>
          </a:p>
          <a:p>
            <a:pPr marL="0" indent="0">
              <a:buNone/>
            </a:pPr>
            <a:endParaRPr lang="en-US" sz="2400" dirty="0">
              <a:solidFill>
                <a:schemeClr val="tx2"/>
              </a:solidFill>
            </a:endParaRPr>
          </a:p>
          <a:p>
            <a:pPr marL="0" indent="0">
              <a:buNone/>
            </a:pPr>
            <a:r>
              <a:rPr lang="en-US" sz="2400" dirty="0">
                <a:solidFill>
                  <a:schemeClr val="tx2"/>
                </a:solidFill>
              </a:rPr>
              <a:t>After water has run through canals and been used on the lands of the appropriators they have no interest or right in the water which leaves their lands and finds its way again into the main channel either as run-off water or as seepage water, for as soon as it reaches the main channel its identity is lost and it becomes a part of the natural flow.  (Salt Lake City v Telluride Power Company (1932))</a:t>
            </a:r>
          </a:p>
        </p:txBody>
      </p:sp>
    </p:spTree>
    <p:extLst>
      <p:ext uri="{BB962C8B-B14F-4D97-AF65-F5344CB8AC3E}">
        <p14:creationId xmlns:p14="http://schemas.microsoft.com/office/powerpoint/2010/main" val="1476780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solidFill>
              </a:rPr>
              <a:t>Common Law Concepts (</a:t>
            </a:r>
            <a:r>
              <a:rPr lang="en-US" dirty="0" err="1" smtClean="0">
                <a:solidFill>
                  <a:schemeClr val="tx2"/>
                </a:solidFill>
              </a:rPr>
              <a:t>Cont</a:t>
            </a:r>
            <a:r>
              <a:rPr lang="en-US" dirty="0" smtClean="0">
                <a:solidFill>
                  <a:schemeClr val="tx2"/>
                </a:solidFill>
              </a:rPr>
              <a:t>)</a:t>
            </a:r>
            <a:endParaRPr lang="en-US" dirty="0">
              <a:solidFill>
                <a:schemeClr val="tx2"/>
              </a:solidFill>
            </a:endParaRPr>
          </a:p>
        </p:txBody>
      </p:sp>
      <p:sp>
        <p:nvSpPr>
          <p:cNvPr id="5" name="Content Placeholder 4"/>
          <p:cNvSpPr>
            <a:spLocks noGrp="1"/>
          </p:cNvSpPr>
          <p:nvPr>
            <p:ph sz="half" idx="2"/>
          </p:nvPr>
        </p:nvSpPr>
        <p:spPr>
          <a:xfrm>
            <a:off x="304800" y="1752600"/>
            <a:ext cx="8382000" cy="4618470"/>
          </a:xfrm>
          <a:noFill/>
          <a:ln>
            <a:noFill/>
          </a:ln>
        </p:spPr>
        <p:txBody>
          <a:bodyPr/>
          <a:lstStyle/>
          <a:p>
            <a:pPr marL="0" indent="0">
              <a:buNone/>
            </a:pPr>
            <a:r>
              <a:rPr lang="en-US" sz="2400" dirty="0">
                <a:solidFill>
                  <a:schemeClr val="tx2"/>
                </a:solidFill>
              </a:rPr>
              <a:t>Waters which have been appropriated and reduced to possession and in this particular instance brought into a new watershed cease to be public waters and are not subject to appropriation (Tanner v Bacon (1943</a:t>
            </a:r>
            <a:r>
              <a:rPr lang="en-US" sz="2400" dirty="0" smtClean="0">
                <a:solidFill>
                  <a:schemeClr val="tx2"/>
                </a:solidFill>
              </a:rPr>
              <a:t>))</a:t>
            </a:r>
          </a:p>
          <a:p>
            <a:pPr marL="0" indent="0">
              <a:buNone/>
            </a:pPr>
            <a:endParaRPr lang="en-US" sz="2400" dirty="0">
              <a:solidFill>
                <a:schemeClr val="tx2"/>
              </a:solidFill>
            </a:endParaRPr>
          </a:p>
          <a:p>
            <a:pPr marL="0" indent="0">
              <a:buNone/>
            </a:pPr>
            <a:r>
              <a:rPr lang="en-US" sz="2400" dirty="0">
                <a:solidFill>
                  <a:schemeClr val="tx2"/>
                </a:solidFill>
              </a:rPr>
              <a:t>Where within a river system a person claims to be using seepage water brought into that river system from an outside source, the burden is upon him to show that the water comes from the outside source rather than from streams and seeps tributary to the river system (Rasmussen v </a:t>
            </a:r>
            <a:r>
              <a:rPr lang="en-US" sz="2400" dirty="0" err="1">
                <a:solidFill>
                  <a:schemeClr val="tx2"/>
                </a:solidFill>
              </a:rPr>
              <a:t>Moroni</a:t>
            </a:r>
            <a:r>
              <a:rPr lang="en-US" sz="2400" dirty="0">
                <a:solidFill>
                  <a:schemeClr val="tx2"/>
                </a:solidFill>
              </a:rPr>
              <a:t> Irrigation Co (1920))</a:t>
            </a:r>
          </a:p>
          <a:p>
            <a:pPr marL="0" indent="0">
              <a:buNone/>
            </a:pPr>
            <a:endParaRPr lang="en-US" sz="2400" dirty="0">
              <a:solidFill>
                <a:schemeClr val="tx2"/>
              </a:solidFill>
            </a:endParaRPr>
          </a:p>
          <a:p>
            <a:pPr marL="0" indent="0">
              <a:buNone/>
            </a:pPr>
            <a:endParaRPr lang="en-US" sz="2400" dirty="0">
              <a:solidFill>
                <a:schemeClr val="tx2"/>
              </a:solidFill>
            </a:endParaRPr>
          </a:p>
        </p:txBody>
      </p:sp>
    </p:spTree>
    <p:extLst>
      <p:ext uri="{BB962C8B-B14F-4D97-AF65-F5344CB8AC3E}">
        <p14:creationId xmlns:p14="http://schemas.microsoft.com/office/powerpoint/2010/main" val="3130290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685800"/>
            <a:ext cx="8686800" cy="769441"/>
          </a:xfrm>
          <a:prstGeom prst="rect">
            <a:avLst/>
          </a:prstGeom>
          <a:noFill/>
        </p:spPr>
        <p:txBody>
          <a:bodyPr wrap="square" rtlCol="0">
            <a:spAutoFit/>
          </a:bodyPr>
          <a:lstStyle/>
          <a:p>
            <a:pPr algn="ctr" fontAlgn="base">
              <a:spcBef>
                <a:spcPct val="0"/>
              </a:spcBef>
              <a:spcAft>
                <a:spcPct val="0"/>
              </a:spcAft>
            </a:pPr>
            <a:r>
              <a:rPr lang="en-US" sz="4400" dirty="0" smtClean="0">
                <a:solidFill>
                  <a:srgbClr val="1F497D"/>
                </a:solidFill>
              </a:rPr>
              <a:t>What could happen</a:t>
            </a:r>
            <a:endParaRPr lang="en-US" sz="4400" dirty="0">
              <a:solidFill>
                <a:srgbClr val="1F497D"/>
              </a:solidFill>
            </a:endParaRPr>
          </a:p>
        </p:txBody>
      </p:sp>
      <p:sp>
        <p:nvSpPr>
          <p:cNvPr id="8" name="Rectangle 3"/>
          <p:cNvSpPr txBox="1">
            <a:spLocks noGrp="1" noChangeArrowheads="1"/>
          </p:cNvSpPr>
          <p:nvPr>
            <p:ph idx="1"/>
          </p:nvPr>
        </p:nvSpPr>
        <p:spPr>
          <a:xfrm>
            <a:off x="457200" y="1676400"/>
            <a:ext cx="8229600" cy="4449763"/>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endParaRPr lang="en-US" altLang="en-US" sz="2800" b="1" dirty="0" smtClean="0">
              <a:solidFill>
                <a:schemeClr val="tx2"/>
              </a:solidFill>
            </a:endParaRPr>
          </a:p>
          <a:p>
            <a:pPr marL="45720" indent="0" algn="ctr">
              <a:buNone/>
            </a:pPr>
            <a:endParaRPr lang="en-US" altLang="en-US" b="1" dirty="0">
              <a:solidFill>
                <a:srgbClr val="FFFF00"/>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343400"/>
            <a:ext cx="2892238" cy="231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2362200"/>
            <a:ext cx="8305800" cy="2031325"/>
          </a:xfrm>
          <a:prstGeom prst="rect">
            <a:avLst/>
          </a:prstGeom>
          <a:noFill/>
        </p:spPr>
        <p:txBody>
          <a:bodyPr wrap="square" rtlCol="0">
            <a:spAutoFit/>
          </a:bodyPr>
          <a:lstStyle/>
          <a:p>
            <a:r>
              <a:rPr lang="en-US" dirty="0" smtClean="0"/>
              <a:t>The </a:t>
            </a:r>
            <a:r>
              <a:rPr lang="en-US" dirty="0"/>
              <a:t>legislature is empowered to recalibrate and even reverse our common-law decisions</a:t>
            </a:r>
            <a:r>
              <a:rPr lang="en-US" dirty="0" smtClean="0"/>
              <a:t>.  (Utah Stream Access Coalition v VR Acquisitions (2019)) </a:t>
            </a:r>
          </a:p>
          <a:p>
            <a:endParaRPr lang="en-US" dirty="0"/>
          </a:p>
          <a:p>
            <a:r>
              <a:rPr lang="en-US" dirty="0" smtClean="0"/>
              <a:t>Wastewater reuse and Groundwater recharge and recovery are examples of such recalibrations.  There are now specific statutes which regulate these issues.</a:t>
            </a:r>
          </a:p>
          <a:p>
            <a:endParaRPr lang="en-US" dirty="0"/>
          </a:p>
          <a:p>
            <a:endParaRPr lang="en-US" dirty="0"/>
          </a:p>
        </p:txBody>
      </p:sp>
    </p:spTree>
    <p:extLst>
      <p:ext uri="{BB962C8B-B14F-4D97-AF65-F5344CB8AC3E}">
        <p14:creationId xmlns:p14="http://schemas.microsoft.com/office/powerpoint/2010/main" val="2120944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solidFill>
              </a:rPr>
              <a:t>Statutory Criteria</a:t>
            </a:r>
            <a:endParaRPr lang="en-US" dirty="0">
              <a:solidFill>
                <a:schemeClr val="tx2"/>
              </a:solidFill>
            </a:endParaRPr>
          </a:p>
        </p:txBody>
      </p:sp>
      <p:sp>
        <p:nvSpPr>
          <p:cNvPr id="5" name="Content Placeholder 4"/>
          <p:cNvSpPr>
            <a:spLocks noGrp="1"/>
          </p:cNvSpPr>
          <p:nvPr>
            <p:ph sz="half" idx="2"/>
          </p:nvPr>
        </p:nvSpPr>
        <p:spPr>
          <a:xfrm>
            <a:off x="914400" y="2010930"/>
            <a:ext cx="7543800" cy="4466070"/>
          </a:xfrm>
          <a:noFill/>
          <a:ln>
            <a:noFill/>
          </a:ln>
        </p:spPr>
        <p:txBody>
          <a:bodyPr/>
          <a:lstStyle/>
          <a:p>
            <a:r>
              <a:rPr lang="en-US" sz="3600" dirty="0" smtClean="0">
                <a:solidFill>
                  <a:schemeClr val="tx2"/>
                </a:solidFill>
              </a:rPr>
              <a:t>73-3c	Wastewater Reuse Act</a:t>
            </a:r>
          </a:p>
          <a:p>
            <a:r>
              <a:rPr lang="en-US" sz="2400" dirty="0" smtClean="0">
                <a:solidFill>
                  <a:schemeClr val="tx2"/>
                </a:solidFill>
              </a:rPr>
              <a:t>Enacted 2006</a:t>
            </a:r>
          </a:p>
          <a:p>
            <a:r>
              <a:rPr lang="en-US" sz="2400" dirty="0" smtClean="0">
                <a:solidFill>
                  <a:schemeClr val="tx2"/>
                </a:solidFill>
              </a:rPr>
              <a:t>Amendments 2006, 2008</a:t>
            </a:r>
            <a:endParaRPr lang="en-US" sz="2400" dirty="0" smtClean="0">
              <a:solidFill>
                <a:schemeClr val="tx2"/>
              </a:solidFill>
            </a:endParaRPr>
          </a:p>
          <a:p>
            <a:r>
              <a:rPr lang="en-US" sz="2400" dirty="0" smtClean="0">
                <a:solidFill>
                  <a:schemeClr val="tx2"/>
                </a:solidFill>
              </a:rPr>
              <a:t>Permissible Reuse</a:t>
            </a:r>
          </a:p>
          <a:p>
            <a:pPr lvl="1"/>
            <a:r>
              <a:rPr lang="en-US" sz="2000" dirty="0" smtClean="0">
                <a:solidFill>
                  <a:schemeClr val="tx2"/>
                </a:solidFill>
              </a:rPr>
              <a:t>Public agency owning a water right, or </a:t>
            </a:r>
          </a:p>
          <a:p>
            <a:pPr lvl="1"/>
            <a:r>
              <a:rPr lang="en-US" sz="2000" dirty="0" smtClean="0">
                <a:solidFill>
                  <a:schemeClr val="tx2"/>
                </a:solidFill>
              </a:rPr>
              <a:t>P</a:t>
            </a:r>
            <a:r>
              <a:rPr lang="en-US" sz="2000" dirty="0" smtClean="0">
                <a:solidFill>
                  <a:schemeClr val="tx2"/>
                </a:solidFill>
              </a:rPr>
              <a:t>ublic agency under a contract authorizing the use</a:t>
            </a:r>
          </a:p>
          <a:p>
            <a:pPr lvl="2"/>
            <a:r>
              <a:rPr lang="en-US" sz="1800" dirty="0" smtClean="0">
                <a:solidFill>
                  <a:schemeClr val="tx2"/>
                </a:solidFill>
              </a:rPr>
              <a:t>Water right for municipal use</a:t>
            </a:r>
          </a:p>
          <a:p>
            <a:pPr lvl="2"/>
            <a:r>
              <a:rPr lang="en-US" sz="1800" dirty="0" smtClean="0">
                <a:solidFill>
                  <a:schemeClr val="tx2"/>
                </a:solidFill>
              </a:rPr>
              <a:t>Consistent with underlying water right. </a:t>
            </a:r>
          </a:p>
          <a:p>
            <a:pPr lvl="2"/>
            <a:r>
              <a:rPr lang="en-US" sz="1800" dirty="0" smtClean="0">
                <a:solidFill>
                  <a:schemeClr val="tx2"/>
                </a:solidFill>
              </a:rPr>
              <a:t>If not, a change application may be necessary.</a:t>
            </a:r>
          </a:p>
          <a:p>
            <a:r>
              <a:rPr lang="en-US" sz="2400" dirty="0" smtClean="0">
                <a:solidFill>
                  <a:schemeClr val="tx2"/>
                </a:solidFill>
              </a:rPr>
              <a:t>Water Quality Board Approval</a:t>
            </a:r>
            <a:endParaRPr lang="en-US" sz="1600" dirty="0">
              <a:solidFill>
                <a:schemeClr val="tx2"/>
              </a:solidFill>
            </a:endParaRPr>
          </a:p>
          <a:p>
            <a:endParaRPr lang="en-US" sz="2400" dirty="0">
              <a:solidFill>
                <a:schemeClr val="tx2"/>
              </a:solidFill>
            </a:endParaRPr>
          </a:p>
        </p:txBody>
      </p:sp>
    </p:spTree>
    <p:extLst>
      <p:ext uri="{BB962C8B-B14F-4D97-AF65-F5344CB8AC3E}">
        <p14:creationId xmlns:p14="http://schemas.microsoft.com/office/powerpoint/2010/main" val="2321678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solidFill>
              </a:rPr>
              <a:t>Statutory Criteria</a:t>
            </a:r>
            <a:endParaRPr lang="en-US" dirty="0">
              <a:solidFill>
                <a:schemeClr val="tx2"/>
              </a:solidFill>
            </a:endParaRPr>
          </a:p>
        </p:txBody>
      </p:sp>
      <p:sp>
        <p:nvSpPr>
          <p:cNvPr id="5" name="Content Placeholder 4"/>
          <p:cNvSpPr>
            <a:spLocks noGrp="1"/>
          </p:cNvSpPr>
          <p:nvPr>
            <p:ph sz="half" idx="2"/>
          </p:nvPr>
        </p:nvSpPr>
        <p:spPr>
          <a:xfrm>
            <a:off x="533400" y="1752600"/>
            <a:ext cx="8153400" cy="4724400"/>
          </a:xfrm>
          <a:noFill/>
          <a:ln>
            <a:noFill/>
          </a:ln>
        </p:spPr>
        <p:txBody>
          <a:bodyPr/>
          <a:lstStyle/>
          <a:p>
            <a:r>
              <a:rPr lang="en-US" sz="3600" dirty="0" smtClean="0">
                <a:solidFill>
                  <a:schemeClr val="tx2"/>
                </a:solidFill>
              </a:rPr>
              <a:t>73-3c	Wastewater Reuse Act</a:t>
            </a:r>
          </a:p>
          <a:p>
            <a:r>
              <a:rPr lang="en-US" sz="2400" dirty="0" smtClean="0">
                <a:solidFill>
                  <a:schemeClr val="tx2"/>
                </a:solidFill>
              </a:rPr>
              <a:t>Application to the State Engineer</a:t>
            </a:r>
          </a:p>
          <a:p>
            <a:pPr lvl="1"/>
            <a:r>
              <a:rPr lang="en-US" sz="2000" dirty="0" smtClean="0">
                <a:solidFill>
                  <a:schemeClr val="tx2"/>
                </a:solidFill>
              </a:rPr>
              <a:t>Statutory compliance</a:t>
            </a:r>
          </a:p>
          <a:p>
            <a:pPr lvl="2"/>
            <a:r>
              <a:rPr lang="en-US" sz="1600" dirty="0" smtClean="0">
                <a:solidFill>
                  <a:schemeClr val="tx2"/>
                </a:solidFill>
              </a:rPr>
              <a:t>Advertised</a:t>
            </a:r>
          </a:p>
          <a:p>
            <a:pPr lvl="2"/>
            <a:r>
              <a:rPr lang="en-US" sz="1600" dirty="0" smtClean="0">
                <a:solidFill>
                  <a:schemeClr val="tx2"/>
                </a:solidFill>
              </a:rPr>
              <a:t>Protests</a:t>
            </a:r>
          </a:p>
          <a:p>
            <a:pPr lvl="2"/>
            <a:r>
              <a:rPr lang="en-US" sz="1600" dirty="0" smtClean="0">
                <a:solidFill>
                  <a:schemeClr val="tx2"/>
                </a:solidFill>
              </a:rPr>
              <a:t>Approve or reject</a:t>
            </a:r>
          </a:p>
          <a:p>
            <a:pPr lvl="2"/>
            <a:r>
              <a:rPr lang="en-US" sz="1600" dirty="0" smtClean="0">
                <a:solidFill>
                  <a:schemeClr val="tx2"/>
                </a:solidFill>
              </a:rPr>
              <a:t>Proof project is completed</a:t>
            </a:r>
          </a:p>
          <a:p>
            <a:pPr lvl="2"/>
            <a:r>
              <a:rPr lang="en-US" sz="1600" dirty="0" smtClean="0">
                <a:solidFill>
                  <a:schemeClr val="tx2"/>
                </a:solidFill>
              </a:rPr>
              <a:t>Judicial review of the decision</a:t>
            </a:r>
            <a:endParaRPr lang="en-US" sz="2400" dirty="0">
              <a:solidFill>
                <a:schemeClr val="tx2"/>
              </a:solidFill>
            </a:endParaRPr>
          </a:p>
          <a:p>
            <a:pPr lvl="1"/>
            <a:r>
              <a:rPr lang="en-US" sz="2000" dirty="0" smtClean="0">
                <a:solidFill>
                  <a:schemeClr val="tx2"/>
                </a:solidFill>
              </a:rPr>
              <a:t>Consistent with the underlying water right</a:t>
            </a:r>
          </a:p>
          <a:p>
            <a:pPr lvl="1"/>
            <a:r>
              <a:rPr lang="en-US" sz="2000" dirty="0" smtClean="0">
                <a:solidFill>
                  <a:schemeClr val="tx2"/>
                </a:solidFill>
              </a:rPr>
              <a:t>Return flow requirement satisfied</a:t>
            </a:r>
          </a:p>
          <a:p>
            <a:pPr lvl="1"/>
            <a:r>
              <a:rPr lang="en-US" sz="2000" dirty="0" smtClean="0">
                <a:solidFill>
                  <a:schemeClr val="tx2"/>
                </a:solidFill>
              </a:rPr>
              <a:t>Priority of reuse</a:t>
            </a:r>
          </a:p>
          <a:p>
            <a:pPr lvl="2"/>
            <a:r>
              <a:rPr lang="en-US" sz="1600" dirty="0" smtClean="0">
                <a:solidFill>
                  <a:schemeClr val="tx2"/>
                </a:solidFill>
              </a:rPr>
              <a:t>If use consistent with underlying water right, priority of use is same as underlying water right.</a:t>
            </a:r>
            <a:endParaRPr lang="en-US" sz="1600" dirty="0">
              <a:solidFill>
                <a:schemeClr val="tx2"/>
              </a:solidFill>
            </a:endParaRPr>
          </a:p>
          <a:p>
            <a:pPr lvl="2"/>
            <a:endParaRPr lang="en-US" sz="1600" dirty="0" smtClean="0">
              <a:solidFill>
                <a:schemeClr val="tx2"/>
              </a:solidFill>
            </a:endParaRPr>
          </a:p>
          <a:p>
            <a:endParaRPr lang="en-US" sz="2400" dirty="0">
              <a:solidFill>
                <a:schemeClr val="tx2"/>
              </a:solidFill>
            </a:endParaRPr>
          </a:p>
        </p:txBody>
      </p:sp>
    </p:spTree>
    <p:extLst>
      <p:ext uri="{BB962C8B-B14F-4D97-AF65-F5344CB8AC3E}">
        <p14:creationId xmlns:p14="http://schemas.microsoft.com/office/powerpoint/2010/main" val="977906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solidFill>
              </a:rPr>
              <a:t>Statutory Criteria</a:t>
            </a:r>
            <a:endParaRPr lang="en-US" dirty="0">
              <a:solidFill>
                <a:schemeClr val="tx2"/>
              </a:solidFill>
            </a:endParaRPr>
          </a:p>
        </p:txBody>
      </p:sp>
      <p:sp>
        <p:nvSpPr>
          <p:cNvPr id="5" name="Content Placeholder 4"/>
          <p:cNvSpPr>
            <a:spLocks noGrp="1"/>
          </p:cNvSpPr>
          <p:nvPr>
            <p:ph sz="half" idx="2"/>
          </p:nvPr>
        </p:nvSpPr>
        <p:spPr>
          <a:xfrm>
            <a:off x="304800" y="1905000"/>
            <a:ext cx="8382000" cy="4466070"/>
          </a:xfrm>
          <a:noFill/>
          <a:ln>
            <a:noFill/>
          </a:ln>
        </p:spPr>
        <p:txBody>
          <a:bodyPr/>
          <a:lstStyle/>
          <a:p>
            <a:r>
              <a:rPr lang="en-US" dirty="0" smtClean="0">
                <a:solidFill>
                  <a:schemeClr val="tx2"/>
                </a:solidFill>
              </a:rPr>
              <a:t>73-3b	Groundwater Recharge and Recovery Act</a:t>
            </a:r>
          </a:p>
          <a:p>
            <a:r>
              <a:rPr lang="en-US" sz="2400" dirty="0" smtClean="0">
                <a:solidFill>
                  <a:schemeClr val="tx2"/>
                </a:solidFill>
              </a:rPr>
              <a:t>Enacted 1991</a:t>
            </a:r>
          </a:p>
          <a:p>
            <a:r>
              <a:rPr lang="en-US" sz="2400" dirty="0" smtClean="0">
                <a:solidFill>
                  <a:schemeClr val="tx2"/>
                </a:solidFill>
              </a:rPr>
              <a:t>Amendments 2008, 2009, 2010</a:t>
            </a:r>
          </a:p>
          <a:p>
            <a:r>
              <a:rPr lang="en-US" sz="2400" dirty="0" smtClean="0">
                <a:solidFill>
                  <a:schemeClr val="tx2"/>
                </a:solidFill>
              </a:rPr>
              <a:t>May not artificially recharge an aquifer without first obtaining a recharge permit</a:t>
            </a:r>
          </a:p>
          <a:p>
            <a:r>
              <a:rPr lang="en-US" sz="2400" dirty="0" smtClean="0">
                <a:solidFill>
                  <a:schemeClr val="tx2"/>
                </a:solidFill>
              </a:rPr>
              <a:t>May not recover water artificially recharged without first obtaining a recover permit</a:t>
            </a:r>
          </a:p>
          <a:p>
            <a:r>
              <a:rPr lang="en-US" sz="2400" dirty="0" smtClean="0">
                <a:solidFill>
                  <a:schemeClr val="tx2"/>
                </a:solidFill>
              </a:rPr>
              <a:t>Must have a valid water right</a:t>
            </a:r>
          </a:p>
          <a:p>
            <a:r>
              <a:rPr lang="en-US" sz="2400" dirty="0" smtClean="0">
                <a:solidFill>
                  <a:schemeClr val="tx2"/>
                </a:solidFill>
              </a:rPr>
              <a:t>Recovered water to be used only as authorized prior</a:t>
            </a:r>
          </a:p>
          <a:p>
            <a:r>
              <a:rPr lang="en-US" sz="2400" dirty="0" smtClean="0">
                <a:solidFill>
                  <a:schemeClr val="tx2"/>
                </a:solidFill>
              </a:rPr>
              <a:t>Unless a change or exchange application is filed and approved</a:t>
            </a:r>
          </a:p>
          <a:p>
            <a:endParaRPr lang="en-US" dirty="0" smtClean="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4168493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solidFill>
              </a:rPr>
              <a:t>Statutory Criteria</a:t>
            </a:r>
            <a:endParaRPr lang="en-US" dirty="0">
              <a:solidFill>
                <a:schemeClr val="tx2"/>
              </a:solidFill>
            </a:endParaRPr>
          </a:p>
        </p:txBody>
      </p:sp>
      <p:sp>
        <p:nvSpPr>
          <p:cNvPr id="5" name="Content Placeholder 4"/>
          <p:cNvSpPr>
            <a:spLocks noGrp="1"/>
          </p:cNvSpPr>
          <p:nvPr>
            <p:ph sz="half" idx="2"/>
          </p:nvPr>
        </p:nvSpPr>
        <p:spPr>
          <a:xfrm>
            <a:off x="304800" y="1295400"/>
            <a:ext cx="8382000" cy="5075670"/>
          </a:xfrm>
          <a:noFill/>
          <a:ln>
            <a:noFill/>
          </a:ln>
        </p:spPr>
        <p:txBody>
          <a:bodyPr/>
          <a:lstStyle/>
          <a:p>
            <a:r>
              <a:rPr lang="en-US" dirty="0" smtClean="0">
                <a:solidFill>
                  <a:schemeClr val="tx2"/>
                </a:solidFill>
              </a:rPr>
              <a:t>73-3b	Groundwater Recharge and Recovery Act</a:t>
            </a:r>
          </a:p>
          <a:p>
            <a:r>
              <a:rPr lang="en-US" dirty="0" smtClean="0">
                <a:solidFill>
                  <a:schemeClr val="tx2"/>
                </a:solidFill>
              </a:rPr>
              <a:t>Procedures</a:t>
            </a:r>
          </a:p>
          <a:p>
            <a:pPr lvl="1"/>
            <a:r>
              <a:rPr lang="en-US" sz="2000" dirty="0" smtClean="0">
                <a:solidFill>
                  <a:schemeClr val="tx2"/>
                </a:solidFill>
              </a:rPr>
              <a:t>Advertise</a:t>
            </a:r>
          </a:p>
          <a:p>
            <a:pPr lvl="1"/>
            <a:r>
              <a:rPr lang="en-US" sz="2000" dirty="0" smtClean="0">
                <a:solidFill>
                  <a:schemeClr val="tx2"/>
                </a:solidFill>
              </a:rPr>
              <a:t>Protests</a:t>
            </a:r>
          </a:p>
          <a:p>
            <a:pPr lvl="1"/>
            <a:r>
              <a:rPr lang="en-US" sz="2000" dirty="0" smtClean="0">
                <a:solidFill>
                  <a:schemeClr val="tx2"/>
                </a:solidFill>
              </a:rPr>
              <a:t>Judicial Review</a:t>
            </a:r>
          </a:p>
          <a:p>
            <a:r>
              <a:rPr lang="en-US" dirty="0" smtClean="0">
                <a:solidFill>
                  <a:schemeClr val="tx2"/>
                </a:solidFill>
              </a:rPr>
              <a:t>Review</a:t>
            </a:r>
          </a:p>
          <a:p>
            <a:pPr lvl="1"/>
            <a:r>
              <a:rPr lang="en-US" sz="2000" dirty="0" smtClean="0">
                <a:solidFill>
                  <a:schemeClr val="tx2"/>
                </a:solidFill>
              </a:rPr>
              <a:t>Technical and financial capability</a:t>
            </a:r>
          </a:p>
          <a:p>
            <a:pPr lvl="1"/>
            <a:r>
              <a:rPr lang="en-US" sz="2000" dirty="0" smtClean="0">
                <a:solidFill>
                  <a:schemeClr val="tx2"/>
                </a:solidFill>
              </a:rPr>
              <a:t>Valid water right</a:t>
            </a:r>
          </a:p>
          <a:p>
            <a:pPr lvl="1"/>
            <a:r>
              <a:rPr lang="en-US" sz="2000" dirty="0" smtClean="0">
                <a:solidFill>
                  <a:schemeClr val="tx2"/>
                </a:solidFill>
              </a:rPr>
              <a:t>Hydrologically feasible</a:t>
            </a:r>
          </a:p>
          <a:p>
            <a:pPr lvl="1"/>
            <a:r>
              <a:rPr lang="en-US" sz="2000" dirty="0" smtClean="0">
                <a:solidFill>
                  <a:schemeClr val="tx2"/>
                </a:solidFill>
              </a:rPr>
              <a:t>Water quality permits</a:t>
            </a:r>
          </a:p>
          <a:p>
            <a:pPr lvl="1"/>
            <a:r>
              <a:rPr lang="en-US" sz="2000" dirty="0" smtClean="0">
                <a:solidFill>
                  <a:schemeClr val="tx2"/>
                </a:solidFill>
              </a:rPr>
              <a:t>Not impair existing water rights</a:t>
            </a:r>
          </a:p>
          <a:p>
            <a:pPr lvl="1"/>
            <a:r>
              <a:rPr lang="en-US" sz="2000" dirty="0" smtClean="0">
                <a:solidFill>
                  <a:schemeClr val="tx2"/>
                </a:solidFill>
              </a:rPr>
              <a:t>Recovery POD within hydrologic impact of the recharge project</a:t>
            </a:r>
          </a:p>
        </p:txBody>
      </p:sp>
    </p:spTree>
    <p:extLst>
      <p:ext uri="{BB962C8B-B14F-4D97-AF65-F5344CB8AC3E}">
        <p14:creationId xmlns:p14="http://schemas.microsoft.com/office/powerpoint/2010/main" val="3305541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solidFill>
              </a:rPr>
              <a:t>Statutory Criteria</a:t>
            </a:r>
            <a:endParaRPr lang="en-US" dirty="0">
              <a:solidFill>
                <a:schemeClr val="tx2"/>
              </a:solidFill>
            </a:endParaRPr>
          </a:p>
        </p:txBody>
      </p:sp>
      <p:sp>
        <p:nvSpPr>
          <p:cNvPr id="5" name="Content Placeholder 4"/>
          <p:cNvSpPr>
            <a:spLocks noGrp="1"/>
          </p:cNvSpPr>
          <p:nvPr>
            <p:ph sz="half" idx="2"/>
          </p:nvPr>
        </p:nvSpPr>
        <p:spPr>
          <a:xfrm>
            <a:off x="304800" y="1905000"/>
            <a:ext cx="8382000" cy="4466070"/>
          </a:xfrm>
          <a:noFill/>
          <a:ln>
            <a:noFill/>
          </a:ln>
        </p:spPr>
        <p:txBody>
          <a:bodyPr/>
          <a:lstStyle/>
          <a:p>
            <a:r>
              <a:rPr lang="en-US" dirty="0" smtClean="0">
                <a:solidFill>
                  <a:schemeClr val="tx2"/>
                </a:solidFill>
              </a:rPr>
              <a:t>73-3b	Groundwater Recharge and Recovery Act</a:t>
            </a:r>
          </a:p>
          <a:p>
            <a:r>
              <a:rPr lang="en-US" dirty="0" smtClean="0">
                <a:solidFill>
                  <a:schemeClr val="tx2"/>
                </a:solidFill>
              </a:rPr>
              <a:t>Completion</a:t>
            </a:r>
          </a:p>
          <a:p>
            <a:pPr lvl="1"/>
            <a:r>
              <a:rPr lang="en-US" sz="2000" dirty="0" smtClean="0">
                <a:solidFill>
                  <a:schemeClr val="tx2"/>
                </a:solidFill>
              </a:rPr>
              <a:t>Proof of completion</a:t>
            </a:r>
          </a:p>
          <a:p>
            <a:pPr lvl="1"/>
            <a:r>
              <a:rPr lang="en-US" sz="2000" dirty="0" smtClean="0">
                <a:solidFill>
                  <a:schemeClr val="tx2"/>
                </a:solidFill>
              </a:rPr>
              <a:t>Certificate</a:t>
            </a:r>
            <a:endParaRPr lang="en-US" sz="2000" dirty="0">
              <a:solidFill>
                <a:schemeClr val="tx2"/>
              </a:solidFill>
            </a:endParaRPr>
          </a:p>
          <a:p>
            <a:r>
              <a:rPr lang="en-US" dirty="0" smtClean="0">
                <a:solidFill>
                  <a:schemeClr val="tx2"/>
                </a:solidFill>
              </a:rPr>
              <a:t>Operation</a:t>
            </a:r>
          </a:p>
          <a:p>
            <a:pPr lvl="1"/>
            <a:r>
              <a:rPr lang="en-US" sz="2000" dirty="0" smtClean="0">
                <a:solidFill>
                  <a:schemeClr val="tx2"/>
                </a:solidFill>
              </a:rPr>
              <a:t>Storage account</a:t>
            </a:r>
          </a:p>
          <a:p>
            <a:pPr lvl="1"/>
            <a:r>
              <a:rPr lang="en-US" sz="2000" dirty="0" smtClean="0">
                <a:solidFill>
                  <a:schemeClr val="tx2"/>
                </a:solidFill>
              </a:rPr>
              <a:t>Monitoring</a:t>
            </a:r>
          </a:p>
          <a:p>
            <a:pPr lvl="1"/>
            <a:r>
              <a:rPr lang="en-US" sz="2000" dirty="0" smtClean="0">
                <a:solidFill>
                  <a:schemeClr val="tx2"/>
                </a:solidFill>
              </a:rPr>
              <a:t>Reporting</a:t>
            </a:r>
          </a:p>
          <a:p>
            <a:pPr marL="457200" lvl="1" indent="0">
              <a:buNone/>
            </a:pPr>
            <a:endParaRPr lang="en-US" dirty="0">
              <a:solidFill>
                <a:schemeClr val="tx2"/>
              </a:solidFill>
            </a:endParaRPr>
          </a:p>
        </p:txBody>
      </p:sp>
    </p:spTree>
    <p:extLst>
      <p:ext uri="{BB962C8B-B14F-4D97-AF65-F5344CB8AC3E}">
        <p14:creationId xmlns:p14="http://schemas.microsoft.com/office/powerpoint/2010/main" val="1529911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57200"/>
            <a:ext cx="8229600" cy="960870"/>
          </a:xfrm>
        </p:spPr>
        <p:txBody>
          <a:bodyPr/>
          <a:lstStyle/>
          <a:p>
            <a:r>
              <a:rPr lang="en-US" sz="3600" dirty="0" smtClean="0">
                <a:solidFill>
                  <a:schemeClr val="tx2"/>
                </a:solidFill>
              </a:rPr>
              <a:t>Existing Wastewater Reuse Filings</a:t>
            </a:r>
            <a:endParaRPr lang="en-US" sz="3600"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37856231"/>
              </p:ext>
            </p:extLst>
          </p:nvPr>
        </p:nvGraphicFramePr>
        <p:xfrm>
          <a:off x="2133600" y="1524004"/>
          <a:ext cx="4953000" cy="4648196"/>
        </p:xfrm>
        <a:graphic>
          <a:graphicData uri="http://schemas.openxmlformats.org/drawingml/2006/table">
            <a:tbl>
              <a:tblPr/>
              <a:tblGrid>
                <a:gridCol w="1072991">
                  <a:extLst>
                    <a:ext uri="{9D8B030D-6E8A-4147-A177-3AD203B41FA5}">
                      <a16:colId xmlns:a16="http://schemas.microsoft.com/office/drawing/2014/main" val="2370652521"/>
                    </a:ext>
                  </a:extLst>
                </a:gridCol>
                <a:gridCol w="3880009">
                  <a:extLst>
                    <a:ext uri="{9D8B030D-6E8A-4147-A177-3AD203B41FA5}">
                      <a16:colId xmlns:a16="http://schemas.microsoft.com/office/drawing/2014/main" val="4026269844"/>
                    </a:ext>
                  </a:extLst>
                </a:gridCol>
              </a:tblGrid>
              <a:tr h="220033">
                <a:tc gridSpan="2">
                  <a:txBody>
                    <a:bodyPr/>
                    <a:lstStyle/>
                    <a:p>
                      <a:pPr algn="l" fontAlgn="b"/>
                      <a:r>
                        <a:rPr lang="en-US" sz="1200" b="1" i="0" u="none" strike="noStrike">
                          <a:solidFill>
                            <a:srgbClr val="44546A"/>
                          </a:solidFill>
                          <a:effectLst/>
                          <a:latin typeface="Calibri" panose="020F0502020204030204" pitchFamily="34" charset="0"/>
                        </a:rPr>
                        <a:t>Wastewater Reuse Applications:</a:t>
                      </a:r>
                    </a:p>
                  </a:txBody>
                  <a:tcPr marL="8927" marR="8927" marT="8927" marB="0" anchor="b">
                    <a:lnL>
                      <a:noFill/>
                    </a:lnL>
                    <a:lnR>
                      <a:noFill/>
                    </a:lnR>
                    <a:lnT>
                      <a:noFill/>
                    </a:lnT>
                    <a:lnB w="19050" cap="flat" cmpd="sng" algn="ctr">
                      <a:solidFill>
                        <a:srgbClr val="ACCCEA"/>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5013431"/>
                  </a:ext>
                </a:extLst>
              </a:tr>
              <a:tr h="229201">
                <a:tc>
                  <a:txBody>
                    <a:bodyPr/>
                    <a:lstStyle/>
                    <a:p>
                      <a:pPr algn="l" fontAlgn="b"/>
                      <a:r>
                        <a:rPr lang="en-US" sz="1200" b="1" i="0" u="none" strike="noStrike">
                          <a:solidFill>
                            <a:srgbClr val="44546A"/>
                          </a:solidFill>
                          <a:effectLst/>
                          <a:latin typeface="Calibri" panose="020F0502020204030204" pitchFamily="34" charset="0"/>
                        </a:rPr>
                        <a:t>NS001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City of Hildale / Twin City Water Works*</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2095176192"/>
                  </a:ext>
                </a:extLst>
              </a:tr>
              <a:tr h="229201">
                <a:tc>
                  <a:txBody>
                    <a:bodyPr/>
                    <a:lstStyle/>
                    <a:p>
                      <a:pPr algn="l" fontAlgn="b"/>
                      <a:r>
                        <a:rPr lang="en-US" sz="1200" b="1" i="0" u="none" strike="noStrike">
                          <a:solidFill>
                            <a:srgbClr val="44546A"/>
                          </a:solidFill>
                          <a:effectLst/>
                          <a:latin typeface="Calibri" panose="020F0502020204030204" pitchFamily="34" charset="0"/>
                        </a:rPr>
                        <a:t>NS002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City of Orem*</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2257825560"/>
                  </a:ext>
                </a:extLst>
              </a:tr>
              <a:tr h="229201">
                <a:tc>
                  <a:txBody>
                    <a:bodyPr/>
                    <a:lstStyle/>
                    <a:p>
                      <a:pPr algn="l" fontAlgn="b"/>
                      <a:r>
                        <a:rPr lang="en-US" sz="1200" b="1" i="0" u="none" strike="noStrike">
                          <a:solidFill>
                            <a:srgbClr val="44546A"/>
                          </a:solidFill>
                          <a:effectLst/>
                          <a:latin typeface="Calibri" panose="020F0502020204030204" pitchFamily="34" charset="0"/>
                        </a:rPr>
                        <a:t>NS003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Payson City Corporation*</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1960254272"/>
                  </a:ext>
                </a:extLst>
              </a:tr>
              <a:tr h="229201">
                <a:tc>
                  <a:txBody>
                    <a:bodyPr/>
                    <a:lstStyle/>
                    <a:p>
                      <a:pPr algn="l" fontAlgn="b"/>
                      <a:r>
                        <a:rPr lang="en-US" sz="1200" b="1" i="0" u="none" strike="noStrike">
                          <a:solidFill>
                            <a:srgbClr val="44546A"/>
                          </a:solidFill>
                          <a:effectLst/>
                          <a:latin typeface="Calibri" panose="020F0502020204030204" pitchFamily="34" charset="0"/>
                        </a:rPr>
                        <a:t>NS004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City of St. George*</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2101677778"/>
                  </a:ext>
                </a:extLst>
              </a:tr>
              <a:tr h="229201">
                <a:tc>
                  <a:txBody>
                    <a:bodyPr/>
                    <a:lstStyle/>
                    <a:p>
                      <a:pPr algn="l" fontAlgn="b"/>
                      <a:r>
                        <a:rPr lang="en-US" sz="1200" b="1" i="0" u="none" strike="noStrike">
                          <a:solidFill>
                            <a:srgbClr val="44546A"/>
                          </a:solidFill>
                          <a:effectLst/>
                          <a:latin typeface="Calibri" panose="020F0502020204030204" pitchFamily="34" charset="0"/>
                        </a:rPr>
                        <a:t>NS005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Central Valley WRF / City of South Salt Lake*</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266406832"/>
                  </a:ext>
                </a:extLst>
              </a:tr>
              <a:tr h="229201">
                <a:tc>
                  <a:txBody>
                    <a:bodyPr/>
                    <a:lstStyle/>
                    <a:p>
                      <a:pPr algn="l" fontAlgn="b"/>
                      <a:r>
                        <a:rPr lang="en-US" sz="1200" b="1" i="0" u="none" strike="noStrike">
                          <a:solidFill>
                            <a:srgbClr val="44546A"/>
                          </a:solidFill>
                          <a:effectLst/>
                          <a:latin typeface="Calibri" panose="020F0502020204030204" pitchFamily="34" charset="0"/>
                        </a:rPr>
                        <a:t>NS006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City of Tooele*</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1768151487"/>
                  </a:ext>
                </a:extLst>
              </a:tr>
              <a:tr h="229201">
                <a:tc>
                  <a:txBody>
                    <a:bodyPr/>
                    <a:lstStyle/>
                    <a:p>
                      <a:pPr algn="l" fontAlgn="b"/>
                      <a:r>
                        <a:rPr lang="en-US" sz="1200" b="1" i="0" u="none" strike="noStrike">
                          <a:solidFill>
                            <a:srgbClr val="44546A"/>
                          </a:solidFill>
                          <a:effectLst/>
                          <a:latin typeface="Calibri" panose="020F0502020204030204" pitchFamily="34" charset="0"/>
                        </a:rPr>
                        <a:t>NS007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South Davis Sewer District*</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1419278704"/>
                  </a:ext>
                </a:extLst>
              </a:tr>
              <a:tr h="247537">
                <a:tc>
                  <a:txBody>
                    <a:bodyPr/>
                    <a:lstStyle/>
                    <a:p>
                      <a:pPr algn="l" fontAlgn="b"/>
                      <a:r>
                        <a:rPr lang="en-US" sz="1200" b="1" i="0" u="none" strike="noStrike">
                          <a:solidFill>
                            <a:srgbClr val="44546A"/>
                          </a:solidFill>
                          <a:effectLst/>
                          <a:latin typeface="Calibri" panose="020F0502020204030204" pitchFamily="34" charset="0"/>
                        </a:rPr>
                        <a:t>NS008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City of Saratoga Springs</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4063356021"/>
                  </a:ext>
                </a:extLst>
              </a:tr>
              <a:tr h="229201">
                <a:tc>
                  <a:txBody>
                    <a:bodyPr/>
                    <a:lstStyle/>
                    <a:p>
                      <a:pPr algn="l" fontAlgn="b"/>
                      <a:r>
                        <a:rPr lang="en-US" sz="1200" b="1" i="0" u="none" strike="noStrike">
                          <a:solidFill>
                            <a:srgbClr val="44546A"/>
                          </a:solidFill>
                          <a:effectLst/>
                          <a:latin typeface="Calibri" panose="020F0502020204030204" pitchFamily="34" charset="0"/>
                        </a:rPr>
                        <a:t>NS009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Central Weber Sewer Improvement District*</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3850397752"/>
                  </a:ext>
                </a:extLst>
              </a:tr>
              <a:tr h="229201">
                <a:tc>
                  <a:txBody>
                    <a:bodyPr/>
                    <a:lstStyle/>
                    <a:p>
                      <a:pPr algn="l" fontAlgn="b"/>
                      <a:r>
                        <a:rPr lang="en-US" sz="1200" b="1" i="0" u="none" strike="noStrike">
                          <a:solidFill>
                            <a:srgbClr val="44546A"/>
                          </a:solidFill>
                          <a:effectLst/>
                          <a:latin typeface="Calibri" panose="020F0502020204030204" pitchFamily="34" charset="0"/>
                        </a:rPr>
                        <a:t>NS010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Lehi City*</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2171048574"/>
                  </a:ext>
                </a:extLst>
              </a:tr>
              <a:tr h="247537">
                <a:tc>
                  <a:txBody>
                    <a:bodyPr/>
                    <a:lstStyle/>
                    <a:p>
                      <a:pPr algn="l" fontAlgn="b"/>
                      <a:r>
                        <a:rPr lang="en-US" sz="1200" b="1" i="0" u="none" strike="noStrike">
                          <a:solidFill>
                            <a:srgbClr val="44546A"/>
                          </a:solidFill>
                          <a:effectLst/>
                          <a:latin typeface="Calibri" panose="020F0502020204030204" pitchFamily="34" charset="0"/>
                        </a:rPr>
                        <a:t>NS011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Fairview City</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271777323"/>
                  </a:ext>
                </a:extLst>
              </a:tr>
              <a:tr h="247537">
                <a:tc>
                  <a:txBody>
                    <a:bodyPr/>
                    <a:lstStyle/>
                    <a:p>
                      <a:pPr algn="l" fontAlgn="b"/>
                      <a:r>
                        <a:rPr lang="en-US" sz="1200" b="1" i="0" u="none" strike="noStrike">
                          <a:solidFill>
                            <a:srgbClr val="44546A"/>
                          </a:solidFill>
                          <a:effectLst/>
                          <a:latin typeface="Calibri" panose="020F0502020204030204" pitchFamily="34" charset="0"/>
                        </a:rPr>
                        <a:t>NS012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Town of Eagle Mountain</a:t>
                      </a:r>
                      <a:r>
                        <a:rPr lang="en-US" sz="1200" b="1" i="0" u="none" strike="noStrike" baseline="30000">
                          <a:solidFill>
                            <a:srgbClr val="44546A"/>
                          </a:solidFill>
                          <a:effectLst/>
                          <a:latin typeface="Calibri" panose="020F0502020204030204" pitchFamily="34" charset="0"/>
                        </a:rPr>
                        <a:t>NF</a:t>
                      </a:r>
                      <a:endParaRPr lang="en-US" sz="1200" b="1" i="0" u="none" strike="noStrike">
                        <a:solidFill>
                          <a:srgbClr val="44546A"/>
                        </a:solidFill>
                        <a:effectLst/>
                        <a:latin typeface="Calibri" panose="020F0502020204030204" pitchFamily="34" charset="0"/>
                      </a:endParaRP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3236993938"/>
                  </a:ext>
                </a:extLst>
              </a:tr>
              <a:tr h="229201">
                <a:tc>
                  <a:txBody>
                    <a:bodyPr/>
                    <a:lstStyle/>
                    <a:p>
                      <a:pPr algn="l" fontAlgn="b"/>
                      <a:r>
                        <a:rPr lang="en-US" sz="1200" b="1" i="0" u="none" strike="noStrike">
                          <a:solidFill>
                            <a:srgbClr val="44546A"/>
                          </a:solidFill>
                          <a:effectLst/>
                          <a:latin typeface="Calibri" panose="020F0502020204030204" pitchFamily="34" charset="0"/>
                        </a:rPr>
                        <a:t>NS013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Richmond City Corp*</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2287944329"/>
                  </a:ext>
                </a:extLst>
              </a:tr>
              <a:tr h="229201">
                <a:tc>
                  <a:txBody>
                    <a:bodyPr/>
                    <a:lstStyle/>
                    <a:p>
                      <a:pPr algn="l" fontAlgn="b"/>
                      <a:r>
                        <a:rPr lang="en-US" sz="1200" b="1" i="0" u="none" strike="noStrike">
                          <a:solidFill>
                            <a:srgbClr val="44546A"/>
                          </a:solidFill>
                          <a:effectLst/>
                          <a:latin typeface="Calibri" panose="020F0502020204030204" pitchFamily="34" charset="0"/>
                        </a:rPr>
                        <a:t>NS014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Mona City*</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89445568"/>
                  </a:ext>
                </a:extLst>
              </a:tr>
              <a:tr h="229201">
                <a:tc>
                  <a:txBody>
                    <a:bodyPr/>
                    <a:lstStyle/>
                    <a:p>
                      <a:pPr algn="l" fontAlgn="b"/>
                      <a:r>
                        <a:rPr lang="en-US" sz="1200" b="1" i="0" u="none" strike="noStrike">
                          <a:solidFill>
                            <a:srgbClr val="44546A"/>
                          </a:solidFill>
                          <a:effectLst/>
                          <a:latin typeface="Calibri" panose="020F0502020204030204" pitchFamily="34" charset="0"/>
                        </a:rPr>
                        <a:t>NS015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Santaquin City*</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2440802853"/>
                  </a:ext>
                </a:extLst>
              </a:tr>
              <a:tr h="229201">
                <a:tc>
                  <a:txBody>
                    <a:bodyPr/>
                    <a:lstStyle/>
                    <a:p>
                      <a:pPr algn="l" fontAlgn="b"/>
                      <a:r>
                        <a:rPr lang="en-US" sz="1200" b="1" i="0" u="none" strike="noStrike">
                          <a:solidFill>
                            <a:srgbClr val="44546A"/>
                          </a:solidFill>
                          <a:effectLst/>
                          <a:latin typeface="Calibri" panose="020F0502020204030204" pitchFamily="34" charset="0"/>
                        </a:rPr>
                        <a:t>NS016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Willard City*</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3328480991"/>
                  </a:ext>
                </a:extLst>
              </a:tr>
              <a:tr h="229201">
                <a:tc>
                  <a:txBody>
                    <a:bodyPr/>
                    <a:lstStyle/>
                    <a:p>
                      <a:pPr algn="l" fontAlgn="b"/>
                      <a:r>
                        <a:rPr lang="en-US" sz="1200" b="1" i="0" u="none" strike="noStrike">
                          <a:solidFill>
                            <a:srgbClr val="44546A"/>
                          </a:solidFill>
                          <a:effectLst/>
                          <a:latin typeface="Calibri" panose="020F0502020204030204" pitchFamily="34" charset="0"/>
                        </a:rPr>
                        <a:t>NS017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Perry City*</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1505246020"/>
                  </a:ext>
                </a:extLst>
              </a:tr>
              <a:tr h="247537">
                <a:tc>
                  <a:txBody>
                    <a:bodyPr/>
                    <a:lstStyle/>
                    <a:p>
                      <a:pPr algn="l" fontAlgn="b"/>
                      <a:r>
                        <a:rPr lang="en-US" sz="1200" b="1" i="0" u="none" strike="noStrike">
                          <a:solidFill>
                            <a:srgbClr val="44546A"/>
                          </a:solidFill>
                          <a:effectLst/>
                          <a:latin typeface="Calibri" panose="020F0502020204030204" pitchFamily="34" charset="0"/>
                        </a:rPr>
                        <a:t>NS018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a:solidFill>
                            <a:srgbClr val="44546A"/>
                          </a:solidFill>
                          <a:effectLst/>
                          <a:latin typeface="Calibri" panose="020F0502020204030204" pitchFamily="34" charset="0"/>
                        </a:rPr>
                        <a:t>Hyde Park City</a:t>
                      </a:r>
                      <a:r>
                        <a:rPr lang="en-US" sz="1200" b="1" i="0" u="none" strike="noStrike" baseline="30000">
                          <a:solidFill>
                            <a:srgbClr val="44546A"/>
                          </a:solidFill>
                          <a:effectLst/>
                          <a:latin typeface="Calibri" panose="020F0502020204030204" pitchFamily="34" charset="0"/>
                        </a:rPr>
                        <a:t>WD</a:t>
                      </a:r>
                      <a:endParaRPr lang="en-US" sz="1200" b="1" i="0" u="none" strike="noStrike">
                        <a:solidFill>
                          <a:srgbClr val="44546A"/>
                        </a:solidFill>
                        <a:effectLst/>
                        <a:latin typeface="Calibri" panose="020F0502020204030204" pitchFamily="34" charset="0"/>
                      </a:endParaRP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2047293955"/>
                  </a:ext>
                </a:extLst>
              </a:tr>
              <a:tr h="229201">
                <a:tc>
                  <a:txBody>
                    <a:bodyPr/>
                    <a:lstStyle/>
                    <a:p>
                      <a:pPr algn="l" fontAlgn="b"/>
                      <a:r>
                        <a:rPr lang="en-US" sz="1200" b="1" i="0" u="none" strike="noStrike">
                          <a:solidFill>
                            <a:srgbClr val="44546A"/>
                          </a:solidFill>
                          <a:effectLst/>
                          <a:latin typeface="Calibri" panose="020F0502020204030204" pitchFamily="34" charset="0"/>
                        </a:rPr>
                        <a:t>NS019     </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1200" b="1" i="0" u="none" strike="noStrike" dirty="0">
                          <a:solidFill>
                            <a:srgbClr val="44546A"/>
                          </a:solidFill>
                          <a:effectLst/>
                          <a:latin typeface="Calibri" panose="020F0502020204030204" pitchFamily="34" charset="0"/>
                        </a:rPr>
                        <a:t>Roosevelt City Corporation*</a:t>
                      </a:r>
                    </a:p>
                  </a:txBody>
                  <a:tcPr marL="8927" marR="8927" marT="8927"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2013854219"/>
                  </a:ext>
                </a:extLst>
              </a:tr>
            </a:tbl>
          </a:graphicData>
        </a:graphic>
      </p:graphicFrame>
    </p:spTree>
    <p:extLst>
      <p:ext uri="{BB962C8B-B14F-4D97-AF65-F5344CB8AC3E}">
        <p14:creationId xmlns:p14="http://schemas.microsoft.com/office/powerpoint/2010/main" val="2031481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What is Reuse?</a:t>
            </a:r>
            <a:endParaRPr lang="en-US" dirty="0">
              <a:solidFill>
                <a:srgbClr val="FF0000"/>
              </a:solidFill>
            </a:endParaRPr>
          </a:p>
        </p:txBody>
      </p:sp>
      <p:pic>
        <p:nvPicPr>
          <p:cNvPr id="2050" name="Picture 2" descr="Image result for water reuse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54392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557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8348" y="311320"/>
            <a:ext cx="8229600" cy="801950"/>
          </a:xfrm>
        </p:spPr>
        <p:txBody>
          <a:bodyPr/>
          <a:lstStyle/>
          <a:p>
            <a:r>
              <a:rPr lang="en-US" sz="3200" dirty="0" smtClean="0">
                <a:solidFill>
                  <a:schemeClr val="tx2"/>
                </a:solidFill>
              </a:rPr>
              <a:t>Existing Recharge / Recovery Filings</a:t>
            </a:r>
            <a:endParaRPr lang="en-US" sz="3200" dirty="0">
              <a:solidFill>
                <a:schemeClr val="tx2"/>
              </a:solidFill>
            </a:endParaRPr>
          </a:p>
        </p:txBody>
      </p:sp>
      <p:sp>
        <p:nvSpPr>
          <p:cNvPr id="5" name="Content Placeholder 4"/>
          <p:cNvSpPr>
            <a:spLocks noGrp="1"/>
          </p:cNvSpPr>
          <p:nvPr>
            <p:ph sz="half" idx="2"/>
          </p:nvPr>
        </p:nvSpPr>
        <p:spPr>
          <a:xfrm>
            <a:off x="304800" y="1905000"/>
            <a:ext cx="8382000" cy="4466070"/>
          </a:xfrm>
          <a:noFill/>
          <a:ln>
            <a:noFill/>
          </a:ln>
        </p:spPr>
        <p:txBody>
          <a:bodyPr/>
          <a:lstStyle/>
          <a:p>
            <a:endParaRPr lang="en-US" sz="2400" dirty="0" smtClean="0">
              <a:solidFill>
                <a:schemeClr val="tx2"/>
              </a:solidFill>
            </a:endParaRPr>
          </a:p>
          <a:p>
            <a:endParaRPr lang="en-US" sz="2400" dirty="0">
              <a:solidFill>
                <a:schemeClr val="tx2"/>
              </a:solidFill>
            </a:endParaRPr>
          </a:p>
        </p:txBody>
      </p:sp>
      <p:sp>
        <p:nvSpPr>
          <p:cNvPr id="4" name="Rectangle 1"/>
          <p:cNvSpPr>
            <a:spLocks noChangeArrowheads="1"/>
          </p:cNvSpPr>
          <p:nvPr/>
        </p:nvSpPr>
        <p:spPr bwMode="auto">
          <a:xfrm>
            <a:off x="337343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783741414"/>
              </p:ext>
            </p:extLst>
          </p:nvPr>
        </p:nvGraphicFramePr>
        <p:xfrm>
          <a:off x="2057400" y="1113264"/>
          <a:ext cx="4876800" cy="5257817"/>
        </p:xfrm>
        <a:graphic>
          <a:graphicData uri="http://schemas.openxmlformats.org/drawingml/2006/table">
            <a:tbl>
              <a:tblPr/>
              <a:tblGrid>
                <a:gridCol w="1056484">
                  <a:extLst>
                    <a:ext uri="{9D8B030D-6E8A-4147-A177-3AD203B41FA5}">
                      <a16:colId xmlns:a16="http://schemas.microsoft.com/office/drawing/2014/main" val="3561177511"/>
                    </a:ext>
                  </a:extLst>
                </a:gridCol>
                <a:gridCol w="3820316">
                  <a:extLst>
                    <a:ext uri="{9D8B030D-6E8A-4147-A177-3AD203B41FA5}">
                      <a16:colId xmlns:a16="http://schemas.microsoft.com/office/drawing/2014/main" val="3783044580"/>
                    </a:ext>
                  </a:extLst>
                </a:gridCol>
              </a:tblGrid>
              <a:tr h="161777">
                <a:tc gridSpan="2">
                  <a:txBody>
                    <a:bodyPr/>
                    <a:lstStyle/>
                    <a:p>
                      <a:pPr algn="l" fontAlgn="b"/>
                      <a:r>
                        <a:rPr lang="en-US" sz="800" b="1" i="0" u="none" strike="noStrike">
                          <a:solidFill>
                            <a:srgbClr val="44546A"/>
                          </a:solidFill>
                          <a:effectLst/>
                          <a:latin typeface="Calibri" panose="020F0502020204030204" pitchFamily="34" charset="0"/>
                        </a:rPr>
                        <a:t>Recharge Applications:</a:t>
                      </a:r>
                    </a:p>
                  </a:txBody>
                  <a:tcPr marL="5803" marR="5803" marT="5803" marB="0" anchor="b">
                    <a:lnL>
                      <a:noFill/>
                    </a:lnL>
                    <a:lnR>
                      <a:noFill/>
                    </a:lnR>
                    <a:lnT>
                      <a:noFill/>
                    </a:lnT>
                    <a:lnB w="19050" cap="flat" cmpd="sng" algn="ctr">
                      <a:solidFill>
                        <a:srgbClr val="ACCCEA"/>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66063567"/>
                  </a:ext>
                </a:extLst>
              </a:tr>
              <a:tr h="168520">
                <a:tc>
                  <a:txBody>
                    <a:bodyPr/>
                    <a:lstStyle/>
                    <a:p>
                      <a:pPr algn="l" fontAlgn="b"/>
                      <a:r>
                        <a:rPr lang="en-US" sz="800" b="1" i="0" u="none" strike="noStrike">
                          <a:solidFill>
                            <a:srgbClr val="44546A"/>
                          </a:solidFill>
                          <a:effectLst/>
                          <a:latin typeface="Calibri" panose="020F0502020204030204" pitchFamily="34" charset="0"/>
                        </a:rPr>
                        <a:t>RC001</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Jordan Valley Water Conservancy District*</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4294309987"/>
                  </a:ext>
                </a:extLst>
              </a:tr>
              <a:tr h="168520">
                <a:tc>
                  <a:txBody>
                    <a:bodyPr/>
                    <a:lstStyle/>
                    <a:p>
                      <a:pPr algn="l" fontAlgn="b"/>
                      <a:r>
                        <a:rPr lang="en-US" sz="800" b="1" i="0" u="none" strike="noStrike">
                          <a:solidFill>
                            <a:srgbClr val="44546A"/>
                          </a:solidFill>
                          <a:effectLst/>
                          <a:latin typeface="Calibri" panose="020F0502020204030204" pitchFamily="34" charset="0"/>
                        </a:rPr>
                        <a:t>RC002</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Jordan Valley Water Conservancy District*</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416566609"/>
                  </a:ext>
                </a:extLst>
              </a:tr>
              <a:tr h="168520">
                <a:tc>
                  <a:txBody>
                    <a:bodyPr/>
                    <a:lstStyle/>
                    <a:p>
                      <a:pPr algn="l" fontAlgn="b"/>
                      <a:r>
                        <a:rPr lang="en-US" sz="800" b="1" i="0" u="none" strike="noStrike">
                          <a:solidFill>
                            <a:srgbClr val="44546A"/>
                          </a:solidFill>
                          <a:effectLst/>
                          <a:latin typeface="Calibri" panose="020F0502020204030204" pitchFamily="34" charset="0"/>
                        </a:rPr>
                        <a:t>RC003</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Brigham City Corporation*</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707983965"/>
                  </a:ext>
                </a:extLst>
              </a:tr>
              <a:tr h="168520">
                <a:tc>
                  <a:txBody>
                    <a:bodyPr/>
                    <a:lstStyle/>
                    <a:p>
                      <a:pPr algn="l" fontAlgn="b"/>
                      <a:r>
                        <a:rPr lang="en-US" sz="800" b="1" i="0" u="none" strike="noStrike">
                          <a:solidFill>
                            <a:srgbClr val="44546A"/>
                          </a:solidFill>
                          <a:effectLst/>
                          <a:latin typeface="Calibri" panose="020F0502020204030204" pitchFamily="34" charset="0"/>
                        </a:rPr>
                        <a:t>RC004</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Washington County Water Conservancy District*</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456510996"/>
                  </a:ext>
                </a:extLst>
              </a:tr>
              <a:tr h="168520">
                <a:tc>
                  <a:txBody>
                    <a:bodyPr/>
                    <a:lstStyle/>
                    <a:p>
                      <a:pPr algn="l" fontAlgn="b"/>
                      <a:r>
                        <a:rPr lang="en-US" sz="800" b="1" i="0" u="none" strike="noStrike">
                          <a:solidFill>
                            <a:srgbClr val="44546A"/>
                          </a:solidFill>
                          <a:effectLst/>
                          <a:latin typeface="Calibri" panose="020F0502020204030204" pitchFamily="34" charset="0"/>
                        </a:rPr>
                        <a:t>RC005</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Leamington Town*</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2417569774"/>
                  </a:ext>
                </a:extLst>
              </a:tr>
              <a:tr h="168520">
                <a:tc>
                  <a:txBody>
                    <a:bodyPr/>
                    <a:lstStyle/>
                    <a:p>
                      <a:pPr algn="l" fontAlgn="b"/>
                      <a:r>
                        <a:rPr lang="en-US" sz="800" b="1" i="0" u="none" strike="noStrike">
                          <a:solidFill>
                            <a:srgbClr val="44546A"/>
                          </a:solidFill>
                          <a:effectLst/>
                          <a:latin typeface="Calibri" panose="020F0502020204030204" pitchFamily="34" charset="0"/>
                        </a:rPr>
                        <a:t>RC006</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Weber Basin Water Conservancy District*</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4077490438"/>
                  </a:ext>
                </a:extLst>
              </a:tr>
              <a:tr h="168520">
                <a:tc>
                  <a:txBody>
                    <a:bodyPr/>
                    <a:lstStyle/>
                    <a:p>
                      <a:pPr algn="l" fontAlgn="b"/>
                      <a:r>
                        <a:rPr lang="en-US" sz="800" b="1" i="0" u="none" strike="noStrike">
                          <a:solidFill>
                            <a:srgbClr val="44546A"/>
                          </a:solidFill>
                          <a:effectLst/>
                          <a:latin typeface="Calibri" panose="020F0502020204030204" pitchFamily="34" charset="0"/>
                        </a:rPr>
                        <a:t>RC007</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Santaquin City Corporation*</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2623575702"/>
                  </a:ext>
                </a:extLst>
              </a:tr>
              <a:tr h="182000">
                <a:tc>
                  <a:txBody>
                    <a:bodyPr/>
                    <a:lstStyle/>
                    <a:p>
                      <a:pPr algn="l" fontAlgn="b"/>
                      <a:r>
                        <a:rPr lang="en-US" sz="800" b="1" i="0" u="none" strike="noStrike">
                          <a:solidFill>
                            <a:srgbClr val="44546A"/>
                          </a:solidFill>
                          <a:effectLst/>
                          <a:latin typeface="Calibri" panose="020F0502020204030204" pitchFamily="34" charset="0"/>
                        </a:rPr>
                        <a:t>RC008</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RLF Deep Creek, LLC</a:t>
                      </a:r>
                      <a:r>
                        <a:rPr lang="en-US" sz="800" b="1" i="0" u="none" strike="noStrike" baseline="30000">
                          <a:solidFill>
                            <a:srgbClr val="44546A"/>
                          </a:solidFill>
                          <a:effectLst/>
                          <a:latin typeface="Calibri" panose="020F0502020204030204" pitchFamily="34" charset="0"/>
                        </a:rPr>
                        <a:t>WD</a:t>
                      </a:r>
                      <a:endParaRPr lang="en-US" sz="800" b="1" i="0" u="none" strike="noStrike">
                        <a:solidFill>
                          <a:srgbClr val="44546A"/>
                        </a:solidFill>
                        <a:effectLst/>
                        <a:latin typeface="Calibri" panose="020F0502020204030204" pitchFamily="34" charset="0"/>
                      </a:endParaRP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1162050213"/>
                  </a:ext>
                </a:extLst>
              </a:tr>
              <a:tr h="168520">
                <a:tc>
                  <a:txBody>
                    <a:bodyPr/>
                    <a:lstStyle/>
                    <a:p>
                      <a:pPr algn="l" fontAlgn="b"/>
                      <a:r>
                        <a:rPr lang="en-US" sz="800" b="1" i="0" u="none" strike="noStrike">
                          <a:solidFill>
                            <a:srgbClr val="44546A"/>
                          </a:solidFill>
                          <a:effectLst/>
                          <a:latin typeface="Calibri" panose="020F0502020204030204" pitchFamily="34" charset="0"/>
                        </a:rPr>
                        <a:t>RC009</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Summit Creek Irrigation and Canal Company*</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628545245"/>
                  </a:ext>
                </a:extLst>
              </a:tr>
              <a:tr h="168520">
                <a:tc>
                  <a:txBody>
                    <a:bodyPr/>
                    <a:lstStyle/>
                    <a:p>
                      <a:pPr algn="l" fontAlgn="b"/>
                      <a:r>
                        <a:rPr lang="en-US" sz="800" b="1" i="0" u="none" strike="noStrike">
                          <a:solidFill>
                            <a:srgbClr val="44546A"/>
                          </a:solidFill>
                          <a:effectLst/>
                          <a:latin typeface="Calibri" panose="020F0502020204030204" pitchFamily="34" charset="0"/>
                        </a:rPr>
                        <a:t>RC010</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Summit Creek Irrigation and Canal Company</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4219772341"/>
                  </a:ext>
                </a:extLst>
              </a:tr>
              <a:tr h="182000">
                <a:tc>
                  <a:txBody>
                    <a:bodyPr/>
                    <a:lstStyle/>
                    <a:p>
                      <a:pPr algn="l" fontAlgn="b"/>
                      <a:r>
                        <a:rPr lang="en-US" sz="800" b="1" i="0" u="none" strike="noStrike">
                          <a:solidFill>
                            <a:srgbClr val="44546A"/>
                          </a:solidFill>
                          <a:effectLst/>
                          <a:latin typeface="Calibri" panose="020F0502020204030204" pitchFamily="34" charset="0"/>
                        </a:rPr>
                        <a:t>RC011</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Coalville City Corporation</a:t>
                      </a:r>
                      <a:r>
                        <a:rPr lang="en-US" sz="800" b="1" i="0" u="none" strike="noStrike" baseline="30000">
                          <a:solidFill>
                            <a:srgbClr val="44546A"/>
                          </a:solidFill>
                          <a:effectLst/>
                          <a:latin typeface="Calibri" panose="020F0502020204030204" pitchFamily="34" charset="0"/>
                        </a:rPr>
                        <a:t>LAP</a:t>
                      </a:r>
                      <a:endParaRPr lang="en-US" sz="800" b="1" i="0" u="none" strike="noStrike">
                        <a:solidFill>
                          <a:srgbClr val="44546A"/>
                        </a:solidFill>
                        <a:effectLst/>
                        <a:latin typeface="Calibri" panose="020F0502020204030204" pitchFamily="34" charset="0"/>
                      </a:endParaRP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3476966949"/>
                  </a:ext>
                </a:extLst>
              </a:tr>
              <a:tr h="168520">
                <a:tc>
                  <a:txBody>
                    <a:bodyPr/>
                    <a:lstStyle/>
                    <a:p>
                      <a:pPr algn="l" fontAlgn="b"/>
                      <a:r>
                        <a:rPr lang="en-US" sz="800" b="1" i="0" u="none" strike="noStrike">
                          <a:solidFill>
                            <a:srgbClr val="44546A"/>
                          </a:solidFill>
                          <a:effectLst/>
                          <a:latin typeface="Calibri" panose="020F0502020204030204" pitchFamily="34" charset="0"/>
                        </a:rPr>
                        <a:t>RC012</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Central Iron County Water Conservancy District*</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4179590845"/>
                  </a:ext>
                </a:extLst>
              </a:tr>
              <a:tr h="168520">
                <a:tc>
                  <a:txBody>
                    <a:bodyPr/>
                    <a:lstStyle/>
                    <a:p>
                      <a:pPr algn="l" fontAlgn="b"/>
                      <a:r>
                        <a:rPr lang="en-US" sz="800" b="1" i="0" u="none" strike="noStrike">
                          <a:solidFill>
                            <a:srgbClr val="44546A"/>
                          </a:solidFill>
                          <a:effectLst/>
                          <a:latin typeface="Calibri" panose="020F0502020204030204" pitchFamily="34" charset="0"/>
                        </a:rPr>
                        <a:t>RC013</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Millville City</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1342330881"/>
                  </a:ext>
                </a:extLst>
              </a:tr>
              <a:tr h="168520">
                <a:tc>
                  <a:txBody>
                    <a:bodyPr/>
                    <a:lstStyle/>
                    <a:p>
                      <a:pPr algn="l" fontAlgn="b"/>
                      <a:r>
                        <a:rPr lang="en-US" sz="800" b="1" i="0" u="none" strike="noStrike">
                          <a:solidFill>
                            <a:srgbClr val="44546A"/>
                          </a:solidFill>
                          <a:effectLst/>
                          <a:latin typeface="Calibri" panose="020F0502020204030204" pitchFamily="34" charset="0"/>
                        </a:rPr>
                        <a:t>RC014</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Cedar City Corporation</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4054087801"/>
                  </a:ext>
                </a:extLst>
              </a:tr>
              <a:tr h="168520">
                <a:tc>
                  <a:txBody>
                    <a:bodyPr/>
                    <a:lstStyle/>
                    <a:p>
                      <a:pPr algn="l" fontAlgn="b"/>
                      <a:r>
                        <a:rPr lang="en-US" sz="800" b="1" i="0" u="none" strike="noStrike">
                          <a:solidFill>
                            <a:srgbClr val="44546A"/>
                          </a:solidFill>
                          <a:effectLst/>
                          <a:latin typeface="Calibri" panose="020F0502020204030204" pitchFamily="34" charset="0"/>
                        </a:rPr>
                        <a:t>RC015</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Cedar City Corporation</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2421281723"/>
                  </a:ext>
                </a:extLst>
              </a:tr>
              <a:tr h="168520">
                <a:tc>
                  <a:txBody>
                    <a:bodyPr/>
                    <a:lstStyle/>
                    <a:p>
                      <a:pPr algn="l" fontAlgn="b"/>
                      <a:r>
                        <a:rPr lang="en-US" sz="800" b="1" i="0" u="none" strike="noStrike">
                          <a:solidFill>
                            <a:srgbClr val="44546A"/>
                          </a:solidFill>
                          <a:effectLst/>
                          <a:latin typeface="Calibri" panose="020F0502020204030204" pitchFamily="34" charset="0"/>
                        </a:rPr>
                        <a:t>RC016</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Cedar City Corporation</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249445657"/>
                  </a:ext>
                </a:extLst>
              </a:tr>
              <a:tr h="168520">
                <a:tc>
                  <a:txBody>
                    <a:bodyPr/>
                    <a:lstStyle/>
                    <a:p>
                      <a:pPr algn="l" fontAlgn="b"/>
                      <a:r>
                        <a:rPr lang="en-US" sz="800" b="1" i="0" u="none" strike="noStrike">
                          <a:solidFill>
                            <a:srgbClr val="44546A"/>
                          </a:solidFill>
                          <a:effectLst/>
                          <a:latin typeface="Calibri" panose="020F0502020204030204" pitchFamily="34" charset="0"/>
                        </a:rPr>
                        <a:t>RC017</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RFL Deep Creek, LLC</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3779025390"/>
                  </a:ext>
                </a:extLst>
              </a:tr>
              <a:tr h="168520">
                <a:tc>
                  <a:txBody>
                    <a:bodyPr/>
                    <a:lstStyle/>
                    <a:p>
                      <a:pPr algn="l" fontAlgn="b"/>
                      <a:r>
                        <a:rPr lang="en-US" sz="800" b="1" i="0" u="none" strike="noStrike">
                          <a:solidFill>
                            <a:srgbClr val="44546A"/>
                          </a:solidFill>
                          <a:effectLst/>
                          <a:latin typeface="Calibri" panose="020F0502020204030204" pitchFamily="34" charset="0"/>
                        </a:rPr>
                        <a:t>RC018</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Sandy City Corporation</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4021002428"/>
                  </a:ext>
                </a:extLst>
              </a:tr>
              <a:tr h="168520">
                <a:tc>
                  <a:txBody>
                    <a:bodyPr/>
                    <a:lstStyle/>
                    <a:p>
                      <a:pPr algn="l" fontAlgn="b"/>
                      <a:r>
                        <a:rPr lang="en-US" sz="800" b="1" i="0" u="none" strike="noStrike">
                          <a:solidFill>
                            <a:srgbClr val="44546A"/>
                          </a:solidFill>
                          <a:effectLst/>
                          <a:latin typeface="Calibri" panose="020F0502020204030204" pitchFamily="34" charset="0"/>
                        </a:rPr>
                        <a:t> </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 </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4197038839"/>
                  </a:ext>
                </a:extLst>
              </a:tr>
              <a:tr h="168520">
                <a:tc gridSpan="2">
                  <a:txBody>
                    <a:bodyPr/>
                    <a:lstStyle/>
                    <a:p>
                      <a:pPr algn="l" fontAlgn="b"/>
                      <a:r>
                        <a:rPr lang="en-US" sz="800" b="1" i="0" u="none" strike="noStrike">
                          <a:solidFill>
                            <a:srgbClr val="44546A"/>
                          </a:solidFill>
                          <a:effectLst/>
                          <a:latin typeface="Calibri" panose="020F0502020204030204" pitchFamily="34" charset="0"/>
                        </a:rPr>
                        <a:t>Recovery Applications:</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31981436"/>
                  </a:ext>
                </a:extLst>
              </a:tr>
              <a:tr h="168520">
                <a:tc>
                  <a:txBody>
                    <a:bodyPr/>
                    <a:lstStyle/>
                    <a:p>
                      <a:pPr algn="l" fontAlgn="b"/>
                      <a:r>
                        <a:rPr lang="en-US" sz="800" b="1" i="0" u="none" strike="noStrike">
                          <a:solidFill>
                            <a:srgbClr val="44546A"/>
                          </a:solidFill>
                          <a:effectLst/>
                          <a:latin typeface="Calibri" panose="020F0502020204030204" pitchFamily="34" charset="0"/>
                        </a:rPr>
                        <a:t>RC001-001</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Jordan Valley Water Conservancy District*</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3533010366"/>
                  </a:ext>
                </a:extLst>
              </a:tr>
              <a:tr h="168520">
                <a:tc>
                  <a:txBody>
                    <a:bodyPr/>
                    <a:lstStyle/>
                    <a:p>
                      <a:pPr algn="l" fontAlgn="b"/>
                      <a:r>
                        <a:rPr lang="en-US" sz="800" b="1" i="0" u="none" strike="noStrike">
                          <a:solidFill>
                            <a:srgbClr val="44546A"/>
                          </a:solidFill>
                          <a:effectLst/>
                          <a:latin typeface="Calibri" panose="020F0502020204030204" pitchFamily="34" charset="0"/>
                        </a:rPr>
                        <a:t>RC002-001</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Jordan Valley Water Conservancy District*</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4016110972"/>
                  </a:ext>
                </a:extLst>
              </a:tr>
              <a:tr h="168520">
                <a:tc>
                  <a:txBody>
                    <a:bodyPr/>
                    <a:lstStyle/>
                    <a:p>
                      <a:pPr algn="l" fontAlgn="b"/>
                      <a:r>
                        <a:rPr lang="en-US" sz="800" b="1" i="0" u="none" strike="noStrike">
                          <a:solidFill>
                            <a:srgbClr val="44546A"/>
                          </a:solidFill>
                          <a:effectLst/>
                          <a:latin typeface="Calibri" panose="020F0502020204030204" pitchFamily="34" charset="0"/>
                        </a:rPr>
                        <a:t>RC003-001</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Brigham City Corporation*</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2730365368"/>
                  </a:ext>
                </a:extLst>
              </a:tr>
              <a:tr h="168520">
                <a:tc>
                  <a:txBody>
                    <a:bodyPr/>
                    <a:lstStyle/>
                    <a:p>
                      <a:pPr algn="l" fontAlgn="b"/>
                      <a:r>
                        <a:rPr lang="en-US" sz="800" b="1" i="0" u="none" strike="noStrike">
                          <a:solidFill>
                            <a:srgbClr val="44546A"/>
                          </a:solidFill>
                          <a:effectLst/>
                          <a:latin typeface="Calibri" panose="020F0502020204030204" pitchFamily="34" charset="0"/>
                        </a:rPr>
                        <a:t>RC004-001</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Washington County Water Conservancy District*</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825678784"/>
                  </a:ext>
                </a:extLst>
              </a:tr>
              <a:tr h="168520">
                <a:tc>
                  <a:txBody>
                    <a:bodyPr/>
                    <a:lstStyle/>
                    <a:p>
                      <a:pPr algn="l" fontAlgn="b"/>
                      <a:r>
                        <a:rPr lang="en-US" sz="800" b="1" i="0" u="none" strike="noStrike">
                          <a:solidFill>
                            <a:srgbClr val="44546A"/>
                          </a:solidFill>
                          <a:effectLst/>
                          <a:latin typeface="Calibri" panose="020F0502020204030204" pitchFamily="34" charset="0"/>
                        </a:rPr>
                        <a:t>RC005-001</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Leamington Town</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390399441"/>
                  </a:ext>
                </a:extLst>
              </a:tr>
              <a:tr h="168520">
                <a:tc>
                  <a:txBody>
                    <a:bodyPr/>
                    <a:lstStyle/>
                    <a:p>
                      <a:pPr algn="l" fontAlgn="b"/>
                      <a:r>
                        <a:rPr lang="en-US" sz="800" b="1" i="0" u="none" strike="noStrike">
                          <a:solidFill>
                            <a:srgbClr val="44546A"/>
                          </a:solidFill>
                          <a:effectLst/>
                          <a:latin typeface="Calibri" panose="020F0502020204030204" pitchFamily="34" charset="0"/>
                        </a:rPr>
                        <a:t>RC006-001</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Weber Basin Water Conservancy District</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1337901822"/>
                  </a:ext>
                </a:extLst>
              </a:tr>
              <a:tr h="168520">
                <a:tc>
                  <a:txBody>
                    <a:bodyPr/>
                    <a:lstStyle/>
                    <a:p>
                      <a:pPr algn="l" fontAlgn="b"/>
                      <a:r>
                        <a:rPr lang="en-US" sz="800" b="1" i="0" u="none" strike="noStrike">
                          <a:solidFill>
                            <a:srgbClr val="44546A"/>
                          </a:solidFill>
                          <a:effectLst/>
                          <a:latin typeface="Calibri" panose="020F0502020204030204" pitchFamily="34" charset="0"/>
                        </a:rPr>
                        <a:t>RC007-001</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Santaquin City Corporation</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1693543024"/>
                  </a:ext>
                </a:extLst>
              </a:tr>
              <a:tr h="182000">
                <a:tc>
                  <a:txBody>
                    <a:bodyPr/>
                    <a:lstStyle/>
                    <a:p>
                      <a:pPr algn="l" fontAlgn="b"/>
                      <a:r>
                        <a:rPr lang="en-US" sz="800" b="1" i="0" u="none" strike="noStrike">
                          <a:solidFill>
                            <a:srgbClr val="44546A"/>
                          </a:solidFill>
                          <a:effectLst/>
                          <a:latin typeface="Calibri" panose="020F0502020204030204" pitchFamily="34" charset="0"/>
                        </a:rPr>
                        <a:t>RC008-001</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RLF Deep Creek, LLC</a:t>
                      </a:r>
                      <a:r>
                        <a:rPr lang="en-US" sz="800" b="1" i="0" u="none" strike="noStrike" baseline="30000">
                          <a:solidFill>
                            <a:srgbClr val="44546A"/>
                          </a:solidFill>
                          <a:effectLst/>
                          <a:latin typeface="Calibri" panose="020F0502020204030204" pitchFamily="34" charset="0"/>
                        </a:rPr>
                        <a:t>WD</a:t>
                      </a:r>
                      <a:endParaRPr lang="en-US" sz="800" b="1" i="0" u="none" strike="noStrike">
                        <a:solidFill>
                          <a:srgbClr val="44546A"/>
                        </a:solidFill>
                        <a:effectLst/>
                        <a:latin typeface="Calibri" panose="020F0502020204030204" pitchFamily="34" charset="0"/>
                      </a:endParaRP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1634680836"/>
                  </a:ext>
                </a:extLst>
              </a:tr>
              <a:tr h="168520">
                <a:tc>
                  <a:txBody>
                    <a:bodyPr/>
                    <a:lstStyle/>
                    <a:p>
                      <a:pPr algn="l" fontAlgn="b"/>
                      <a:r>
                        <a:rPr lang="en-US" sz="800" b="1" i="0" u="none" strike="noStrike">
                          <a:solidFill>
                            <a:srgbClr val="44546A"/>
                          </a:solidFill>
                          <a:effectLst/>
                          <a:latin typeface="Calibri" panose="020F0502020204030204" pitchFamily="34" charset="0"/>
                        </a:rPr>
                        <a:t>RC009-001</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a:solidFill>
                            <a:srgbClr val="44546A"/>
                          </a:solidFill>
                          <a:effectLst/>
                          <a:latin typeface="Calibri" panose="020F0502020204030204" pitchFamily="34" charset="0"/>
                        </a:rPr>
                        <a:t>Summit Creek Irrigation and Canal Company</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3770541093"/>
                  </a:ext>
                </a:extLst>
              </a:tr>
              <a:tr h="168520">
                <a:tc>
                  <a:txBody>
                    <a:bodyPr/>
                    <a:lstStyle/>
                    <a:p>
                      <a:pPr algn="l" fontAlgn="b"/>
                      <a:r>
                        <a:rPr lang="en-US" sz="800" b="1" i="0" u="none" strike="noStrike">
                          <a:solidFill>
                            <a:srgbClr val="44546A"/>
                          </a:solidFill>
                          <a:effectLst/>
                          <a:latin typeface="Calibri" panose="020F0502020204030204" pitchFamily="34" charset="0"/>
                        </a:rPr>
                        <a:t>RC017-001</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tc>
                  <a:txBody>
                    <a:bodyPr/>
                    <a:lstStyle/>
                    <a:p>
                      <a:pPr algn="l" fontAlgn="b"/>
                      <a:r>
                        <a:rPr lang="en-US" sz="800" b="1" i="0" u="none" strike="noStrike" dirty="0">
                          <a:solidFill>
                            <a:srgbClr val="44546A"/>
                          </a:solidFill>
                          <a:effectLst/>
                          <a:latin typeface="Calibri" panose="020F0502020204030204" pitchFamily="34" charset="0"/>
                        </a:rPr>
                        <a:t>RLF Deep Creek, LLC</a:t>
                      </a:r>
                    </a:p>
                  </a:txBody>
                  <a:tcPr marL="5803" marR="5803" marT="5803" marB="0" anchor="b">
                    <a:lnL>
                      <a:noFill/>
                    </a:lnL>
                    <a:lnR>
                      <a:noFill/>
                    </a:lnR>
                    <a:lnT w="19050" cap="flat" cmpd="sng" algn="ctr">
                      <a:solidFill>
                        <a:srgbClr val="ACCCEA"/>
                      </a:solidFill>
                      <a:prstDash val="solid"/>
                      <a:round/>
                      <a:headEnd type="none" w="med" len="med"/>
                      <a:tailEnd type="none" w="med" len="med"/>
                    </a:lnT>
                    <a:lnB w="19050" cap="flat" cmpd="sng" algn="ctr">
                      <a:solidFill>
                        <a:srgbClr val="ACCCEA"/>
                      </a:solidFill>
                      <a:prstDash val="solid"/>
                      <a:round/>
                      <a:headEnd type="none" w="med" len="med"/>
                      <a:tailEnd type="none" w="med" len="med"/>
                    </a:lnB>
                  </a:tcPr>
                </a:tc>
                <a:extLst>
                  <a:ext uri="{0D108BD9-81ED-4DB2-BD59-A6C34878D82A}">
                    <a16:rowId xmlns:a16="http://schemas.microsoft.com/office/drawing/2014/main" val="535275248"/>
                  </a:ext>
                </a:extLst>
              </a:tr>
            </a:tbl>
          </a:graphicData>
        </a:graphic>
      </p:graphicFrame>
    </p:spTree>
    <p:extLst>
      <p:ext uri="{BB962C8B-B14F-4D97-AF65-F5344CB8AC3E}">
        <p14:creationId xmlns:p14="http://schemas.microsoft.com/office/powerpoint/2010/main" val="3706461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solidFill>
              </a:rPr>
              <a:t>Test Questions</a:t>
            </a:r>
            <a:endParaRPr lang="en-US" dirty="0">
              <a:solidFill>
                <a:schemeClr val="tx2"/>
              </a:solidFill>
            </a:endParaRPr>
          </a:p>
        </p:txBody>
      </p:sp>
      <p:sp>
        <p:nvSpPr>
          <p:cNvPr id="5" name="Content Placeholder 4"/>
          <p:cNvSpPr>
            <a:spLocks noGrp="1"/>
          </p:cNvSpPr>
          <p:nvPr>
            <p:ph sz="half" idx="2"/>
          </p:nvPr>
        </p:nvSpPr>
        <p:spPr>
          <a:xfrm>
            <a:off x="304800" y="1905000"/>
            <a:ext cx="8382000" cy="4466070"/>
          </a:xfrm>
          <a:noFill/>
          <a:ln>
            <a:noFill/>
          </a:ln>
        </p:spPr>
        <p:txBody>
          <a:bodyPr/>
          <a:lstStyle/>
          <a:p>
            <a:r>
              <a:rPr lang="en-US" sz="2400" dirty="0" smtClean="0">
                <a:solidFill>
                  <a:schemeClr val="tx2"/>
                </a:solidFill>
              </a:rPr>
              <a:t>Can a water user improve their conveyance system even if it means those relying on the waste no longer receive it?</a:t>
            </a:r>
          </a:p>
          <a:p>
            <a:r>
              <a:rPr lang="en-US" sz="2400" dirty="0" smtClean="0">
                <a:solidFill>
                  <a:schemeClr val="tx2"/>
                </a:solidFill>
              </a:rPr>
              <a:t>Can a water user capture their tail water and re-apply it even if it affects those who were relying on their waste?</a:t>
            </a:r>
          </a:p>
          <a:p>
            <a:r>
              <a:rPr lang="en-US" sz="2400" dirty="0" smtClean="0">
                <a:solidFill>
                  <a:schemeClr val="tx2"/>
                </a:solidFill>
              </a:rPr>
              <a:t>Can I drill a well to recover water which was lost during my </a:t>
            </a:r>
            <a:r>
              <a:rPr lang="en-US" sz="2400" smtClean="0">
                <a:solidFill>
                  <a:schemeClr val="tx2"/>
                </a:solidFill>
              </a:rPr>
              <a:t>diversion and water </a:t>
            </a:r>
            <a:r>
              <a:rPr lang="en-US" sz="2400" dirty="0" smtClean="0">
                <a:solidFill>
                  <a:schemeClr val="tx2"/>
                </a:solidFill>
              </a:rPr>
              <a:t>use?</a:t>
            </a:r>
          </a:p>
          <a:p>
            <a:r>
              <a:rPr lang="en-US" sz="2400" dirty="0" smtClean="0">
                <a:solidFill>
                  <a:schemeClr val="tx2"/>
                </a:solidFill>
              </a:rPr>
              <a:t>Can one make improvements to store their diversion and then release it later to their use when they want it? </a:t>
            </a:r>
          </a:p>
          <a:p>
            <a:r>
              <a:rPr lang="en-US" sz="2400" dirty="0" smtClean="0">
                <a:solidFill>
                  <a:schemeClr val="tx2"/>
                </a:solidFill>
              </a:rPr>
              <a:t>Can a sewer district sell water they have treated?</a:t>
            </a:r>
          </a:p>
          <a:p>
            <a:r>
              <a:rPr lang="en-US" sz="2400" dirty="0" smtClean="0">
                <a:solidFill>
                  <a:schemeClr val="tx2"/>
                </a:solidFill>
              </a:rPr>
              <a:t>Is all of the water a city collects in a waste water treatment system their water to reuse?   </a:t>
            </a:r>
            <a:endParaRPr lang="en-US" sz="2400" dirty="0">
              <a:solidFill>
                <a:schemeClr val="tx2"/>
              </a:solidFill>
            </a:endParaRPr>
          </a:p>
        </p:txBody>
      </p:sp>
    </p:spTree>
    <p:extLst>
      <p:ext uri="{BB962C8B-B14F-4D97-AF65-F5344CB8AC3E}">
        <p14:creationId xmlns:p14="http://schemas.microsoft.com/office/powerpoint/2010/main" val="105232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solidFill>
              </a:rPr>
              <a:t>Test Questions</a:t>
            </a:r>
            <a:endParaRPr lang="en-US" dirty="0">
              <a:solidFill>
                <a:schemeClr val="tx2"/>
              </a:solidFill>
            </a:endParaRPr>
          </a:p>
        </p:txBody>
      </p:sp>
      <p:sp>
        <p:nvSpPr>
          <p:cNvPr id="5" name="Content Placeholder 4"/>
          <p:cNvSpPr>
            <a:spLocks noGrp="1"/>
          </p:cNvSpPr>
          <p:nvPr>
            <p:ph sz="half" idx="2"/>
          </p:nvPr>
        </p:nvSpPr>
        <p:spPr>
          <a:xfrm>
            <a:off x="304800" y="1905000"/>
            <a:ext cx="8382000" cy="4495800"/>
          </a:xfrm>
          <a:noFill/>
          <a:ln>
            <a:noFill/>
          </a:ln>
        </p:spPr>
        <p:txBody>
          <a:bodyPr/>
          <a:lstStyle/>
          <a:p>
            <a:r>
              <a:rPr lang="en-US" sz="2400" dirty="0" smtClean="0">
                <a:solidFill>
                  <a:schemeClr val="tx2"/>
                </a:solidFill>
              </a:rPr>
              <a:t>Can you obtain a water right by filing a water reuse, a recharge, or a recovery application with the State Engineer?</a:t>
            </a:r>
          </a:p>
          <a:p>
            <a:r>
              <a:rPr lang="en-US" sz="2400" dirty="0" smtClean="0">
                <a:solidFill>
                  <a:schemeClr val="tx2"/>
                </a:solidFill>
              </a:rPr>
              <a:t>Does an approved water reuse application need to be consistent with the underlying water right?</a:t>
            </a:r>
          </a:p>
          <a:p>
            <a:r>
              <a:rPr lang="en-US" sz="2400" dirty="0" smtClean="0">
                <a:solidFill>
                  <a:schemeClr val="tx2"/>
                </a:solidFill>
              </a:rPr>
              <a:t>If you have an approved wastewater permit, can you reuse the entire amount of water discharged from the treatment plant?</a:t>
            </a:r>
            <a:endParaRPr lang="en-US" sz="2400" dirty="0" smtClean="0">
              <a:solidFill>
                <a:schemeClr val="tx2"/>
              </a:solidFill>
            </a:endParaRPr>
          </a:p>
          <a:p>
            <a:r>
              <a:rPr lang="en-US" sz="2400" dirty="0" smtClean="0">
                <a:solidFill>
                  <a:schemeClr val="tx2"/>
                </a:solidFill>
              </a:rPr>
              <a:t>Can you enlarge a water right beyond its historical consumptive use amount by filing a wastewater reuse application?</a:t>
            </a:r>
          </a:p>
          <a:p>
            <a:r>
              <a:rPr lang="en-US" sz="2400" dirty="0">
                <a:solidFill>
                  <a:schemeClr val="tx2"/>
                </a:solidFill>
              </a:rPr>
              <a:t>C</a:t>
            </a:r>
            <a:r>
              <a:rPr lang="en-US" sz="2400" dirty="0" smtClean="0">
                <a:solidFill>
                  <a:schemeClr val="tx2"/>
                </a:solidFill>
              </a:rPr>
              <a:t>an a person use recovered water in a manner not consistent with the valid use prior to the artificial recharge?</a:t>
            </a:r>
          </a:p>
          <a:p>
            <a:endParaRPr lang="en-US" sz="2400" dirty="0" smtClean="0">
              <a:solidFill>
                <a:schemeClr val="tx2"/>
              </a:solidFill>
            </a:endParaRPr>
          </a:p>
          <a:p>
            <a:endParaRPr lang="en-US" sz="2400" dirty="0" smtClean="0">
              <a:solidFill>
                <a:schemeClr val="tx2"/>
              </a:solidFill>
            </a:endParaRPr>
          </a:p>
          <a:p>
            <a:endParaRPr lang="en-US" sz="2400" dirty="0">
              <a:solidFill>
                <a:schemeClr val="tx2"/>
              </a:solidFill>
            </a:endParaRPr>
          </a:p>
        </p:txBody>
      </p:sp>
    </p:spTree>
    <p:extLst>
      <p:ext uri="{BB962C8B-B14F-4D97-AF65-F5344CB8AC3E}">
        <p14:creationId xmlns:p14="http://schemas.microsoft.com/office/powerpoint/2010/main" val="1890770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9" y="245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662" y="169606"/>
            <a:ext cx="8869925" cy="654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048000" y="3962400"/>
            <a:ext cx="5324791" cy="1446550"/>
          </a:xfrm>
          <a:prstGeom prst="rect">
            <a:avLst/>
          </a:prstGeom>
        </p:spPr>
        <p:txBody>
          <a:bodyPr wrap="none">
            <a:spAutoFit/>
          </a:bodyPr>
          <a:lstStyle/>
          <a:p>
            <a:r>
              <a:rPr lang="en-US" sz="4400" b="1" dirty="0" smtClean="0">
                <a:solidFill>
                  <a:srgbClr val="FFFFCC"/>
                </a:solidFill>
                <a:effectLst>
                  <a:reflection blurRad="6350" stA="55000" endA="50" endPos="85000" dist="29997" dir="5400000" sy="-100000" algn="bl" rotWithShape="0"/>
                </a:effectLst>
              </a:rPr>
              <a:t>Thank You</a:t>
            </a:r>
          </a:p>
          <a:p>
            <a:r>
              <a:rPr lang="en-US" sz="4400" b="1" dirty="0">
                <a:solidFill>
                  <a:srgbClr val="FFFFCC"/>
                </a:solidFill>
                <a:effectLst>
                  <a:reflection blurRad="6350" stA="55000" endA="50" endPos="85000" dist="29997" dir="5400000" sy="-100000" algn="bl" rotWithShape="0"/>
                </a:effectLst>
              </a:rPr>
              <a:t> </a:t>
            </a:r>
            <a:r>
              <a:rPr lang="en-US" sz="4400" b="1" dirty="0" smtClean="0">
                <a:solidFill>
                  <a:srgbClr val="FFFFCC"/>
                </a:solidFill>
                <a:effectLst>
                  <a:reflection blurRad="6350" stA="55000" endA="50" endPos="85000" dist="29997" dir="5400000" sy="-100000" algn="bl" rotWithShape="0"/>
                </a:effectLst>
              </a:rPr>
              <a:t>       – Any Questions?</a:t>
            </a:r>
            <a:endParaRPr lang="en-US" sz="4400" b="1" dirty="0">
              <a:solidFill>
                <a:srgbClr val="FFFFCC"/>
              </a:solidFill>
              <a:effectLst>
                <a:reflection blurRad="6350" stA="55000" endA="50" endPos="85000" dist="29997" dir="5400000" sy="-100000" algn="bl" rotWithShape="0"/>
              </a:effectLst>
            </a:endParaRPr>
          </a:p>
        </p:txBody>
      </p:sp>
    </p:spTree>
    <p:extLst>
      <p:ext uri="{BB962C8B-B14F-4D97-AF65-F5344CB8AC3E}">
        <p14:creationId xmlns:p14="http://schemas.microsoft.com/office/powerpoint/2010/main" val="3860723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Nature’s version of Reuse</a:t>
            </a:r>
            <a:endParaRPr lang="en-US" dirty="0"/>
          </a:p>
        </p:txBody>
      </p:sp>
      <p:pic>
        <p:nvPicPr>
          <p:cNvPr id="3074" name="Picture 2" descr="Image result for water cycle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4" y="1600199"/>
            <a:ext cx="9175846" cy="528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336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Water Reuse in Carbon Cycle</a:t>
            </a:r>
            <a:endParaRPr lang="en-US" dirty="0">
              <a:solidFill>
                <a:srgbClr val="0070C0"/>
              </a:solidFill>
            </a:endParaRPr>
          </a:p>
        </p:txBody>
      </p:sp>
      <p:pic>
        <p:nvPicPr>
          <p:cNvPr id="4" name="Picture 3"/>
          <p:cNvPicPr>
            <a:picLocks noChangeAspect="1"/>
          </p:cNvPicPr>
          <p:nvPr/>
        </p:nvPicPr>
        <p:blipFill>
          <a:blip r:embed="rId2"/>
          <a:stretch>
            <a:fillRect/>
          </a:stretch>
        </p:blipFill>
        <p:spPr>
          <a:xfrm>
            <a:off x="914400" y="1417638"/>
            <a:ext cx="7634497" cy="5072734"/>
          </a:xfrm>
          <a:prstGeom prst="rect">
            <a:avLst/>
          </a:prstGeom>
        </p:spPr>
      </p:pic>
    </p:spTree>
    <p:extLst>
      <p:ext uri="{BB962C8B-B14F-4D97-AF65-F5344CB8AC3E}">
        <p14:creationId xmlns:p14="http://schemas.microsoft.com/office/powerpoint/2010/main" val="1906839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 y="34924"/>
            <a:ext cx="8971722" cy="682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119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smtClean="0">
                <a:solidFill>
                  <a:schemeClr val="tx2"/>
                </a:solidFill>
              </a:rPr>
              <a:t>Is Reuse a water right issue?</a:t>
            </a:r>
            <a:endParaRPr lang="en-US" dirty="0">
              <a:solidFill>
                <a:schemeClr val="tx2"/>
              </a:solidFill>
            </a:endParaRPr>
          </a:p>
        </p:txBody>
      </p:sp>
      <p:sp>
        <p:nvSpPr>
          <p:cNvPr id="7" name="Content Placeholder 6"/>
          <p:cNvSpPr>
            <a:spLocks noGrp="1"/>
          </p:cNvSpPr>
          <p:nvPr>
            <p:ph sz="half" idx="1"/>
          </p:nvPr>
        </p:nvSpPr>
        <p:spPr>
          <a:xfrm>
            <a:off x="457200" y="1524001"/>
            <a:ext cx="8229600" cy="990599"/>
          </a:xfrm>
        </p:spPr>
        <p:txBody>
          <a:bodyPr/>
          <a:lstStyle/>
          <a:p>
            <a:pPr marL="0" indent="0" algn="ctr">
              <a:buNone/>
            </a:pPr>
            <a:r>
              <a:rPr lang="en-US" altLang="en-US" sz="2400" i="1" dirty="0" smtClean="0">
                <a:solidFill>
                  <a:schemeClr val="tx2"/>
                </a:solidFill>
              </a:rPr>
              <a:t> </a:t>
            </a:r>
          </a:p>
          <a:p>
            <a:pPr marL="0" indent="0" algn="ctr">
              <a:buNone/>
            </a:pPr>
            <a:endParaRPr lang="en-US" altLang="en-US" sz="1800" i="1" dirty="0">
              <a:solidFill>
                <a:schemeClr val="accent2"/>
              </a:solidFill>
            </a:endParaRPr>
          </a:p>
          <a:p>
            <a:pPr algn="ctr"/>
            <a:endParaRPr lang="en-US" dirty="0"/>
          </a:p>
        </p:txBody>
      </p:sp>
      <p:sp>
        <p:nvSpPr>
          <p:cNvPr id="9" name="Content Placeholder 8"/>
          <p:cNvSpPr>
            <a:spLocks noGrp="1"/>
          </p:cNvSpPr>
          <p:nvPr>
            <p:ph sz="half" idx="2"/>
          </p:nvPr>
        </p:nvSpPr>
        <p:spPr>
          <a:xfrm>
            <a:off x="5105400" y="1371600"/>
            <a:ext cx="3276600" cy="4928183"/>
          </a:xfrm>
        </p:spPr>
        <p:txBody>
          <a:bodyPr/>
          <a:lstStyle/>
          <a:p>
            <a:pPr>
              <a:buFont typeface="Arial" panose="020B0604020202020204" pitchFamily="34" charset="0"/>
              <a:buChar char="•"/>
            </a:pPr>
            <a:r>
              <a:rPr lang="en-US" sz="2000" dirty="0" smtClean="0">
                <a:solidFill>
                  <a:schemeClr val="tx2"/>
                </a:solidFill>
              </a:rPr>
              <a:t>No –Water once diverted is yours to use however you want. </a:t>
            </a:r>
            <a:endParaRPr lang="en-US" sz="2000" dirty="0">
              <a:solidFill>
                <a:schemeClr val="tx2"/>
              </a:solidFill>
            </a:endParaRPr>
          </a:p>
          <a:p>
            <a:pPr>
              <a:buFont typeface="Arial" panose="020B0604020202020204" pitchFamily="34" charset="0"/>
              <a:buChar char="•"/>
            </a:pPr>
            <a:r>
              <a:rPr lang="en-US" sz="2000" dirty="0" smtClean="0">
                <a:solidFill>
                  <a:schemeClr val="tx2"/>
                </a:solidFill>
              </a:rPr>
              <a:t>It may be – A water right is a right to divert and use for a specific purpose while the water is in your control.</a:t>
            </a:r>
            <a:endParaRPr lang="en-US" sz="2000" dirty="0">
              <a:solidFill>
                <a:schemeClr val="tx2"/>
              </a:solidFill>
            </a:endParaRPr>
          </a:p>
          <a:p>
            <a:pPr>
              <a:buFont typeface="Arial" panose="020B0604020202020204" pitchFamily="34" charset="0"/>
              <a:buChar char="•"/>
            </a:pPr>
            <a:r>
              <a:rPr lang="en-US" sz="2000" dirty="0" smtClean="0">
                <a:solidFill>
                  <a:schemeClr val="tx2"/>
                </a:solidFill>
              </a:rPr>
              <a:t>Yes – Once you have a water right perfected you must continue to exercise it exactly as perfected.  Reuse is a change in the right.</a:t>
            </a:r>
          </a:p>
          <a:p>
            <a:pPr marL="0" indent="0">
              <a:buNone/>
            </a:pPr>
            <a:endParaRPr lang="en-US" sz="2000" dirty="0">
              <a:solidFill>
                <a:schemeClr val="tx2"/>
              </a:solidFill>
            </a:endParaRPr>
          </a:p>
        </p:txBody>
      </p:sp>
      <p:pic>
        <p:nvPicPr>
          <p:cNvPr id="10" name="Picture 2" descr="G:\2012 WRT Photo Contest\2012_Photos\LabyrinthWei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785" r="3123"/>
          <a:stretch/>
        </p:blipFill>
        <p:spPr bwMode="auto">
          <a:xfrm>
            <a:off x="990600" y="1752600"/>
            <a:ext cx="3388659" cy="3510469"/>
          </a:xfrm>
          <a:prstGeom prst="rect">
            <a:avLst/>
          </a:prstGeom>
          <a:noFill/>
          <a:ln w="952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233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05514"/>
            <a:ext cx="8839200" cy="6646971"/>
          </a:xfrm>
          <a:prstGeom prst="rect">
            <a:avLst/>
          </a:prstGeom>
        </p:spPr>
      </p:pic>
      <p:sp>
        <p:nvSpPr>
          <p:cNvPr id="2" name="Title 1"/>
          <p:cNvSpPr>
            <a:spLocks noGrp="1"/>
          </p:cNvSpPr>
          <p:nvPr>
            <p:ph type="title"/>
          </p:nvPr>
        </p:nvSpPr>
        <p:spPr>
          <a:xfrm>
            <a:off x="304800" y="609600"/>
            <a:ext cx="8534400" cy="990600"/>
          </a:xfrm>
        </p:spPr>
        <p:txBody>
          <a:bodyPr/>
          <a:lstStyle/>
          <a:p>
            <a:pPr algn="ctr"/>
            <a:r>
              <a:rPr lang="en-US"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PUBLIC Policy:</a:t>
            </a:r>
            <a:endParaRPr lang="en-US"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143000" y="2133600"/>
            <a:ext cx="7239000" cy="3970318"/>
          </a:xfrm>
          <a:prstGeom prst="rect">
            <a:avLst/>
          </a:prstGeom>
          <a:noFill/>
        </p:spPr>
        <p:txBody>
          <a:bodyPr wrap="square" rtlCol="0">
            <a:spAutoFit/>
          </a:bodyPr>
          <a:lstStyle/>
          <a:p>
            <a:r>
              <a:rPr lang="en-US" sz="2800" dirty="0" smtClean="0">
                <a:solidFill>
                  <a:schemeClr val="bg1"/>
                </a:solidFill>
              </a:rPr>
              <a:t>The paramount purpose of our statute and the decisions of this court are to  the effect that the waters of this state shall be applied and used so as to produce the greatest possible benefit to the inhabitants thereof, and every appropriator of water must yield to that purpose, if in so yielding all of his rights may be preserved without material injury or damage to him.  </a:t>
            </a:r>
          </a:p>
          <a:p>
            <a:r>
              <a:rPr lang="en-US" sz="2800" dirty="0" smtClean="0">
                <a:solidFill>
                  <a:schemeClr val="bg1"/>
                </a:solidFill>
              </a:rPr>
              <a:t>United States v. Caldwell (1924)</a:t>
            </a:r>
            <a:endParaRPr lang="en-US" sz="2800" dirty="0"/>
          </a:p>
        </p:txBody>
      </p:sp>
    </p:spTree>
    <p:extLst>
      <p:ext uri="{BB962C8B-B14F-4D97-AF65-F5344CB8AC3E}">
        <p14:creationId xmlns:p14="http://schemas.microsoft.com/office/powerpoint/2010/main" val="156294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solidFill>
              </a:rPr>
              <a:t>Fundamental Water Right Statutes</a:t>
            </a:r>
            <a:endParaRPr lang="en-US" dirty="0">
              <a:solidFill>
                <a:schemeClr val="tx2"/>
              </a:solidFill>
            </a:endParaRP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1673644443"/>
              </p:ext>
            </p:extLst>
          </p:nvPr>
        </p:nvGraphicFramePr>
        <p:xfrm>
          <a:off x="304800" y="1828800"/>
          <a:ext cx="8382000" cy="4343400"/>
        </p:xfrm>
        <a:graphic>
          <a:graphicData uri="http://schemas.openxmlformats.org/drawingml/2006/table">
            <a:tbl>
              <a:tblPr/>
              <a:tblGrid>
                <a:gridCol w="205367">
                  <a:extLst>
                    <a:ext uri="{9D8B030D-6E8A-4147-A177-3AD203B41FA5}">
                      <a16:colId xmlns:a16="http://schemas.microsoft.com/office/drawing/2014/main" val="1375782549"/>
                    </a:ext>
                  </a:extLst>
                </a:gridCol>
                <a:gridCol w="8176633">
                  <a:extLst>
                    <a:ext uri="{9D8B030D-6E8A-4147-A177-3AD203B41FA5}">
                      <a16:colId xmlns:a16="http://schemas.microsoft.com/office/drawing/2014/main" val="1878857165"/>
                    </a:ext>
                  </a:extLst>
                </a:gridCol>
              </a:tblGrid>
              <a:tr h="4343400">
                <a:tc>
                  <a:txBody>
                    <a:bodyPr/>
                    <a:lstStyle/>
                    <a:p>
                      <a:pPr fontAlgn="t"/>
                      <a:endParaRPr lang="en-US" sz="1400" dirty="0">
                        <a:effectLst/>
                      </a:endParaRPr>
                    </a:p>
                  </a:txBody>
                  <a:tcPr marL="73019" marR="73019" marT="36510" marB="36510" anchor="ctr">
                    <a:lnL>
                      <a:noFill/>
                    </a:lnL>
                    <a:lnR>
                      <a:noFill/>
                    </a:lnR>
                    <a:lnT>
                      <a:noFill/>
                    </a:lnT>
                    <a:lnB>
                      <a:noFill/>
                    </a:lnB>
                    <a:solidFill>
                      <a:srgbClr val="FFFFFF"/>
                    </a:solidFill>
                  </a:tcPr>
                </a:tc>
                <a:tc>
                  <a:txBody>
                    <a:bodyPr/>
                    <a:lstStyle/>
                    <a:p>
                      <a:pPr fontAlgn="t"/>
                      <a:r>
                        <a:rPr lang="en-US" sz="1400" dirty="0" smtClean="0">
                          <a:effectLst/>
                        </a:rPr>
                        <a:t>All waters in this state, whether above or under the ground, are hereby declared to be the property of the public, subject to all existing rights to the use thereof. (Utah</a:t>
                      </a:r>
                      <a:r>
                        <a:rPr lang="en-US" sz="1400" baseline="0" dirty="0" smtClean="0">
                          <a:effectLst/>
                        </a:rPr>
                        <a:t> Code Section 73-1-1)</a:t>
                      </a:r>
                    </a:p>
                    <a:p>
                      <a:pPr fontAlgn="t"/>
                      <a:endParaRPr lang="en-US" sz="1400" baseline="0" dirty="0" smtClean="0">
                        <a:effectLst/>
                      </a:endParaRPr>
                    </a:p>
                    <a:p>
                      <a:pPr fontAlgn="t"/>
                      <a:r>
                        <a:rPr lang="en-US" sz="1400" dirty="0" smtClean="0">
                          <a:effectLst/>
                        </a:rPr>
                        <a:t>Beneficial use shall be the basis, the measure and the limit of all rights to the use of water in this state. (Utah Code Section 73-1-3)</a:t>
                      </a:r>
                    </a:p>
                    <a:p>
                      <a:pPr fontAlgn="t"/>
                      <a:endParaRPr lang="en-US" sz="1400" dirty="0" smtClean="0">
                        <a:effectLst/>
                      </a:endParaRPr>
                    </a:p>
                    <a:p>
                      <a:pPr fontAlgn="t"/>
                      <a:r>
                        <a:rPr lang="en-US" sz="1400" dirty="0" smtClean="0">
                          <a:effectLst/>
                        </a:rPr>
                        <a:t>A person may acquire a right to the use of the unappropriated public waters in this state only as provided for in this title. The appropriation of public waters in the state shall comply with the requirements of this title. A person obtaining, initiating the use of, or providing notice of intent to appropriate a water right shall comply with the requirements of this chapter. An appropriation may be made only for a useful and beneficial purpose. Between appropriators, the one first in time is first in rights. A use designated by an application to appropriate any of the unappropriated waters of the state that would materially interfere with a more beneficial use of the water shall be dealt with as provided in Section 73-3-8. A person may not acquire a right to the use of water either appropriated or unappropriated by adverse use or adverse possession. (Utah Code Section 73-3-1)</a:t>
                      </a:r>
                    </a:p>
                    <a:p>
                      <a:pPr fontAlgn="t"/>
                      <a:endParaRPr lang="en-US" sz="1400" dirty="0" smtClean="0">
                        <a:effectLst/>
                      </a:endParaRPr>
                    </a:p>
                    <a:p>
                      <a:pPr fontAlgn="t"/>
                      <a:r>
                        <a:rPr lang="en-US" sz="1400" dirty="0" smtClean="0">
                          <a:effectLst/>
                        </a:rPr>
                        <a:t>Each appropriator is entitled to receive the appropriator’s whole supply before any subsequent appropriator has any right. (Utah Code 73-3-21.1(2))</a:t>
                      </a:r>
                    </a:p>
                    <a:p>
                      <a:pPr fontAlgn="t"/>
                      <a:endParaRPr lang="en-US" sz="1400" dirty="0" smtClean="0">
                        <a:effectLst/>
                      </a:endParaRPr>
                    </a:p>
                    <a:p>
                      <a:pPr fontAlgn="t"/>
                      <a:endParaRPr lang="en-US" sz="1400" dirty="0">
                        <a:effectLst/>
                      </a:endParaRPr>
                    </a:p>
                  </a:txBody>
                  <a:tcPr marL="73019" marR="73019" marT="36510" marB="36510">
                    <a:lnL>
                      <a:noFill/>
                    </a:lnL>
                    <a:lnR>
                      <a:noFill/>
                    </a:lnR>
                    <a:lnT>
                      <a:noFill/>
                    </a:lnT>
                    <a:lnB>
                      <a:noFill/>
                    </a:lnB>
                    <a:solidFill>
                      <a:srgbClr val="FFFFFF"/>
                    </a:solidFill>
                  </a:tcPr>
                </a:tc>
                <a:extLst>
                  <a:ext uri="{0D108BD9-81ED-4DB2-BD59-A6C34878D82A}">
                    <a16:rowId xmlns:a16="http://schemas.microsoft.com/office/drawing/2014/main" val="2485394299"/>
                  </a:ext>
                </a:extLst>
              </a:tr>
            </a:tbl>
          </a:graphicData>
        </a:graphic>
      </p:graphicFrame>
    </p:spTree>
    <p:extLst>
      <p:ext uri="{BB962C8B-B14F-4D97-AF65-F5344CB8AC3E}">
        <p14:creationId xmlns:p14="http://schemas.microsoft.com/office/powerpoint/2010/main" val="695486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solidFill>
              </a:rPr>
              <a:t>Common Law Concepts</a:t>
            </a:r>
            <a:endParaRPr lang="en-US" dirty="0">
              <a:solidFill>
                <a:schemeClr val="tx2"/>
              </a:solidFill>
            </a:endParaRPr>
          </a:p>
        </p:txBody>
      </p:sp>
      <p:sp>
        <p:nvSpPr>
          <p:cNvPr id="5" name="Content Placeholder 4"/>
          <p:cNvSpPr>
            <a:spLocks noGrp="1"/>
          </p:cNvSpPr>
          <p:nvPr>
            <p:ph sz="half" idx="2"/>
          </p:nvPr>
        </p:nvSpPr>
        <p:spPr>
          <a:xfrm>
            <a:off x="304800" y="1752600"/>
            <a:ext cx="8382000" cy="4618470"/>
          </a:xfrm>
          <a:noFill/>
          <a:ln>
            <a:noFill/>
          </a:ln>
        </p:spPr>
        <p:txBody>
          <a:bodyPr/>
          <a:lstStyle/>
          <a:p>
            <a:pPr marL="0" indent="0">
              <a:buNone/>
            </a:pPr>
            <a:r>
              <a:rPr lang="en-US" sz="2400" dirty="0">
                <a:solidFill>
                  <a:schemeClr val="tx2"/>
                </a:solidFill>
              </a:rPr>
              <a:t>Underlying Utah’s water law is a strong policy to promote conservation.  Improvements to prevent seepage support this policy.  Even in the event of deprivation of water to others, water system improvements have been allowed to further this public policy (Steed v New Escalante Irrigation (1992</a:t>
            </a:r>
            <a:r>
              <a:rPr lang="en-US" sz="2400" dirty="0" smtClean="0">
                <a:solidFill>
                  <a:schemeClr val="tx2"/>
                </a:solidFill>
              </a:rPr>
              <a:t>))</a:t>
            </a:r>
          </a:p>
          <a:p>
            <a:pPr marL="0" indent="0">
              <a:buNone/>
            </a:pPr>
            <a:endParaRPr lang="en-US" sz="2400" dirty="0">
              <a:solidFill>
                <a:schemeClr val="tx2"/>
              </a:solidFill>
            </a:endParaRPr>
          </a:p>
          <a:p>
            <a:pPr marL="0" indent="0">
              <a:buNone/>
            </a:pPr>
            <a:r>
              <a:rPr lang="en-US" sz="2400" dirty="0">
                <a:solidFill>
                  <a:schemeClr val="tx2"/>
                </a:solidFill>
              </a:rPr>
              <a:t>Utah is one of the arid states and the conservation of water is of utmost importance to the public welfare.  To waste water is to injure that welfare and it is the duty of the user of water to return surplus or waste water to the stream from which it was taken so that further use can be made by others. (Brian v Fremont Irrigation Company (1947))</a:t>
            </a:r>
            <a:endParaRPr lang="en-US" sz="2400" dirty="0" smtClean="0">
              <a:solidFill>
                <a:schemeClr val="tx2"/>
              </a:solidFill>
            </a:endParaRPr>
          </a:p>
          <a:p>
            <a:pPr marL="0" indent="0">
              <a:buNone/>
            </a:pPr>
            <a:endParaRPr lang="en-US" sz="2400" dirty="0">
              <a:solidFill>
                <a:schemeClr val="tx2"/>
              </a:solidFill>
            </a:endParaRPr>
          </a:p>
          <a:p>
            <a:pPr marL="0" indent="0">
              <a:buNone/>
            </a:pPr>
            <a:endParaRPr lang="en-US" sz="2400" dirty="0">
              <a:solidFill>
                <a:schemeClr val="tx2"/>
              </a:solidFill>
            </a:endParaRPr>
          </a:p>
        </p:txBody>
      </p:sp>
    </p:spTree>
    <p:extLst>
      <p:ext uri="{BB962C8B-B14F-4D97-AF65-F5344CB8AC3E}">
        <p14:creationId xmlns:p14="http://schemas.microsoft.com/office/powerpoint/2010/main" val="2434818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6936</TotalTime>
  <Words>1478</Words>
  <Application>Microsoft Office PowerPoint</Application>
  <PresentationFormat>On-screen Show (4:3)</PresentationFormat>
  <Paragraphs>238</Paragraphs>
  <Slides>23</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Georgia</vt:lpstr>
      <vt:lpstr>Gill Sans</vt:lpstr>
      <vt:lpstr>Times New Roman</vt:lpstr>
      <vt:lpstr>Wingdings</vt:lpstr>
      <vt:lpstr>ヒラギノ角ゴ Pro W3</vt:lpstr>
      <vt:lpstr>Office Theme</vt:lpstr>
      <vt:lpstr>1_Office Theme</vt:lpstr>
      <vt:lpstr>PowerPoint Presentation</vt:lpstr>
      <vt:lpstr>What is Reuse?</vt:lpstr>
      <vt:lpstr>Nature’s version of Reuse</vt:lpstr>
      <vt:lpstr>Water Reuse in Carbon Cycle</vt:lpstr>
      <vt:lpstr>PowerPoint Presentation</vt:lpstr>
      <vt:lpstr>Is Reuse a water right issue?</vt:lpstr>
      <vt:lpstr>PUBLIC Policy:</vt:lpstr>
      <vt:lpstr>Fundamental Water Right Statutes</vt:lpstr>
      <vt:lpstr>Common Law Concepts</vt:lpstr>
      <vt:lpstr>Common Law Concepts (Cont)</vt:lpstr>
      <vt:lpstr>Common Law Concepts (Cont)</vt:lpstr>
      <vt:lpstr>Common Law Concepts (Cont)</vt:lpstr>
      <vt:lpstr>PowerPoint Presentation</vt:lpstr>
      <vt:lpstr>Statutory Criteria</vt:lpstr>
      <vt:lpstr>Statutory Criteria</vt:lpstr>
      <vt:lpstr>Statutory Criteria</vt:lpstr>
      <vt:lpstr>Statutory Criteria</vt:lpstr>
      <vt:lpstr>Statutory Criteria</vt:lpstr>
      <vt:lpstr>Existing Wastewater Reuse Filings</vt:lpstr>
      <vt:lpstr>Existing Recharge / Recovery Filings</vt:lpstr>
      <vt:lpstr>Test Questions</vt:lpstr>
      <vt:lpstr>Test Questions</vt:lpstr>
      <vt:lpstr>PowerPoint Presentation</vt:lpstr>
    </vt:vector>
  </TitlesOfParts>
  <Company>State of Utah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York</dc:creator>
  <cp:lastModifiedBy>Teresa Wilhelmsen</cp:lastModifiedBy>
  <cp:revision>121</cp:revision>
  <cp:lastPrinted>2019-03-15T18:00:38Z</cp:lastPrinted>
  <dcterms:created xsi:type="dcterms:W3CDTF">2017-04-18T15:36:55Z</dcterms:created>
  <dcterms:modified xsi:type="dcterms:W3CDTF">2019-03-15T19:39:54Z</dcterms:modified>
</cp:coreProperties>
</file>