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0516" autoAdjust="0"/>
  </p:normalViewPr>
  <p:slideViewPr>
    <p:cSldViewPr snapToGrid="0">
      <p:cViewPr varScale="1">
        <p:scale>
          <a:sx n="62" d="100"/>
          <a:sy n="62" d="100"/>
        </p:scale>
        <p:origin x="75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0D300-327D-4744-B70D-A750AAFE1966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8ACB1-4881-4921-9592-A6FBB9612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746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On paper we have what appears to be a true priority system</a:t>
            </a:r>
          </a:p>
          <a:p>
            <a:r>
              <a:rPr lang="en-US" baseline="0" dirty="0" smtClean="0"/>
              <a:t>In practice there are exceptions that have existed from territorial and early statehood days: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Class system – codified in territorial and early state statute</a:t>
            </a:r>
            <a:endParaRPr lang="en-US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Separately administered sections</a:t>
            </a:r>
          </a:p>
          <a:p>
            <a:pPr marL="0" indent="0">
              <a:buFont typeface="+mj-lt"/>
              <a:buNone/>
            </a:pPr>
            <a:r>
              <a:rPr lang="en-US" baseline="0" dirty="0" smtClean="0"/>
              <a:t>Exceptions are a result of: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State Engineer recommendation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Stipulations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Court’s discretion</a:t>
            </a:r>
          </a:p>
          <a:p>
            <a:pPr marL="0" indent="0">
              <a:buFont typeface="+mj-lt"/>
              <a:buNone/>
            </a:pPr>
            <a:r>
              <a:rPr lang="en-US" dirty="0" smtClean="0"/>
              <a:t>Provo River and Utah Lake are operated</a:t>
            </a:r>
            <a:r>
              <a:rPr lang="en-US" baseline="0" dirty="0" smtClean="0"/>
              <a:t> jointly in accordance with 1993 Distribution Plan</a:t>
            </a:r>
          </a:p>
          <a:p>
            <a:pPr marL="0" indent="0">
              <a:buFont typeface="+mj-lt"/>
              <a:buNone/>
            </a:pPr>
            <a:r>
              <a:rPr lang="en-US" baseline="0" dirty="0" smtClean="0"/>
              <a:t>Spanish Fork and Little Cottonwood operate independently of any downstream rights</a:t>
            </a:r>
          </a:p>
          <a:p>
            <a:pPr marL="0" indent="0">
              <a:buFont typeface="+mj-lt"/>
              <a:buNone/>
            </a:pPr>
            <a:r>
              <a:rPr lang="en-US" baseline="0" dirty="0" smtClean="0"/>
              <a:t>Lower Jordan River operates as a single class, sharing shortages and not making calls to tributaries or Utah Lake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baseline="0" dirty="0" smtClean="0"/>
              <a:t>Most if not all other streams have decrees but not a commissioner</a:t>
            </a:r>
          </a:p>
          <a:p>
            <a:pPr marL="0" indent="0"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8ACB1-4881-4921-9592-A6FBB96120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08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(This is a simplification</a:t>
            </a:r>
            <a:r>
              <a:rPr lang="en-US" baseline="0" dirty="0" smtClean="0"/>
              <a:t> of the priority schedule)</a:t>
            </a:r>
            <a:endParaRPr lang="en-US" dirty="0" smtClean="0"/>
          </a:p>
          <a:p>
            <a:r>
              <a:rPr lang="en-US" dirty="0" smtClean="0"/>
              <a:t>Many water rights were assigned a class in the decree but not a priority date</a:t>
            </a:r>
          </a:p>
          <a:p>
            <a:r>
              <a:rPr lang="en-US" dirty="0" smtClean="0"/>
              <a:t>The</a:t>
            </a:r>
            <a:r>
              <a:rPr lang="en-US" baseline="0" dirty="0" smtClean="0"/>
              <a:t> adjudication will assign priority dates based on when the water was put to beneficial use</a:t>
            </a:r>
          </a:p>
          <a:p>
            <a:r>
              <a:rPr lang="en-US" baseline="0" dirty="0" smtClean="0"/>
              <a:t>The state engineer will continue to distribute water as historically, meaning in sections and according to classes</a:t>
            </a:r>
          </a:p>
          <a:p>
            <a:r>
              <a:rPr lang="en-US" baseline="0" dirty="0" smtClean="0"/>
              <a:t>Base flow on the Lower Jordan is about 300 cfs in the summer and 200 cfs in the winter</a:t>
            </a:r>
          </a:p>
          <a:p>
            <a:r>
              <a:rPr lang="en-US" baseline="0" dirty="0" smtClean="0"/>
              <a:t>1890 water rights would be fully or partially cut off under base flow conditions if the lower users didn’t share the shortages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8ACB1-4881-4921-9592-A6FBB96120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21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3E689-5ABA-438F-8F1F-1999041DC243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748E-5E89-498C-9124-ACC432095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524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3E689-5ABA-438F-8F1F-1999041DC243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748E-5E89-498C-9124-ACC432095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20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3E689-5ABA-438F-8F1F-1999041DC243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748E-5E89-498C-9124-ACC432095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63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3E689-5ABA-438F-8F1F-1999041DC243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748E-5E89-498C-9124-ACC432095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7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3E689-5ABA-438F-8F1F-1999041DC243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748E-5E89-498C-9124-ACC432095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97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3E689-5ABA-438F-8F1F-1999041DC243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748E-5E89-498C-9124-ACC432095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623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3E689-5ABA-438F-8F1F-1999041DC243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748E-5E89-498C-9124-ACC432095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32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3E689-5ABA-438F-8F1F-1999041DC243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748E-5E89-498C-9124-ACC432095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04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3E689-5ABA-438F-8F1F-1999041DC243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748E-5E89-498C-9124-ACC432095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83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3E689-5ABA-438F-8F1F-1999041DC243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748E-5E89-498C-9124-ACC432095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4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3E689-5ABA-438F-8F1F-1999041DC243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748E-5E89-498C-9124-ACC432095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98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3E689-5ABA-438F-8F1F-1999041DC243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6748E-5E89-498C-9124-ACC432095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357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21" y="-28801"/>
            <a:ext cx="11080879" cy="7172551"/>
          </a:xfrm>
        </p:spPr>
      </p:pic>
    </p:spTree>
    <p:extLst>
      <p:ext uri="{BB962C8B-B14F-4D97-AF65-F5344CB8AC3E}">
        <p14:creationId xmlns:p14="http://schemas.microsoft.com/office/powerpoint/2010/main" val="316539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81050" y="365125"/>
            <a:ext cx="10648950" cy="1325563"/>
          </a:xfrm>
        </p:spPr>
        <p:txBody>
          <a:bodyPr/>
          <a:lstStyle/>
          <a:p>
            <a:pPr algn="ctr"/>
            <a:r>
              <a:rPr lang="en-US" dirty="0" smtClean="0"/>
              <a:t>Utah Lake/Jordan River Drainage Priority Dates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1625604"/>
              </p:ext>
            </p:extLst>
          </p:nvPr>
        </p:nvGraphicFramePr>
        <p:xfrm>
          <a:off x="8422" y="1843041"/>
          <a:ext cx="1826628" cy="3443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3314">
                  <a:extLst>
                    <a:ext uri="{9D8B030D-6E8A-4147-A177-3AD203B41FA5}">
                      <a16:colId xmlns:a16="http://schemas.microsoft.com/office/drawing/2014/main" val="2336473257"/>
                    </a:ext>
                  </a:extLst>
                </a:gridCol>
                <a:gridCol w="913314">
                  <a:extLst>
                    <a:ext uri="{9D8B030D-6E8A-4147-A177-3AD203B41FA5}">
                      <a16:colId xmlns:a16="http://schemas.microsoft.com/office/drawing/2014/main" val="2561631644"/>
                    </a:ext>
                  </a:extLst>
                </a:gridCol>
              </a:tblGrid>
              <a:tr h="31303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Upper Provo River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2811240"/>
                  </a:ext>
                </a:extLst>
              </a:tr>
              <a:tr h="3130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Priority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4303173"/>
                  </a:ext>
                </a:extLst>
              </a:tr>
              <a:tr h="3130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Class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 cfs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6937740"/>
                  </a:ext>
                </a:extLst>
              </a:tr>
              <a:tr h="3130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Class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cfs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07465127"/>
                  </a:ext>
                </a:extLst>
              </a:tr>
              <a:tr h="3130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5th Class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cfs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37236272"/>
                  </a:ext>
                </a:extLst>
              </a:tr>
              <a:tr h="3130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11th Class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cfs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84560780"/>
                  </a:ext>
                </a:extLst>
              </a:tr>
              <a:tr h="3130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12th Class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cfs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16025442"/>
                  </a:ext>
                </a:extLst>
              </a:tr>
              <a:tr h="3130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14th Class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cfs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96409245"/>
                  </a:ext>
                </a:extLst>
              </a:tr>
              <a:tr h="3130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15th Class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cfs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6428983"/>
                  </a:ext>
                </a:extLst>
              </a:tr>
              <a:tr h="3130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16th Class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cfs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52609452"/>
                  </a:ext>
                </a:extLst>
              </a:tr>
              <a:tr h="3130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17th Class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 cfs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8082609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926615"/>
              </p:ext>
            </p:extLst>
          </p:nvPr>
        </p:nvGraphicFramePr>
        <p:xfrm>
          <a:off x="2846115" y="1831158"/>
          <a:ext cx="2264226" cy="250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742">
                  <a:extLst>
                    <a:ext uri="{9D8B030D-6E8A-4147-A177-3AD203B41FA5}">
                      <a16:colId xmlns:a16="http://schemas.microsoft.com/office/drawing/2014/main" val="2917433926"/>
                    </a:ext>
                  </a:extLst>
                </a:gridCol>
                <a:gridCol w="754742">
                  <a:extLst>
                    <a:ext uri="{9D8B030D-6E8A-4147-A177-3AD203B41FA5}">
                      <a16:colId xmlns:a16="http://schemas.microsoft.com/office/drawing/2014/main" val="2612163050"/>
                    </a:ext>
                  </a:extLst>
                </a:gridCol>
                <a:gridCol w="754742">
                  <a:extLst>
                    <a:ext uri="{9D8B030D-6E8A-4147-A177-3AD203B41FA5}">
                      <a16:colId xmlns:a16="http://schemas.microsoft.com/office/drawing/2014/main" val="2845335189"/>
                    </a:ext>
                  </a:extLst>
                </a:gridCol>
              </a:tblGrid>
              <a:tr h="31284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Lower Provo River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83787"/>
                  </a:ext>
                </a:extLst>
              </a:tr>
              <a:tr h="312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Priority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Winter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32622435"/>
                  </a:ext>
                </a:extLst>
              </a:tr>
              <a:tr h="312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 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 cfs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 cfs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37222291"/>
                  </a:ext>
                </a:extLst>
              </a:tr>
              <a:tr h="312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cfs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92660654"/>
                  </a:ext>
                </a:extLst>
              </a:tr>
              <a:tr h="312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cfs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07714497"/>
                  </a:ext>
                </a:extLst>
              </a:tr>
              <a:tr h="312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cfs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cfs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54919625"/>
                  </a:ext>
                </a:extLst>
              </a:tr>
              <a:tr h="312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1945</a:t>
                      </a: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100,000 ac-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96044"/>
                  </a:ext>
                </a:extLst>
              </a:tr>
              <a:tr h="312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1971</a:t>
                      </a: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300,000 ac-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445467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882608"/>
              </p:ext>
            </p:extLst>
          </p:nvPr>
        </p:nvGraphicFramePr>
        <p:xfrm>
          <a:off x="3060925" y="4791074"/>
          <a:ext cx="1834606" cy="1563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7303">
                  <a:extLst>
                    <a:ext uri="{9D8B030D-6E8A-4147-A177-3AD203B41FA5}">
                      <a16:colId xmlns:a16="http://schemas.microsoft.com/office/drawing/2014/main" val="3849259519"/>
                    </a:ext>
                  </a:extLst>
                </a:gridCol>
                <a:gridCol w="917303">
                  <a:extLst>
                    <a:ext uri="{9D8B030D-6E8A-4147-A177-3AD203B41FA5}">
                      <a16:colId xmlns:a16="http://schemas.microsoft.com/office/drawing/2014/main" val="63309423"/>
                    </a:ext>
                  </a:extLst>
                </a:gridCol>
              </a:tblGrid>
              <a:tr h="31266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Spanish Fork River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7603127"/>
                  </a:ext>
                </a:extLst>
              </a:tr>
              <a:tr h="3126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Priority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6990132"/>
                  </a:ext>
                </a:extLst>
              </a:tr>
              <a:tr h="3126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Primary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 cfs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42245510"/>
                  </a:ext>
                </a:extLst>
              </a:tr>
              <a:tr h="3126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cfs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75806040"/>
                  </a:ext>
                </a:extLst>
              </a:tr>
              <a:tr h="3126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 cfs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99730898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540724"/>
              </p:ext>
            </p:extLst>
          </p:nvPr>
        </p:nvGraphicFramePr>
        <p:xfrm>
          <a:off x="6128474" y="1831159"/>
          <a:ext cx="2263051" cy="22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2841">
                  <a:extLst>
                    <a:ext uri="{9D8B030D-6E8A-4147-A177-3AD203B41FA5}">
                      <a16:colId xmlns:a16="http://schemas.microsoft.com/office/drawing/2014/main" val="778307227"/>
                    </a:ext>
                  </a:extLst>
                </a:gridCol>
                <a:gridCol w="1070210">
                  <a:extLst>
                    <a:ext uri="{9D8B030D-6E8A-4147-A177-3AD203B41FA5}">
                      <a16:colId xmlns:a16="http://schemas.microsoft.com/office/drawing/2014/main" val="3880999263"/>
                    </a:ext>
                  </a:extLst>
                </a:gridCol>
              </a:tblGrid>
              <a:tr h="30810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Little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Cottonwood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958475"/>
                  </a:ext>
                </a:extLst>
              </a:tr>
              <a:tr h="3081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Priority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02171032"/>
                  </a:ext>
                </a:extLst>
              </a:tr>
              <a:tr h="3081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Primary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 cfs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17629350"/>
                  </a:ext>
                </a:extLst>
              </a:tr>
              <a:tr h="3081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1st Surplus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cfs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64259267"/>
                  </a:ext>
                </a:extLst>
              </a:tr>
              <a:tr h="3081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Surplus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cfs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40825013"/>
                  </a:ext>
                </a:extLst>
              </a:tr>
              <a:tr h="3588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Third Surplus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 cfs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4640235"/>
                  </a:ext>
                </a:extLst>
              </a:tr>
              <a:tr h="3081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cfs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45428693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192054"/>
              </p:ext>
            </p:extLst>
          </p:nvPr>
        </p:nvGraphicFramePr>
        <p:xfrm>
          <a:off x="9448527" y="1843041"/>
          <a:ext cx="2743473" cy="5008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91">
                  <a:extLst>
                    <a:ext uri="{9D8B030D-6E8A-4147-A177-3AD203B41FA5}">
                      <a16:colId xmlns:a16="http://schemas.microsoft.com/office/drawing/2014/main" val="3880950550"/>
                    </a:ext>
                  </a:extLst>
                </a:gridCol>
                <a:gridCol w="914491">
                  <a:extLst>
                    <a:ext uri="{9D8B030D-6E8A-4147-A177-3AD203B41FA5}">
                      <a16:colId xmlns:a16="http://schemas.microsoft.com/office/drawing/2014/main" val="607284043"/>
                    </a:ext>
                  </a:extLst>
                </a:gridCol>
                <a:gridCol w="914491">
                  <a:extLst>
                    <a:ext uri="{9D8B030D-6E8A-4147-A177-3AD203B41FA5}">
                      <a16:colId xmlns:a16="http://schemas.microsoft.com/office/drawing/2014/main" val="2320813702"/>
                    </a:ext>
                  </a:extLst>
                </a:gridCol>
              </a:tblGrid>
              <a:tr h="31304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Jordan River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08806"/>
                  </a:ext>
                </a:extLst>
              </a:tr>
              <a:tr h="313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Priority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Winter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10748064"/>
                  </a:ext>
                </a:extLst>
              </a:tr>
              <a:tr h="313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cfs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cfs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60397735"/>
                  </a:ext>
                </a:extLst>
              </a:tr>
              <a:tr h="313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cfs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 cfs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77704942"/>
                  </a:ext>
                </a:extLst>
              </a:tr>
              <a:tr h="313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cfs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cfs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02086420"/>
                  </a:ext>
                </a:extLst>
              </a:tr>
              <a:tr h="313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 cfs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 cfs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52211770"/>
                  </a:ext>
                </a:extLst>
              </a:tr>
              <a:tr h="313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cfs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09518118"/>
                  </a:ext>
                </a:extLst>
              </a:tr>
              <a:tr h="313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 cfs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 cfs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63478386"/>
                  </a:ext>
                </a:extLst>
              </a:tr>
              <a:tr h="313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cfs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cfs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48227646"/>
                  </a:ext>
                </a:extLst>
              </a:tr>
              <a:tr h="313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cfs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82169609"/>
                  </a:ext>
                </a:extLst>
              </a:tr>
              <a:tr h="313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cfs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cfs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33269502"/>
                  </a:ext>
                </a:extLst>
              </a:tr>
              <a:tr h="313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cfs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58149309"/>
                  </a:ext>
                </a:extLst>
              </a:tr>
              <a:tr h="313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cfs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cfs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0374727"/>
                  </a:ext>
                </a:extLst>
              </a:tr>
              <a:tr h="313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cfs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cfs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1805949"/>
                  </a:ext>
                </a:extLst>
              </a:tr>
              <a:tr h="313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cfs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cfs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70834128"/>
                  </a:ext>
                </a:extLst>
              </a:tr>
              <a:tr h="313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cfs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cfs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9568929"/>
                  </a:ext>
                </a:extLst>
              </a:tr>
            </a:tbl>
          </a:graphicData>
        </a:graphic>
      </p:graphicFrame>
      <p:sp>
        <p:nvSpPr>
          <p:cNvPr id="15" name="Right Arrow 14"/>
          <p:cNvSpPr/>
          <p:nvPr/>
        </p:nvSpPr>
        <p:spPr>
          <a:xfrm>
            <a:off x="1912846" y="2933700"/>
            <a:ext cx="845865" cy="542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8507732" y="2911064"/>
            <a:ext cx="845865" cy="542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5060236" y="5330417"/>
            <a:ext cx="845865" cy="542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8517902" y="5330417"/>
            <a:ext cx="845865" cy="542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2480650">
            <a:off x="5134145" y="4433889"/>
            <a:ext cx="845865" cy="542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77339"/>
              </p:ext>
            </p:extLst>
          </p:nvPr>
        </p:nvGraphicFramePr>
        <p:xfrm>
          <a:off x="6128473" y="4791073"/>
          <a:ext cx="2263052" cy="1250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526">
                  <a:extLst>
                    <a:ext uri="{9D8B030D-6E8A-4147-A177-3AD203B41FA5}">
                      <a16:colId xmlns:a16="http://schemas.microsoft.com/office/drawing/2014/main" val="3849259519"/>
                    </a:ext>
                  </a:extLst>
                </a:gridCol>
                <a:gridCol w="1131526">
                  <a:extLst>
                    <a:ext uri="{9D8B030D-6E8A-4147-A177-3AD203B41FA5}">
                      <a16:colId xmlns:a16="http://schemas.microsoft.com/office/drawing/2014/main" val="63309423"/>
                    </a:ext>
                  </a:extLst>
                </a:gridCol>
              </a:tblGrid>
              <a:tr h="31266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Utah Lake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7603127"/>
                  </a:ext>
                </a:extLst>
              </a:tr>
              <a:tr h="3126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Priority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6990132"/>
                  </a:ext>
                </a:extLst>
              </a:tr>
              <a:tr h="3126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1853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- 1879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189,307 ac-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42245510"/>
                  </a:ext>
                </a:extLst>
              </a:tr>
              <a:tr h="3126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1908 - 1909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112,739 ac-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75806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155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21278</TotalTime>
  <Words>406</Words>
  <Application>Microsoft Office PowerPoint</Application>
  <PresentationFormat>Widescreen</PresentationFormat>
  <Paragraphs>132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Utah Lake/Jordan River Drainage Priority Dates</vt:lpstr>
    </vt:vector>
  </TitlesOfParts>
  <Company>State of Utah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Jared Manning</dc:creator>
  <cp:lastModifiedBy>Jared Manning</cp:lastModifiedBy>
  <cp:revision>21</cp:revision>
  <dcterms:created xsi:type="dcterms:W3CDTF">2019-02-28T22:31:00Z</dcterms:created>
  <dcterms:modified xsi:type="dcterms:W3CDTF">2019-03-15T17:09:09Z</dcterms:modified>
</cp:coreProperties>
</file>